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0" r:id="rId3"/>
    <p:sldId id="275" r:id="rId4"/>
    <p:sldId id="283" r:id="rId5"/>
    <p:sldId id="296" r:id="rId6"/>
    <p:sldId id="297" r:id="rId7"/>
    <p:sldId id="299" r:id="rId8"/>
    <p:sldId id="298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4" r:id="rId17"/>
    <p:sldId id="293" r:id="rId18"/>
    <p:sldId id="294" r:id="rId19"/>
    <p:sldId id="285" r:id="rId20"/>
    <p:sldId id="295" r:id="rId21"/>
    <p:sldId id="286" r:id="rId22"/>
    <p:sldId id="287" r:id="rId23"/>
    <p:sldId id="288" r:id="rId24"/>
    <p:sldId id="290" r:id="rId25"/>
    <p:sldId id="291" r:id="rId26"/>
    <p:sldId id="292" r:id="rId2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8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98292-362A-49A5-BC64-F5340B17D834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7B2015-FF1B-4E72-93F2-55D3DDB4A18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9CF62-1414-4B4F-90F4-3096DCCE7BDF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D2226F-5CE7-4CDA-9726-ABA84AAC4B8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EF62E-1AD6-4100-AB3D-09CA4F5CB990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A02DF-433C-40EB-99EA-F5F36A39255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37224-E7F3-484B-91FD-F37509F9D572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C29044-BC67-4D0F-A26D-4D5AA75F4FF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0133F-A06E-4DFA-8B4B-C7E9C4990F98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CDABBD-B65E-4D93-A0FD-E9E6373D2F2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68729-D068-40E5-A5B3-BAD6DC0AE6E0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1178B9-3157-4397-BCA4-A746D062658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2C55-1B25-4EA0-BD28-57172BBEE50E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9DFB9E-B317-4E72-9409-7BC591CEC0F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A5378-9668-4FB9-9B24-59D104D7F77C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E39970-18AA-4D12-8DDB-E0DD6F221E5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C43B4-A9B1-4E71-8626-9F228428D6FD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A0202C-5BBD-4B10-9F06-6BE00BCA2FE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EE39A-9BBC-470C-ACE0-EE07032E6E37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D3D4D5-DC09-49DB-B895-B91C01F6B0F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D2DD1-8108-4603-8A56-1B26F88632EB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9C64D6-0877-4DB6-9E32-7DA8B71FC0D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F9A854-FB61-4D91-9EAC-92E9CEB488E7}" type="datetimeFigureOut">
              <a:rPr lang="cs-CZ"/>
              <a:pPr>
                <a:defRPr/>
              </a:pPr>
              <a:t>30.6.2014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AB0B8688-DA83-4A35-8A8F-49724413603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Relationship Id="rId9" Type="http://schemas.openxmlformats.org/officeDocument/2006/relationships/oleObject" Target="../embeddings/oleObject17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1.bin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oleObject" Target="../embeddings/oleObject24.bin"/><Relationship Id="rId4" Type="http://schemas.openxmlformats.org/officeDocument/2006/relationships/image" Target="../media/image3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3910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CZ.1.07/1.5.00/34.0967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Zlepšení podmínek pro vzdělávání na MGO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Matiční gymnázium Ostrava,Dr. Šmerala 25/2565, 728 04, Ostrava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Pomůcky v chemické a biologické laboratoři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RNDr. Tomáš Adamus, Ph.D.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1.,2.,3. a 4. ročníky, tercie a kvarty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26. 5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je názorně představit základní pomůcky v chemické a biologické laboratoři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just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Předložený materiál představuje základní pomůcky  užívané v chemické a biologické laboratoři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Je vhodným didaktickým doplňkem pro správnou orientaci v názvech chemických pomůcek. Lze jej využít v různých fázích výchovně vzdělávacího procesu – např. k výkladu nového učiva, či prostému opakování. Obrázky lze také aplikovat formou „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poznávačky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.“  Prezentace je sestavena tak, že nejprve se objeví obrázek, pak po dalším „kliknutí“ se zobrazí název.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8313" y="-171450"/>
            <a:ext cx="8229600" cy="1052513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/>
            </a:r>
            <a:br>
              <a:rPr lang="cs-CZ" altLang="cs-CZ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</a:br>
            <a:r>
              <a:rPr lang="cs-CZ" altLang="cs-CZ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  <a:sym typeface="Symbol" pitchFamily="18" charset="2"/>
              </a:rPr>
              <a:t>Pomůcky v chemické a biologické laboratoři</a:t>
            </a:r>
            <a:endParaRPr lang="cs-CZ" altLang="cs-CZ" b="1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5289550"/>
          </a:xfrm>
        </p:spPr>
        <p:txBody>
          <a:bodyPr/>
          <a:lstStyle/>
          <a:p>
            <a:pPr algn="just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Poznáte co je co? Jak se tedy správně jmenuje a k čemu se používá?</a:t>
            </a:r>
          </a:p>
          <a:p>
            <a:pPr algn="just" eaLnBrk="1" hangingPunct="1"/>
            <a:endParaRPr lang="cs-CZ" altLang="cs-CZ" smtClean="0">
              <a:latin typeface="Times New Roman" pitchFamily="18" charset="0"/>
              <a:cs typeface="Times New Roman" pitchFamily="18" charset="0"/>
              <a:sym typeface="Symbol" pitchFamily="18" charset="2"/>
            </a:endParaRPr>
          </a:p>
        </p:txBody>
      </p:sp>
      <p:pic>
        <p:nvPicPr>
          <p:cNvPr id="13316" name="Picture 4" descr="D:\Tom\Dokumenty Tom\Maturita-projekt\Bezpecnost prace s chemickymi latkami_soubory\image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2924175"/>
            <a:ext cx="3455988" cy="259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2484438" y="5661025"/>
            <a:ext cx="3240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Büchnerova nálevka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133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0" y="765175"/>
            <a:ext cx="8964613" cy="5068888"/>
          </a:xfrm>
        </p:spPr>
        <p:txBody>
          <a:bodyPr/>
          <a:lstStyle/>
          <a:p>
            <a:endParaRPr lang="cs-CZ" altLang="cs-CZ" smtClean="0"/>
          </a:p>
          <a:p>
            <a:endParaRPr lang="cs-CZ" altLang="cs-CZ" smtClean="0"/>
          </a:p>
          <a:p>
            <a:endParaRPr lang="cs-CZ" altLang="cs-CZ" smtClean="0"/>
          </a:p>
          <a:p>
            <a:endParaRPr lang="cs-CZ" altLang="cs-CZ" smtClean="0"/>
          </a:p>
          <a:p>
            <a:endParaRPr lang="cs-CZ" altLang="cs-CZ" smtClean="0"/>
          </a:p>
          <a:p>
            <a:endParaRPr lang="cs-CZ" altLang="cs-CZ" smtClean="0"/>
          </a:p>
          <a:p>
            <a:endParaRPr lang="cs-CZ" altLang="cs-CZ" smtClean="0"/>
          </a:p>
          <a:p>
            <a:pPr algn="just"/>
            <a:r>
              <a:rPr lang="cs-CZ" altLang="cs-CZ" sz="2800" smtClean="0">
                <a:latin typeface="Times New Roman" pitchFamily="18" charset="0"/>
                <a:cs typeface="Times New Roman" pitchFamily="18" charset="0"/>
              </a:rPr>
              <a:t>Büchnerova nálevka, se dnem zakrytým filtračním papírem, která se používá spolu s tlustostěnnou odsávací baňkou a vodní vývěvou jako součást jednoduché aparatury pro filtraci za sníženého tlaku.</a:t>
            </a:r>
          </a:p>
        </p:txBody>
      </p:sp>
      <p:pic>
        <p:nvPicPr>
          <p:cNvPr id="14339" name="Picture 2" descr="D:\Tom\Dokumenty Tom\Maturita-projekt\Bezpecnost prace s chemickymi latkami_soubory\image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333375"/>
            <a:ext cx="5759450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15364" name="Picture 2" descr="D:\Tom\Dokumenty Tom\Maturita-projekt\Bezpecnost prace s chemickymi latkami_soubory\image0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103688" y="6334125"/>
            <a:ext cx="5040312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tlustostěnná odsávací baňka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D:\Tom\Dokumenty Tom\DUM\Fotky chem. skla\1706201339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350" y="188913"/>
            <a:ext cx="2474913" cy="6286500"/>
          </a:xfrm>
          <a:noFill/>
        </p:spPr>
      </p:pic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4211638" y="1989138"/>
            <a:ext cx="45370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aparatura pro filtraci za sníženého tlaku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Tom\Dokumenty Tom\DUM\Fotky chem. skla\1706201339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404813"/>
            <a:ext cx="3360737" cy="5975350"/>
          </a:xfrm>
          <a:noFill/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5003800" y="3573463"/>
            <a:ext cx="3671888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 eaLnBrk="1" hangingPunct="1"/>
            <a:r>
              <a:rPr lang="cs-CZ" altLang="cs-CZ" sz="2800" b="1" dirty="0">
                <a:latin typeface="Times New Roman" pitchFamily="18" charset="0"/>
                <a:cs typeface="Times New Roman" pitchFamily="18" charset="0"/>
              </a:rPr>
              <a:t>vodní vývěva </a:t>
            </a:r>
            <a:r>
              <a:rPr lang="cs-CZ" altLang="cs-CZ" sz="2800" dirty="0">
                <a:latin typeface="Times New Roman" pitchFamily="18" charset="0"/>
                <a:cs typeface="Times New Roman" pitchFamily="18" charset="0"/>
              </a:rPr>
              <a:t>– na ní se napojuje aparatura pro filtraci za </a:t>
            </a:r>
            <a:r>
              <a:rPr lang="cs-CZ" altLang="cs-CZ" sz="2800" dirty="0" smtClean="0">
                <a:latin typeface="Times New Roman" pitchFamily="18" charset="0"/>
                <a:cs typeface="Times New Roman" pitchFamily="18" charset="0"/>
              </a:rPr>
              <a:t>sníženého </a:t>
            </a:r>
            <a:r>
              <a:rPr lang="cs-CZ" altLang="cs-CZ" sz="2800" dirty="0">
                <a:latin typeface="Times New Roman" pitchFamily="18" charset="0"/>
                <a:cs typeface="Times New Roman" pitchFamily="18" charset="0"/>
              </a:rPr>
              <a:t>tlaku – viz předcházející snímek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D:\Tom\Dokumenty Tom\DUM\Fotky chem. skla\1706201340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713" y="908050"/>
            <a:ext cx="5532437" cy="4525963"/>
          </a:xfrm>
          <a:noFill/>
        </p:spPr>
      </p:pic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5003800" y="5732463"/>
            <a:ext cx="3240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skleněná tyčinka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D:\Tom\Dokumenty Tom\DUM\Fotky chem. skla\1706201339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350" y="765175"/>
            <a:ext cx="5948363" cy="4525963"/>
          </a:xfrm>
          <a:noFill/>
        </p:spPr>
      </p:pic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5148263" y="5445125"/>
            <a:ext cx="324008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plastová lžička, chemická lžička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1029" name="Picture 2" descr="D:\Tom\Dokumenty Tom\Maturita-projekt\Bezpecnost prace s chemickymi latkami_soubory\image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76200" y="3357563"/>
          <a:ext cx="2263775" cy="3041650"/>
        </p:xfrm>
        <a:graphic>
          <a:graphicData uri="http://schemas.openxmlformats.org/presentationml/2006/ole">
            <p:oleObj spid="_x0000_s10245" name="ChemSketch" r:id="rId4" imgW="819912" imgH="1103376" progId="ACD.ChemSketch.20">
              <p:embed/>
            </p:oleObj>
          </a:graphicData>
        </a:graphic>
      </p:graphicFrame>
      <p:sp>
        <p:nvSpPr>
          <p:cNvPr id="1030" name="TextovéPole 5"/>
          <p:cNvSpPr txBox="1">
            <a:spLocks noChangeArrowheads="1"/>
          </p:cNvSpPr>
          <p:nvPr/>
        </p:nvSpPr>
        <p:spPr bwMode="auto">
          <a:xfrm>
            <a:off x="971550" y="5589588"/>
            <a:ext cx="32400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kádinka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20484" name="Picture 2" descr="D:\Tom\Dokumenty Tom\Maturita-projekt\Bezpecnost prace s chemickymi latkami_soubory\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148263" y="5445125"/>
            <a:ext cx="3240087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filtrační kruh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21508" name="Picture 2" descr="D:\Tom\Dokumenty Tom\Maturita-projekt\Bezpecnost prace s chemickymi latkami_soubory\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5876925"/>
            <a:ext cx="3240087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filtrační nálevka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22532" name="Picture 2" descr="D:\Tom\Dokumenty Tom\Maturita-projekt\Bezpecnost prace s chemickymi latkami_soubory\image0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148263" y="5445125"/>
            <a:ext cx="3995737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pH papírek a stupnice pH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23556" name="Picture 2" descr="D:\Tom\Dokumenty Tom\Maturita-projekt\Bezpecnost prace s chemickymi latkami_soubory\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403350" y="6092825"/>
            <a:ext cx="6840538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exsikátor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slouží pro sušení látek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 descr="D:\Tom\Dokumenty Tom\Maturita-projekt\Bezpecnost prace s chemickymi latkami_soubory\image0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0" name="Object 5"/>
          <p:cNvGraphicFramePr>
            <a:graphicFrameLocks noChangeAspect="1"/>
          </p:cNvGraphicFramePr>
          <p:nvPr/>
        </p:nvGraphicFramePr>
        <p:xfrm>
          <a:off x="684213" y="404813"/>
          <a:ext cx="792162" cy="3732212"/>
        </p:xfrm>
        <a:graphic>
          <a:graphicData uri="http://schemas.openxmlformats.org/presentationml/2006/ole">
            <p:oleObj spid="_x0000_s15363" name="ChemSketch" r:id="rId4" imgW="377952" imgH="1673352" progId="ACD.ChemSketch.20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6227763" y="5229225"/>
            <a:ext cx="2184400" cy="5238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dělicí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nálevka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D:\Tom\Dokumenty Tom\Maturita-projekt\Cu a HNO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Obdélník 4"/>
          <p:cNvSpPr>
            <a:spLocks noChangeArrowheads="1"/>
          </p:cNvSpPr>
          <p:nvPr/>
        </p:nvSpPr>
        <p:spPr bwMode="auto">
          <a:xfrm>
            <a:off x="5292725" y="6021388"/>
            <a:ext cx="3430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stojan se zkumavkami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1619250" y="260350"/>
          <a:ext cx="4979988" cy="6327775"/>
        </p:xfrm>
        <a:graphic>
          <a:graphicData uri="http://schemas.openxmlformats.org/presentationml/2006/ole">
            <p:oleObj spid="_x0000_s17410" name="ChemSketch" r:id="rId3" imgW="4980432" imgH="6327648" progId="ACD.ChemSketch.20">
              <p:embed/>
            </p:oleObj>
          </a:graphicData>
        </a:graphic>
      </p:graphicFrame>
      <p:sp>
        <p:nvSpPr>
          <p:cNvPr id="4" name="Obdélník 3"/>
          <p:cNvSpPr/>
          <p:nvPr/>
        </p:nvSpPr>
        <p:spPr>
          <a:xfrm>
            <a:off x="5076825" y="620713"/>
            <a:ext cx="3059113" cy="5238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destilační aparatura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8263" y="3644900"/>
            <a:ext cx="2257425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Liebigův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chladič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995738" y="3789363"/>
            <a:ext cx="1152525" cy="6477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D:\Tom\Dokumenty Tom\DUM\Fotky chem. skla\1706201339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08175" y="188913"/>
            <a:ext cx="2159000" cy="6365875"/>
          </a:xfrm>
          <a:noFill/>
        </p:spPr>
      </p:pic>
      <p:sp>
        <p:nvSpPr>
          <p:cNvPr id="25603" name="Obdélník 2"/>
          <p:cNvSpPr>
            <a:spLocks noChangeArrowheads="1"/>
          </p:cNvSpPr>
          <p:nvPr/>
        </p:nvSpPr>
        <p:spPr bwMode="auto">
          <a:xfrm>
            <a:off x="4859338" y="5445125"/>
            <a:ext cx="2185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dělené pipety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Tom\Dokumenty Tom\DUM\Fotky chem. skla\170620133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0"/>
            <a:ext cx="30956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Obdélník 2"/>
          <p:cNvSpPr>
            <a:spLocks noChangeArrowheads="1"/>
          </p:cNvSpPr>
          <p:nvPr/>
        </p:nvSpPr>
        <p:spPr bwMode="auto">
          <a:xfrm>
            <a:off x="4859338" y="5589588"/>
            <a:ext cx="3659187" cy="522287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latin typeface="Times New Roman" pitchFamily="18" charset="0"/>
                <a:cs typeface="Times New Roman" pitchFamily="18" charset="0"/>
              </a:rPr>
              <a:t>dělené pipety a balonek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4181475" y="261938"/>
          <a:ext cx="779463" cy="6334125"/>
        </p:xfrm>
        <a:graphic>
          <a:graphicData uri="http://schemas.openxmlformats.org/presentationml/2006/ole">
            <p:oleObj spid="_x0000_s20482" name="ChemSketch" r:id="rId3" imgW="780288" imgH="6333744" progId="ACD.ChemSketch.20">
              <p:embed/>
            </p:oleObj>
          </a:graphicData>
        </a:graphic>
      </p:graphicFrame>
      <p:pic>
        <p:nvPicPr>
          <p:cNvPr id="4099" name="Picture 5" descr="D:\Tom\Dokumenty Tom\DUM\Fotky chem. skla\17062013393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364163" y="260350"/>
            <a:ext cx="1944687" cy="6332538"/>
          </a:xfrm>
          <a:noFill/>
        </p:spPr>
      </p:pic>
      <p:sp>
        <p:nvSpPr>
          <p:cNvPr id="4" name="Obdélník 3"/>
          <p:cNvSpPr/>
          <p:nvPr/>
        </p:nvSpPr>
        <p:spPr>
          <a:xfrm>
            <a:off x="900113" y="908050"/>
            <a:ext cx="1185862" cy="5238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Titrace</a:t>
            </a:r>
          </a:p>
        </p:txBody>
      </p:sp>
      <p:sp>
        <p:nvSpPr>
          <p:cNvPr id="4101" name="Obdélník 4"/>
          <p:cNvSpPr>
            <a:spLocks noChangeArrowheads="1"/>
          </p:cNvSpPr>
          <p:nvPr/>
        </p:nvSpPr>
        <p:spPr bwMode="auto">
          <a:xfrm>
            <a:off x="755650" y="5084763"/>
            <a:ext cx="2609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Times New Roman" pitchFamily="18" charset="0"/>
                <a:cs typeface="Times New Roman" pitchFamily="18" charset="0"/>
              </a:rPr>
              <a:t>byreta pro kyseliny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10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3" descr="D:\Tom\Dokumenty Tom\DUM\Fotky chem. skla\1706201339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350" y="333375"/>
            <a:ext cx="2371725" cy="6242050"/>
          </a:xfrm>
          <a:noFill/>
        </p:spPr>
      </p:pic>
      <p:sp>
        <p:nvSpPr>
          <p:cNvPr id="3" name="Obdélník 2"/>
          <p:cNvSpPr/>
          <p:nvPr/>
        </p:nvSpPr>
        <p:spPr>
          <a:xfrm>
            <a:off x="4140200" y="4868863"/>
            <a:ext cx="5006975" cy="1016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byreta pro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zásady </a:t>
            </a:r>
          </a:p>
          <a:p>
            <a:pPr eaLnBrk="1" hangingPunct="1"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Pozn.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nes jsou nahrazovány tyto byrety s pryžovou</a:t>
            </a:r>
          </a:p>
          <a:p>
            <a:pPr eaLnBrk="1" hangingPunct="1"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částí byretami s teflonovou vložkou.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00788" y="620713"/>
            <a:ext cx="1185862" cy="5238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Titrace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763713" y="404813"/>
          <a:ext cx="3216275" cy="6043612"/>
        </p:xfrm>
        <a:graphic>
          <a:graphicData uri="http://schemas.openxmlformats.org/presentationml/2006/ole">
            <p:oleObj spid="_x0000_s22530" name="ChemSketch" r:id="rId3" imgW="3215640" imgH="6044184" progId="ACD.ChemSketch.20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4284663" y="188913"/>
            <a:ext cx="4656137" cy="9540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Byreta pro kyseliny  upevněná </a:t>
            </a:r>
          </a:p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ve stojanu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3708400" y="1844675"/>
          <a:ext cx="1482725" cy="3811588"/>
        </p:xfrm>
        <a:graphic>
          <a:graphicData uri="http://schemas.openxmlformats.org/presentationml/2006/ole">
            <p:oleObj spid="_x0000_s23554" name="ChemSketch" r:id="rId3" imgW="950976" imgH="2444496" progId="ACD.ChemSketch.20">
              <p:embed/>
            </p:oleObj>
          </a:graphicData>
        </a:graphic>
      </p:graphicFrame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3995738" y="2060575"/>
          <a:ext cx="1482725" cy="3811588"/>
        </p:xfrm>
        <a:graphic>
          <a:graphicData uri="http://schemas.openxmlformats.org/presentationml/2006/ole">
            <p:oleObj spid="_x0000_s23555" name="ChemSketch" r:id="rId4" imgW="950976" imgH="2444496" progId="ACD.ChemSketch.20">
              <p:embed/>
            </p:oleObj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4211638" y="2133600"/>
          <a:ext cx="1482725" cy="3811588"/>
        </p:xfrm>
        <a:graphic>
          <a:graphicData uri="http://schemas.openxmlformats.org/presentationml/2006/ole">
            <p:oleObj spid="_x0000_s23556" name="ChemSketch" r:id="rId5" imgW="950976" imgH="2444496" progId="ACD.ChemSketch.20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4572000" y="2276475"/>
          <a:ext cx="1482725" cy="3811588"/>
        </p:xfrm>
        <a:graphic>
          <a:graphicData uri="http://schemas.openxmlformats.org/presentationml/2006/ole">
            <p:oleObj spid="_x0000_s23557" name="ChemSketch" r:id="rId6" imgW="950976" imgH="2444496" progId="ACD.ChemSketch.20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5076825" y="2781300"/>
          <a:ext cx="1482725" cy="3811588"/>
        </p:xfrm>
        <a:graphic>
          <a:graphicData uri="http://schemas.openxmlformats.org/presentationml/2006/ole">
            <p:oleObj spid="_x0000_s23558" name="ChemSketch" r:id="rId7" imgW="950976" imgH="2444496" progId="ACD.ChemSketch.20">
              <p:embed/>
            </p:oleObj>
          </a:graphicData>
        </a:graphic>
      </p:graphicFrame>
      <p:pic>
        <p:nvPicPr>
          <p:cNvPr id="6151" name="Picture 9" descr="D:\Tom\Dokumenty Tom\DUM\Fotky chem. skla\17062013401.JPG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/>
          <a:srcRect/>
          <a:stretch>
            <a:fillRect/>
          </a:stretch>
        </p:blipFill>
        <p:spPr>
          <a:xfrm>
            <a:off x="900113" y="333375"/>
            <a:ext cx="2447925" cy="5899150"/>
          </a:xfrm>
          <a:noFill/>
        </p:spPr>
      </p:pic>
      <p:sp>
        <p:nvSpPr>
          <p:cNvPr id="8" name="Obdélník 7"/>
          <p:cNvSpPr/>
          <p:nvPr/>
        </p:nvSpPr>
        <p:spPr>
          <a:xfrm>
            <a:off x="6659563" y="549275"/>
            <a:ext cx="1187450" cy="5222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Titrace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6732588" y="3860800"/>
            <a:ext cx="2089150" cy="46196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odměrné baňky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4167188" y="2952750"/>
          <a:ext cx="808037" cy="950913"/>
        </p:xfrm>
        <a:graphic>
          <a:graphicData uri="http://schemas.openxmlformats.org/presentationml/2006/ole">
            <p:oleObj spid="_x0000_s24578" name="ChemSketch" r:id="rId3" imgW="807720" imgH="950976" progId="ACD.ChemSketch.20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4427538" y="3068638"/>
          <a:ext cx="808037" cy="950912"/>
        </p:xfrm>
        <a:graphic>
          <a:graphicData uri="http://schemas.openxmlformats.org/presentationml/2006/ole">
            <p:oleObj spid="_x0000_s24579" name="ChemSketch" r:id="rId4" imgW="807720" imgH="950976" progId="ACD.ChemSketch.20">
              <p:embed/>
            </p:oleObj>
          </a:graphicData>
        </a:graphic>
      </p:graphicFrame>
      <p:graphicFrame>
        <p:nvGraphicFramePr>
          <p:cNvPr id="24580" name="Object 4"/>
          <p:cNvGraphicFramePr>
            <a:graphicFrameLocks noChangeAspect="1"/>
          </p:cNvGraphicFramePr>
          <p:nvPr/>
        </p:nvGraphicFramePr>
        <p:xfrm>
          <a:off x="4716463" y="3213100"/>
          <a:ext cx="808037" cy="950913"/>
        </p:xfrm>
        <a:graphic>
          <a:graphicData uri="http://schemas.openxmlformats.org/presentationml/2006/ole">
            <p:oleObj spid="_x0000_s24580" name="ChemSketch" r:id="rId5" imgW="807720" imgH="950976" progId="ACD.ChemSketch.20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5003800" y="3284538"/>
          <a:ext cx="808038" cy="950912"/>
        </p:xfrm>
        <a:graphic>
          <a:graphicData uri="http://schemas.openxmlformats.org/presentationml/2006/ole">
            <p:oleObj spid="_x0000_s24581" name="ChemSketch" r:id="rId6" imgW="807720" imgH="950976" progId="ACD.ChemSketch.20">
              <p:embed/>
            </p:oleObj>
          </a:graphicData>
        </a:graphic>
      </p:graphicFrame>
      <p:graphicFrame>
        <p:nvGraphicFramePr>
          <p:cNvPr id="7174" name="Object 6"/>
          <p:cNvGraphicFramePr>
            <a:graphicFrameLocks noChangeAspect="1"/>
          </p:cNvGraphicFramePr>
          <p:nvPr/>
        </p:nvGraphicFramePr>
        <p:xfrm>
          <a:off x="2555875" y="1412875"/>
          <a:ext cx="2232025" cy="2627313"/>
        </p:xfrm>
        <a:graphic>
          <a:graphicData uri="http://schemas.openxmlformats.org/presentationml/2006/ole">
            <p:oleObj spid="_x0000_s24582" name="ChemSketch" r:id="rId7" imgW="807720" imgH="950976" progId="ACD.ChemSketch.20">
              <p:embed/>
            </p:oleObj>
          </a:graphicData>
        </a:graphic>
      </p:graphicFrame>
      <p:graphicFrame>
        <p:nvGraphicFramePr>
          <p:cNvPr id="24583" name="Object 7"/>
          <p:cNvGraphicFramePr>
            <a:graphicFrameLocks noChangeAspect="1"/>
          </p:cNvGraphicFramePr>
          <p:nvPr>
            <p:ph idx="1"/>
          </p:nvPr>
        </p:nvGraphicFramePr>
        <p:xfrm>
          <a:off x="2124075" y="2708275"/>
          <a:ext cx="808038" cy="950913"/>
        </p:xfrm>
        <a:graphic>
          <a:graphicData uri="http://schemas.openxmlformats.org/presentationml/2006/ole">
            <p:oleObj spid="_x0000_s24583" name="ChemSketch" r:id="rId8" imgW="807720" imgH="950976" progId="ACD.ChemSketch.20">
              <p:embed/>
            </p:oleObj>
          </a:graphicData>
        </a:graphic>
      </p:graphicFrame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2339975" y="3094038"/>
          <a:ext cx="431800" cy="3511550"/>
        </p:xfrm>
        <a:graphic>
          <a:graphicData uri="http://schemas.openxmlformats.org/presentationml/2006/ole">
            <p:oleObj spid="_x0000_s24584" name="ChemSketch" r:id="rId9" imgW="780288" imgH="6333744" progId="ACD.ChemSketch.20">
              <p:embed/>
            </p:oleObj>
          </a:graphicData>
        </a:graphic>
      </p:graphicFrame>
      <p:sp>
        <p:nvSpPr>
          <p:cNvPr id="10" name="Obdélník 9"/>
          <p:cNvSpPr/>
          <p:nvPr/>
        </p:nvSpPr>
        <p:spPr>
          <a:xfrm>
            <a:off x="684213" y="333375"/>
            <a:ext cx="1185862" cy="5222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Titrace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16688" y="2060575"/>
            <a:ext cx="1223962" cy="4619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nálevky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3059113" y="1341438"/>
          <a:ext cx="112712" cy="4025900"/>
        </p:xfrm>
        <a:graphic>
          <a:graphicData uri="http://schemas.openxmlformats.org/presentationml/2006/ole">
            <p:oleObj spid="_x0000_s25602" name="ChemSketch" r:id="rId3" imgW="112776" imgH="4026408" progId="ACD.ChemSketch.20">
              <p:embed/>
            </p:oleObj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4140200" y="2060575"/>
          <a:ext cx="112713" cy="4025900"/>
        </p:xfrm>
        <a:graphic>
          <a:graphicData uri="http://schemas.openxmlformats.org/presentationml/2006/ole">
            <p:oleObj spid="_x0000_s25603" name="ChemSketch" r:id="rId4" imgW="112776" imgH="4026408" progId="ACD.ChemSketch.20">
              <p:embed/>
            </p:oleObj>
          </a:graphicData>
        </a:graphic>
      </p:graphicFrame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4514850" y="1416050"/>
          <a:ext cx="112713" cy="4025900"/>
        </p:xfrm>
        <a:graphic>
          <a:graphicData uri="http://schemas.openxmlformats.org/presentationml/2006/ole">
            <p:oleObj spid="_x0000_s25604" name="ChemSketch" r:id="rId5" imgW="112776" imgH="4026408" progId="ACD.ChemSketch.20">
              <p:embed/>
            </p:oleObj>
          </a:graphicData>
        </a:graphic>
      </p:graphicFrame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4932363" y="1052513"/>
          <a:ext cx="112712" cy="4025900"/>
        </p:xfrm>
        <a:graphic>
          <a:graphicData uri="http://schemas.openxmlformats.org/presentationml/2006/ole">
            <p:oleObj spid="_x0000_s25605" name="ChemSketch" r:id="rId6" imgW="112776" imgH="4026408" progId="ACD.ChemSketch.20">
              <p:embed/>
            </p:oleObj>
          </a:graphicData>
        </a:graphic>
      </p:graphicFrame>
      <p:graphicFrame>
        <p:nvGraphicFramePr>
          <p:cNvPr id="8198" name="Object 6"/>
          <p:cNvGraphicFramePr>
            <a:graphicFrameLocks noChangeAspect="1"/>
          </p:cNvGraphicFramePr>
          <p:nvPr/>
        </p:nvGraphicFramePr>
        <p:xfrm>
          <a:off x="7235825" y="404813"/>
          <a:ext cx="215900" cy="5545137"/>
        </p:xfrm>
        <a:graphic>
          <a:graphicData uri="http://schemas.openxmlformats.org/presentationml/2006/ole">
            <p:oleObj spid="_x0000_s25606" name="ChemSketch" r:id="rId7" imgW="112776" imgH="4026408" progId="ACD.ChemSketch.20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827088" y="981075"/>
            <a:ext cx="1638300" cy="5222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teploměry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2987675" y="2708275"/>
          <a:ext cx="3240088" cy="3409950"/>
        </p:xfrm>
        <a:graphic>
          <a:graphicData uri="http://schemas.openxmlformats.org/presentationml/2006/ole">
            <p:oleObj spid="_x0000_s26626" name="ChemSketch" r:id="rId3" imgW="3240024" imgH="3410712" progId="ACD.ChemSketch.20">
              <p:embed/>
            </p:oleObj>
          </a:graphicData>
        </a:graphic>
      </p:graphicFrame>
      <p:pic>
        <p:nvPicPr>
          <p:cNvPr id="9220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869950" y="404813"/>
            <a:ext cx="781050" cy="1008062"/>
          </a:xfrm>
          <a:noFill/>
        </p:spPr>
      </p:pic>
      <p:graphicFrame>
        <p:nvGraphicFramePr>
          <p:cNvPr id="9219" name="Object 4"/>
          <p:cNvGraphicFramePr>
            <a:graphicFrameLocks noChangeAspect="1"/>
          </p:cNvGraphicFramePr>
          <p:nvPr/>
        </p:nvGraphicFramePr>
        <p:xfrm>
          <a:off x="539750" y="1412875"/>
          <a:ext cx="1436688" cy="1512888"/>
        </p:xfrm>
        <a:graphic>
          <a:graphicData uri="http://schemas.openxmlformats.org/presentationml/2006/ole">
            <p:oleObj spid="_x0000_s26628" name="ChemSketch" r:id="rId5" imgW="3240024" imgH="3410712" progId="ACD.ChemSketch.20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5940425" y="1484313"/>
            <a:ext cx="1871663" cy="523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trojnožka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627313" y="981075"/>
          <a:ext cx="2089150" cy="3997325"/>
        </p:xfrm>
        <a:graphic>
          <a:graphicData uri="http://schemas.openxmlformats.org/presentationml/2006/ole">
            <p:oleObj spid="_x0000_s27650" name="ChemSketch" r:id="rId3" imgW="1383792" imgH="2648712" progId="ACD.ChemSketch.20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4284663" y="5589588"/>
            <a:ext cx="3830637" cy="5222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Bunsenův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plynový kahan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711</TotalTime>
  <Words>316</Words>
  <Application>Microsoft Office PowerPoint</Application>
  <PresentationFormat>Předvádění na obrazovce (4:3)</PresentationFormat>
  <Paragraphs>65</Paragraphs>
  <Slides>26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2" baseType="lpstr">
      <vt:lpstr>Arial</vt:lpstr>
      <vt:lpstr>Calibri</vt:lpstr>
      <vt:lpstr>Times New Roman</vt:lpstr>
      <vt:lpstr>Symbol</vt:lpstr>
      <vt:lpstr>Motiv sady Office</vt:lpstr>
      <vt:lpstr>ACD/ChemSketch</vt:lpstr>
      <vt:lpstr>Snímek 1</vt:lpstr>
      <vt:lpstr> Pomůcky v chemické a biologické laboratoři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</dc:creator>
  <cp:lastModifiedBy>Dum</cp:lastModifiedBy>
  <cp:revision>96</cp:revision>
  <dcterms:created xsi:type="dcterms:W3CDTF">2012-12-09T22:00:36Z</dcterms:created>
  <dcterms:modified xsi:type="dcterms:W3CDTF">2014-06-30T11:56:33Z</dcterms:modified>
</cp:coreProperties>
</file>