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70" r:id="rId6"/>
    <p:sldId id="271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2" r:id="rId16"/>
    <p:sldId id="273" r:id="rId17"/>
    <p:sldId id="274" r:id="rId18"/>
    <p:sldId id="259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DD945-1750-459D-AFAE-1020C8225606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490B57-77B6-48D1-AE60-B7563272E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1/Pentatomidae_-_Graphosoma_lineatum_italicum-001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7/7d/Nepa_cinerea01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7/7d/Nepa_cinerea01.jpg/426px-Nepa_cinerea0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989643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Přírodopis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VY_32_INOVACE_16_12Př-Ploštice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Březen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11. 4. 2014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plošticích . Snímky  lze použít i jako zápis do sešitu. Závěr prezentace slouží k shrnutí a upevnění učiva.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PLOŠTICE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/>
              <a:t>z</a:t>
            </a:r>
            <a:r>
              <a:rPr lang="cs-CZ" u="sng" dirty="0" smtClean="0"/>
              <a:t>ploštělé tělo</a:t>
            </a:r>
          </a:p>
          <a:p>
            <a:r>
              <a:rPr lang="cs-CZ" u="sng" dirty="0"/>
              <a:t>k</a:t>
            </a:r>
            <a:r>
              <a:rPr lang="cs-CZ" u="sng" dirty="0" smtClean="0"/>
              <a:t>řídla</a:t>
            </a:r>
            <a:r>
              <a:rPr lang="cs-CZ" dirty="0" smtClean="0"/>
              <a:t> - </a:t>
            </a:r>
            <a:r>
              <a:rPr lang="cs-CZ" u="sng" dirty="0" smtClean="0"/>
              <a:t>1. pár </a:t>
            </a:r>
            <a:r>
              <a:rPr lang="cs-CZ" dirty="0" smtClean="0"/>
              <a:t>přeměněn v </a:t>
            </a:r>
            <a:r>
              <a:rPr lang="cs-CZ" u="sng" dirty="0" err="1" smtClean="0"/>
              <a:t>polokrovky</a:t>
            </a:r>
            <a:r>
              <a:rPr lang="cs-CZ" dirty="0" smtClean="0"/>
              <a:t> (přední </a:t>
            </a:r>
            <a:br>
              <a:rPr lang="cs-CZ" dirty="0" smtClean="0"/>
            </a:br>
            <a:r>
              <a:rPr lang="cs-CZ" dirty="0" smtClean="0"/>
              <a:t>              část je kožovitá, zadní blanitá)</a:t>
            </a:r>
            <a:br>
              <a:rPr lang="cs-CZ" dirty="0" smtClean="0"/>
            </a:br>
            <a:r>
              <a:rPr lang="cs-CZ" dirty="0" smtClean="0"/>
              <a:t>            - </a:t>
            </a:r>
            <a:r>
              <a:rPr lang="cs-CZ" u="sng" dirty="0" smtClean="0"/>
              <a:t>2. pár </a:t>
            </a:r>
            <a:r>
              <a:rPr lang="cs-CZ" dirty="0" smtClean="0"/>
              <a:t>křídel je </a:t>
            </a:r>
            <a:r>
              <a:rPr lang="cs-CZ" u="sng" dirty="0" smtClean="0"/>
              <a:t>blanitý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- u některých ploštic křídla vymizela</a:t>
            </a:r>
          </a:p>
          <a:p>
            <a:r>
              <a:rPr lang="cs-CZ" dirty="0"/>
              <a:t>ú</a:t>
            </a:r>
            <a:r>
              <a:rPr lang="cs-CZ" dirty="0" smtClean="0"/>
              <a:t>stní ústrojí </a:t>
            </a:r>
            <a:r>
              <a:rPr lang="cs-CZ" u="sng" dirty="0" smtClean="0"/>
              <a:t>bodavě sací</a:t>
            </a:r>
          </a:p>
          <a:p>
            <a:r>
              <a:rPr lang="cs-CZ" dirty="0"/>
              <a:t>v</a:t>
            </a:r>
            <a:r>
              <a:rPr lang="cs-CZ" dirty="0" smtClean="0"/>
              <a:t> přírodě se vyskytují hojně (les, louka, voda, domácnost)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Kněžice trávozelená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18809" y="1600200"/>
            <a:ext cx="390638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Vroubenka smrdutá</a:t>
            </a:r>
            <a:endParaRPr lang="cs-CZ" dirty="0"/>
          </a:p>
        </p:txBody>
      </p:sp>
      <p:pic>
        <p:nvPicPr>
          <p:cNvPr id="286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4658" y="1600200"/>
            <a:ext cx="517468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Kněžice pásovaná</a:t>
            </a:r>
            <a:endParaRPr lang="cs-CZ" dirty="0"/>
          </a:p>
        </p:txBody>
      </p:sp>
      <p:pic>
        <p:nvPicPr>
          <p:cNvPr id="29698" name="Picture 2" descr="File:Pentatomidae - Graphosoma lineatum italicum-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412776"/>
            <a:ext cx="6408712" cy="47985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Ruměnice pospolná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yskytuje se hromadně hlavně kolem lip</a:t>
            </a:r>
          </a:p>
          <a:p>
            <a:r>
              <a:rPr lang="cs-CZ" dirty="0" smtClean="0"/>
              <a:t>býložravá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420888"/>
            <a:ext cx="2941436" cy="3932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996952"/>
            <a:ext cx="31813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835696" y="5661248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nymfy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Znakoplavka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lave hřbetem dolů</a:t>
            </a:r>
          </a:p>
          <a:p>
            <a:r>
              <a:rPr lang="cs-CZ" dirty="0"/>
              <a:t>s</a:t>
            </a:r>
            <a:r>
              <a:rPr lang="cs-CZ" dirty="0" smtClean="0"/>
              <a:t>ilný třetí pár nohou s chlupy slouží k veslování</a:t>
            </a:r>
          </a:p>
          <a:p>
            <a:r>
              <a:rPr lang="cs-CZ" dirty="0"/>
              <a:t>m</a:t>
            </a:r>
            <a:r>
              <a:rPr lang="cs-CZ" dirty="0" smtClean="0"/>
              <a:t>ůže bolestivě bodnout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140968"/>
            <a:ext cx="5090794" cy="3177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Vodoměrka štíhlá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ohyb po hladině jí umožňují husté chloupky na dlouhých končetinách, mezi kterými se udržuje vzduch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924944"/>
            <a:ext cx="4320480" cy="3296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Bruslařka obecná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5405" y="1600200"/>
            <a:ext cx="679319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Jehlanka válcovitá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aše největší ploštice (délka až 40 mm)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060848"/>
            <a:ext cx="3816424" cy="4232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Splešťule blátivá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eží na bahnitých dnech stojatých vod, když se v blízkosti objeví malý hmyz, rychle ho uchvátí dlouhýma nohama</a:t>
            </a:r>
          </a:p>
          <a:p>
            <a:r>
              <a:rPr lang="cs-CZ" dirty="0"/>
              <a:t>z</a:t>
            </a:r>
            <a:r>
              <a:rPr lang="cs-CZ" dirty="0" smtClean="0"/>
              <a:t> vody vystrkuje dlouhou</a:t>
            </a:r>
            <a:br>
              <a:rPr lang="cs-CZ" dirty="0" smtClean="0"/>
            </a:br>
            <a:r>
              <a:rPr lang="cs-CZ" dirty="0" smtClean="0"/>
              <a:t>dýchací trubici na konci</a:t>
            </a:r>
            <a:br>
              <a:rPr lang="cs-CZ" dirty="0" smtClean="0"/>
            </a:br>
            <a:r>
              <a:rPr lang="cs-CZ" dirty="0" smtClean="0"/>
              <a:t>zadečku </a:t>
            </a:r>
            <a:endParaRPr lang="cs-CZ" dirty="0"/>
          </a:p>
        </p:txBody>
      </p:sp>
      <p:pic>
        <p:nvPicPr>
          <p:cNvPr id="6146" name="Picture 2" descr="File:Nepa cinerea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852936"/>
            <a:ext cx="2611762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Štěnice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osmopolitně rozšířený parazit člověka</a:t>
            </a:r>
          </a:p>
          <a:p>
            <a:r>
              <a:rPr lang="cs-CZ" dirty="0"/>
              <a:t>v</a:t>
            </a:r>
            <a:r>
              <a:rPr lang="cs-CZ" dirty="0" smtClean="0"/>
              <a:t> zanedbaných domácnostech – ve dne se ukrývá ve štěrbinách podlahy a nábytku, v noci saje lidem krev</a:t>
            </a:r>
          </a:p>
          <a:p>
            <a:r>
              <a:rPr lang="cs-CZ" dirty="0"/>
              <a:t>n</a:t>
            </a:r>
            <a:r>
              <a:rPr lang="cs-CZ" dirty="0" smtClean="0"/>
              <a:t>emá křídla</a:t>
            </a:r>
          </a:p>
          <a:p>
            <a:r>
              <a:rPr lang="cs-CZ" dirty="0"/>
              <a:t>b</a:t>
            </a:r>
            <a:r>
              <a:rPr lang="cs-CZ" dirty="0" smtClean="0"/>
              <a:t>ez potravy vydrží i několik měsíců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červené svědivé pupínky v místě sání štěnice</a:t>
            </a:r>
            <a:endParaRPr lang="cs-CZ" sz="32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556792"/>
            <a:ext cx="435246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znaky ploštic: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………………….. tělo</a:t>
            </a:r>
          </a:p>
          <a:p>
            <a:r>
              <a:rPr lang="cs-CZ" dirty="0" smtClean="0"/>
              <a:t>1. pár křídel - ………………. </a:t>
            </a:r>
            <a:br>
              <a:rPr lang="cs-CZ" dirty="0" smtClean="0"/>
            </a:br>
            <a:r>
              <a:rPr lang="cs-CZ" dirty="0" smtClean="0"/>
              <a:t>2. pár křídel je ……………..</a:t>
            </a:r>
          </a:p>
          <a:p>
            <a:r>
              <a:rPr lang="cs-CZ" dirty="0" smtClean="0"/>
              <a:t>ústní ústrojí ………………….</a:t>
            </a:r>
            <a:endParaRPr lang="cs-CZ" u="sng" dirty="0" smtClean="0"/>
          </a:p>
          <a:p>
            <a:r>
              <a:rPr lang="cs-CZ" dirty="0" smtClean="0"/>
              <a:t>v přírodě se vyskytují …………………..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zástupce ploštic: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vyskytuje se hromadně hlavně u lip - …………….</a:t>
            </a:r>
          </a:p>
          <a:p>
            <a:r>
              <a:rPr lang="cs-CZ" dirty="0" smtClean="0"/>
              <a:t>plave hřbetem dolů - ……………………..</a:t>
            </a:r>
          </a:p>
          <a:p>
            <a:r>
              <a:rPr lang="cs-CZ" dirty="0" smtClean="0"/>
              <a:t>běhá po vodní hladině - …………………</a:t>
            </a:r>
          </a:p>
          <a:p>
            <a:r>
              <a:rPr lang="cs-CZ" dirty="0" smtClean="0"/>
              <a:t>naše největší ploštice</a:t>
            </a:r>
          </a:p>
          <a:p>
            <a:r>
              <a:rPr lang="cs-CZ" dirty="0" smtClean="0"/>
              <a:t>rychle se pohybuje jen při lovu kořisti - ……………..</a:t>
            </a:r>
          </a:p>
          <a:p>
            <a:r>
              <a:rPr lang="cs-CZ" dirty="0" smtClean="0"/>
              <a:t>saje lidem krev - …………….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zploštělé </a:t>
            </a:r>
            <a:r>
              <a:rPr lang="cs-CZ" dirty="0" smtClean="0"/>
              <a:t> tělo</a:t>
            </a:r>
          </a:p>
          <a:p>
            <a:r>
              <a:rPr lang="cs-CZ" dirty="0" smtClean="0"/>
              <a:t>1. pár křídel - </a:t>
            </a:r>
            <a:r>
              <a:rPr lang="cs-CZ" dirty="0" err="1" smtClean="0">
                <a:solidFill>
                  <a:srgbClr val="FF0000"/>
                </a:solidFill>
              </a:rPr>
              <a:t>polokrovky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2. pár křídel je </a:t>
            </a:r>
            <a:r>
              <a:rPr lang="cs-CZ" dirty="0" smtClean="0">
                <a:solidFill>
                  <a:srgbClr val="FF0000"/>
                </a:solidFill>
              </a:rPr>
              <a:t>blanitý</a:t>
            </a:r>
            <a:endParaRPr lang="cs-CZ" dirty="0" smtClean="0"/>
          </a:p>
          <a:p>
            <a:r>
              <a:rPr lang="cs-CZ" dirty="0" smtClean="0"/>
              <a:t>ústní ústrojí </a:t>
            </a:r>
            <a:r>
              <a:rPr lang="cs-CZ" dirty="0" smtClean="0">
                <a:solidFill>
                  <a:srgbClr val="FF0000"/>
                </a:solidFill>
              </a:rPr>
              <a:t>bodavě sací</a:t>
            </a:r>
            <a:endParaRPr lang="cs-CZ" u="sng" dirty="0" smtClean="0"/>
          </a:p>
          <a:p>
            <a:r>
              <a:rPr lang="cs-CZ" dirty="0" smtClean="0"/>
              <a:t>v přírodě se vyskytují </a:t>
            </a:r>
            <a:r>
              <a:rPr lang="cs-CZ" dirty="0" smtClean="0">
                <a:solidFill>
                  <a:srgbClr val="FF0000"/>
                </a:solidFill>
              </a:rPr>
              <a:t>hojně</a:t>
            </a:r>
            <a:endParaRPr lang="cs-CZ" dirty="0" smtClean="0"/>
          </a:p>
          <a:p>
            <a:r>
              <a:rPr lang="cs-CZ" dirty="0" smtClean="0"/>
              <a:t>vyskytuje se hromadně hlavně u lip – </a:t>
            </a:r>
            <a:r>
              <a:rPr lang="cs-CZ" dirty="0" smtClean="0">
                <a:solidFill>
                  <a:srgbClr val="FF0000"/>
                </a:solidFill>
              </a:rPr>
              <a:t>ruměnice pospolná</a:t>
            </a:r>
          </a:p>
          <a:p>
            <a:r>
              <a:rPr lang="cs-CZ" dirty="0" smtClean="0"/>
              <a:t>plave hřbetem dolů – </a:t>
            </a:r>
            <a:r>
              <a:rPr lang="cs-CZ" dirty="0" smtClean="0">
                <a:solidFill>
                  <a:srgbClr val="FF0000"/>
                </a:solidFill>
              </a:rPr>
              <a:t>znakoplavka obecná</a:t>
            </a:r>
            <a:endParaRPr lang="cs-CZ" dirty="0" smtClean="0"/>
          </a:p>
          <a:p>
            <a:r>
              <a:rPr lang="cs-CZ" dirty="0" smtClean="0"/>
              <a:t>běhá po vodní hladině – </a:t>
            </a:r>
            <a:r>
              <a:rPr lang="cs-CZ" dirty="0" smtClean="0">
                <a:solidFill>
                  <a:srgbClr val="FF0000"/>
                </a:solidFill>
              </a:rPr>
              <a:t>vodoměrka štíhlá</a:t>
            </a:r>
            <a:endParaRPr lang="cs-CZ" dirty="0" smtClean="0"/>
          </a:p>
          <a:p>
            <a:r>
              <a:rPr lang="cs-CZ" dirty="0" smtClean="0"/>
              <a:t>naše největší ploštice – </a:t>
            </a:r>
            <a:r>
              <a:rPr lang="cs-CZ" dirty="0" smtClean="0">
                <a:solidFill>
                  <a:srgbClr val="FF0000"/>
                </a:solidFill>
              </a:rPr>
              <a:t>jehlanka válcovitá</a:t>
            </a:r>
            <a:endParaRPr lang="cs-CZ" dirty="0" smtClean="0"/>
          </a:p>
          <a:p>
            <a:r>
              <a:rPr lang="cs-CZ" dirty="0" smtClean="0"/>
              <a:t>rychle se pohybuje jen při lovu kořisti - </a:t>
            </a:r>
            <a:r>
              <a:rPr lang="cs-CZ" dirty="0" smtClean="0">
                <a:solidFill>
                  <a:srgbClr val="FF0000"/>
                </a:solidFill>
              </a:rPr>
              <a:t>splešťule blátivá</a:t>
            </a:r>
            <a:endParaRPr lang="cs-CZ" dirty="0" smtClean="0"/>
          </a:p>
          <a:p>
            <a:r>
              <a:rPr lang="cs-CZ" dirty="0" smtClean="0"/>
              <a:t>saje lidem krev - </a:t>
            </a:r>
            <a:r>
              <a:rPr lang="cs-CZ" dirty="0" smtClean="0">
                <a:solidFill>
                  <a:srgbClr val="FF0000"/>
                </a:solidFill>
              </a:rPr>
              <a:t>štěnice domácí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NAGEL, Norbert.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18.3.2014]. Dostupný na WWW: http://upload.wikimedia.org/wikipedia/commons/thumb/8/80/Palomena_prasina_-_Green_shield_bug_-_Gr%C3%BCne_Stinkwanze_-_Hesse_-_Germany_-_01.jpg/517px-Palomena_prasina_-_Green_shield_bug_-_Gr%C3%BCne_Stinkwanze_-_Hesse_-_Germany_-_01.jpg </a:t>
            </a:r>
          </a:p>
          <a:p>
            <a:r>
              <a:rPr lang="en-US" sz="1200" dirty="0" smtClean="0"/>
              <a:t>GHOUSTON.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30.3.2014].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http://upload.wikimedia.org/wikipedia/commons/thumb/d/de/20050514-001-coreus-marginatus.jpg/686px-20050514-001-coreus-marginatus.jpg </a:t>
            </a:r>
            <a:endParaRPr lang="cs-CZ" sz="1200" dirty="0" smtClean="0"/>
          </a:p>
          <a:p>
            <a:r>
              <a:rPr lang="cs-CZ" sz="1200" dirty="0" smtClean="0"/>
              <a:t>HECTONICHUS.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30.3.2014]. Dostupný na WWW: http://upload.wikimedia.org/wikipedia/commons/thumb/8/81/Pentatomidae_-_Graphosoma_lineatum_italicum-001.JPG/800px-Pentatomidae_-_Graphosoma_lineatum_italicum-001.JPG </a:t>
            </a:r>
          </a:p>
          <a:p>
            <a:r>
              <a:rPr lang="cs-CZ" sz="1200" dirty="0" smtClean="0"/>
              <a:t>KARWATH, André.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18.3.2014]. Dostupný na WWW: http://upload.wikimedia.org/wikipedia/commons/thumb/9/9f/Pyrrhocoris_apterus_%28aka%29.jpg/448px-Pyrrhocoris_apterus_%28aka%29.jpg </a:t>
            </a:r>
          </a:p>
          <a:p>
            <a:r>
              <a:rPr lang="cs-CZ" sz="1200" dirty="0" smtClean="0"/>
              <a:t>JANÍČEK, Jiří.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18.3.2014]. Dostupný na WWW: http://upload.wikimedia.org/wikipedia/commons/thumb/2/2f/Rumenice-dospelec-a-mimi.jpg/450px-Rumenice-dospelec-a-mimi.jpg </a:t>
            </a:r>
          </a:p>
          <a:p>
            <a:r>
              <a:rPr lang="cs-CZ" sz="1200" dirty="0" smtClean="0"/>
              <a:t>GRÖSCHL, </a:t>
            </a:r>
            <a:r>
              <a:rPr lang="cs-CZ" sz="1200" dirty="0" err="1" smtClean="0"/>
              <a:t>Holger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18.3.2014]. Dostupný na WWW: http://upload.wikimedia.org/wikipedia/commons/thumb/a/a0/Notonecta_glauca1.jpg/800px-Notonecta_glauca1.jpg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©ENTOMART.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18.3.2014]. Dostupný na WWW: http://upload.wikimedia.org/wikipedia/commons/thumb/0/00/Hydrometra_stagnorum01.jpg/785px-Hydrometra_stagnorum01.jpg </a:t>
            </a:r>
          </a:p>
          <a:p>
            <a:r>
              <a:rPr lang="cs-CZ" sz="1200" dirty="0" smtClean="0"/>
              <a:t>BARTZ, Richard.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18.3.2014]. Dostupný na WWW: http://upload.wikimedia.org/wikipedia/commons/thumb/1/1d/Water_strider_Gerris_lacustris.jpg/800px-Water_strider_Gerris_lacustris.jpg </a:t>
            </a:r>
          </a:p>
          <a:p>
            <a:r>
              <a:rPr lang="en-US" sz="1200" dirty="0" smtClean="0"/>
              <a:t>KOCH, </a:t>
            </a:r>
            <a:r>
              <a:rPr lang="en-US" sz="1200" dirty="0" err="1" smtClean="0"/>
              <a:t>Hauke</a:t>
            </a:r>
            <a:r>
              <a:rPr lang="en-US" sz="1200" dirty="0" smtClean="0"/>
              <a:t>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18.3.2014].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http://upload.wikimedia.org/wikipedia/commons/thumb/a/a7/Ranatra_linearis01.jpg/541px-Ranatra_linearis01.jpg </a:t>
            </a:r>
            <a:endParaRPr lang="cs-CZ" sz="1200" dirty="0" smtClean="0"/>
          </a:p>
          <a:p>
            <a:r>
              <a:rPr lang="cs-CZ" sz="1200" dirty="0" smtClean="0"/>
              <a:t>HEILMAN, </a:t>
            </a:r>
            <a:r>
              <a:rPr lang="cs-CZ" sz="1200" dirty="0" err="1" smtClean="0"/>
              <a:t>James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18.3.2014]. Dostupný na WWW: http://upload.wikimedia.org/wikipedia/commons/thumb/8/8d/Bedbugb2.JPG/577px-Bedbugb2.JPG </a:t>
            </a:r>
          </a:p>
          <a:p>
            <a:r>
              <a:rPr lang="cs-CZ" sz="1200" dirty="0" smtClean="0"/>
              <a:t>JEFFDELONGE.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30.3.2014]. Dostupný na WWW: </a:t>
            </a:r>
            <a:r>
              <a:rPr lang="cs-CZ" sz="1200" dirty="0" smtClean="0">
                <a:hlinkClick r:id="rId2"/>
              </a:rPr>
              <a:t>http://upload.wikimedia.org/wikipedia/commons/thumb/7/7d/Nepa_cinerea01.jpg/426px-Nepa_cinerea01.jpg</a:t>
            </a:r>
            <a:endParaRPr lang="cs-CZ" sz="1200" dirty="0" smtClean="0"/>
          </a:p>
          <a:p>
            <a:r>
              <a:rPr lang="cs-CZ" sz="1200" dirty="0" smtClean="0"/>
              <a:t>Autorem materiálu a všech jeho částí, není-li uvedeno jinak, je Mgr. Lenka Pazderová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559</Words>
  <Application>Microsoft Office PowerPoint</Application>
  <PresentationFormat>Předvádění na obrazovce (4:3)</PresentationFormat>
  <Paragraphs>87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Calibri</vt:lpstr>
      <vt:lpstr>Times New Roman</vt:lpstr>
      <vt:lpstr>Motiv sady Office</vt:lpstr>
      <vt:lpstr>Prezentace aplikace PowerPoint</vt:lpstr>
      <vt:lpstr>PLOŠTICE</vt:lpstr>
      <vt:lpstr>Prezentace aplikace PowerPoint</vt:lpstr>
      <vt:lpstr>Kněžice trávozelená</vt:lpstr>
      <vt:lpstr>Vroubenka smrdutá</vt:lpstr>
      <vt:lpstr>Kněžice pásovaná</vt:lpstr>
      <vt:lpstr>Ruměnice pospolná</vt:lpstr>
      <vt:lpstr>Znakoplavka obecná</vt:lpstr>
      <vt:lpstr>Vodoměrka štíhlá</vt:lpstr>
      <vt:lpstr>Bruslařka obecná</vt:lpstr>
      <vt:lpstr>Jehlanka válcovitá</vt:lpstr>
      <vt:lpstr>Splešťule blátivá</vt:lpstr>
      <vt:lpstr>Štěnice domácí</vt:lpstr>
      <vt:lpstr>červené svědivé pupínky v místě sání štěnice</vt:lpstr>
      <vt:lpstr>Doplň znaky ploštic:</vt:lpstr>
      <vt:lpstr>Doplň zástupce ploštic:</vt:lpstr>
      <vt:lpstr>Odpovědi:</vt:lpstr>
      <vt:lpstr>Citace a zdroje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PLOŠTICE</dc:title>
  <dc:creator>user</dc:creator>
  <cp:lastModifiedBy>sborovna1</cp:lastModifiedBy>
  <cp:revision>27</cp:revision>
  <dcterms:created xsi:type="dcterms:W3CDTF">2014-03-18T19:24:43Z</dcterms:created>
  <dcterms:modified xsi:type="dcterms:W3CDTF">2014-04-30T06:06:22Z</dcterms:modified>
</cp:coreProperties>
</file>