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6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72" r:id="rId15"/>
    <p:sldId id="273" r:id="rId16"/>
    <p:sldId id="259" r:id="rId17"/>
    <p:sldId id="26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282AC-68D1-4B49-962C-FE37510EDDA9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BA73D-70C9-4762-B180-5E4FABCA93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282AC-68D1-4B49-962C-FE37510EDDA9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BA73D-70C9-4762-B180-5E4FABCA93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282AC-68D1-4B49-962C-FE37510EDDA9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BA73D-70C9-4762-B180-5E4FABCA93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282AC-68D1-4B49-962C-FE37510EDDA9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BA73D-70C9-4762-B180-5E4FABCA93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282AC-68D1-4B49-962C-FE37510EDDA9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BA73D-70C9-4762-B180-5E4FABCA93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282AC-68D1-4B49-962C-FE37510EDDA9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BA73D-70C9-4762-B180-5E4FABCA93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282AC-68D1-4B49-962C-FE37510EDDA9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BA73D-70C9-4762-B180-5E4FABCA93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282AC-68D1-4B49-962C-FE37510EDDA9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BA73D-70C9-4762-B180-5E4FABCA93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282AC-68D1-4B49-962C-FE37510EDDA9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BA73D-70C9-4762-B180-5E4FABCA93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282AC-68D1-4B49-962C-FE37510EDDA9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BA73D-70C9-4762-B180-5E4FABCA93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282AC-68D1-4B49-962C-FE37510EDDA9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BA73D-70C9-4762-B180-5E4FABCA93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2282AC-68D1-4B49-962C-FE37510EDDA9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4BA73D-70C9-4762-B180-5E4FABCA93F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e/ef/Chrysoperla_carnea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3/36/Chrysopidae_-_Chrysoperla_carnea-1.JPG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8/84/2010_-_08_-_10_Bastavales_5.jpg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jpeg"/><Relationship Id="rId4" Type="http://schemas.openxmlformats.org/officeDocument/2006/relationships/hyperlink" Target="//upload.wikimedia.org/wikipedia/commons/e/ee/Chrysoperla_carnea_larva02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9/94/Zeudkrizop.jpg" TargetMode="Externa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8/82/Jamka_larvy_mravkolva.JPG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//upload.wikimedia.org/wikipedia/commons/8/83/Trichoptera_larvenbau.jpe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hyperlink" Target="//upload.wikimedia.org/wikipedia/commons/4/42/Trichoptera_(aka).jpg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5/57/Flea_Larva.jpg/556px-Flea_Larva.jpg" TargetMode="External"/><Relationship Id="rId2" Type="http://schemas.openxmlformats.org/officeDocument/2006/relationships/hyperlink" Target="http://upload.wikimedia.org/wikipedia/commons/thumb/f/ff/XenopsyllaCheopis.jpg/589px-XenopsyllaCheopis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thumb/7/7f/Myrmeleon_pictifrons.jpg/800px-Myrmeleon_pictifrons.jpg" TargetMode="External"/><Relationship Id="rId4" Type="http://schemas.openxmlformats.org/officeDocument/2006/relationships/hyperlink" Target="http://upload.wikimedia.org/wikipedia/commons/0/06/Chrysoperla.carnea.jpg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2/2c/Brachycentrus.montanus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713" y="260350"/>
            <a:ext cx="5753100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327" name="Group 279"/>
          <p:cNvGraphicFramePr>
            <a:graphicFrameLocks noGrp="1"/>
          </p:cNvGraphicFramePr>
          <p:nvPr/>
        </p:nvGraphicFramePr>
        <p:xfrm>
          <a:off x="1333500" y="1628775"/>
          <a:ext cx="6767513" cy="4946971"/>
        </p:xfrm>
        <a:graphic>
          <a:graphicData uri="http://schemas.openxmlformats.org/drawingml/2006/table">
            <a:tbl>
              <a:tblPr/>
              <a:tblGrid>
                <a:gridCol w="2195513"/>
                <a:gridCol w="1524000"/>
                <a:gridCol w="1524000"/>
                <a:gridCol w="1524000"/>
              </a:tblGrid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Bohdalov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CZ.1.07/1.4.00/21.3806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ŠABLONA: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III/2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Člověk a příroda, Přírodopis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6.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VY_32_INOVACE_17_12Př-Blechy, síťokřídlí, chrostíci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Mgr. Lenka Pazderová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Duben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OVĚŘENÍ: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2.5. 2014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Prezentace je určena k vysvětlení učiva 3 řádů hmyzu s proměnou dokonalou – blechy, síťokřídlí, chrostíci. Snímky lze použít jako zápis do sešitu. Závěr prezentace slouží k zopakování učiva.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6600" dirty="0" smtClean="0"/>
              <a:t>BLECHY, SÍŤOKŘÍDLÍ, </a:t>
            </a:r>
            <a:br>
              <a:rPr lang="cs-CZ" sz="6600" dirty="0" smtClean="0"/>
            </a:br>
            <a:r>
              <a:rPr lang="cs-CZ" sz="6600" dirty="0" smtClean="0"/>
              <a:t>CHROSTÍCI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BLECHY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vývoj proměnou dokonalou: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r>
              <a:rPr lang="cs-CZ" smtClean="0"/>
              <a:t>bezkřídlý </a:t>
            </a:r>
            <a:r>
              <a:rPr lang="cs-CZ" dirty="0" smtClean="0"/>
              <a:t>hmyz</a:t>
            </a:r>
          </a:p>
          <a:p>
            <a:r>
              <a:rPr lang="cs-CZ" dirty="0"/>
              <a:t>t</a:t>
            </a:r>
            <a:r>
              <a:rPr lang="cs-CZ" dirty="0" smtClean="0"/>
              <a:t>ělo ze stran zploštělé</a:t>
            </a:r>
          </a:p>
          <a:p>
            <a:r>
              <a:rPr lang="cs-CZ" dirty="0" smtClean="0"/>
              <a:t>3. pár končetin ke skoku</a:t>
            </a:r>
          </a:p>
          <a:p>
            <a:r>
              <a:rPr lang="cs-CZ" dirty="0"/>
              <a:t>ž</a:t>
            </a:r>
            <a:r>
              <a:rPr lang="cs-CZ" dirty="0" smtClean="0"/>
              <a:t>iví se krví živočichů (parazité)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-2268760" y="1340768"/>
            <a:ext cx="72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-900608" y="40466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27584" y="2276872"/>
            <a:ext cx="6264696" cy="584775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vajíčko → larva → kukla → dospělec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Blecha morová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dospělec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larva</a:t>
            </a:r>
            <a:endParaRPr lang="cs-CZ" dirty="0"/>
          </a:p>
        </p:txBody>
      </p:sp>
      <p:pic>
        <p:nvPicPr>
          <p:cNvPr id="1028" name="Picture 4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7870" y="2174875"/>
            <a:ext cx="3878848" cy="3951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11695" y="2174875"/>
            <a:ext cx="3708435" cy="3951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SÍŤOKŘÍDLÍ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vývoj </a:t>
            </a:r>
            <a:r>
              <a:rPr lang="cs-CZ" u="sng" dirty="0" smtClean="0"/>
              <a:t>proměnou dokonalou</a:t>
            </a:r>
          </a:p>
          <a:p>
            <a:r>
              <a:rPr lang="cs-CZ" u="sng" dirty="0" smtClean="0"/>
              <a:t>2 páry křídel s hustou žilnatinou</a:t>
            </a:r>
          </a:p>
          <a:p>
            <a:r>
              <a:rPr lang="cs-CZ" u="sng" dirty="0" smtClean="0"/>
              <a:t>štíhlé tělo</a:t>
            </a:r>
          </a:p>
          <a:p>
            <a:r>
              <a:rPr lang="cs-CZ" dirty="0" smtClean="0"/>
              <a:t>potrava: drobný hmyz</a:t>
            </a:r>
          </a:p>
          <a:p>
            <a:r>
              <a:rPr lang="cs-CZ" dirty="0" smtClean="0"/>
              <a:t>zástupci: </a:t>
            </a:r>
            <a:r>
              <a:rPr lang="cs-CZ" u="sng" dirty="0" smtClean="0"/>
              <a:t>zlatoočka obecná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       </a:t>
            </a:r>
            <a:r>
              <a:rPr lang="cs-CZ" u="sng" dirty="0" smtClean="0"/>
              <a:t>mravkolev běžný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Zlatoočka obecná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dospělci – </a:t>
            </a:r>
            <a:r>
              <a:rPr lang="cs-CZ" u="sng" dirty="0" smtClean="0"/>
              <a:t>velké, zlatavě zbarvené oči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      - přezimují v lidských obydlích</a:t>
            </a:r>
            <a:br>
              <a:rPr lang="cs-CZ" dirty="0" smtClean="0"/>
            </a:br>
            <a:r>
              <a:rPr lang="cs-CZ" dirty="0" smtClean="0"/>
              <a:t>                - </a:t>
            </a:r>
            <a:r>
              <a:rPr lang="cs-CZ" u="sng" dirty="0" smtClean="0"/>
              <a:t>vajíčka s dlouhými stopkami </a:t>
            </a:r>
            <a:r>
              <a:rPr lang="cs-CZ" dirty="0" smtClean="0"/>
              <a:t>kladou </a:t>
            </a:r>
            <a:br>
              <a:rPr lang="cs-CZ" dirty="0" smtClean="0"/>
            </a:br>
            <a:r>
              <a:rPr lang="cs-CZ" dirty="0" smtClean="0"/>
              <a:t>                   na spodní stranu listů</a:t>
            </a:r>
          </a:p>
          <a:p>
            <a:r>
              <a:rPr lang="cs-CZ" dirty="0" smtClean="0"/>
              <a:t>larva i dospělci </a:t>
            </a:r>
            <a:r>
              <a:rPr lang="cs-CZ" u="sng" dirty="0" smtClean="0"/>
              <a:t>se živí mšicemi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3074" name="Picture 2" descr="File:Chrysoperla carne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3212976"/>
            <a:ext cx="1872208" cy="323724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Zlatoočka obecná </a:t>
            </a:r>
            <a:r>
              <a:rPr lang="cs-CZ" smtClean="0"/>
              <a:t>- dospělec</a:t>
            </a:r>
            <a:endParaRPr lang="cs-CZ" dirty="0"/>
          </a:p>
        </p:txBody>
      </p:sp>
      <p:pic>
        <p:nvPicPr>
          <p:cNvPr id="2052" name="Picture 4" descr="File:Chrysopidae - Chrysoperla carnea-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2060848"/>
            <a:ext cx="5400600" cy="4043700"/>
          </a:xfrm>
          <a:prstGeom prst="rect">
            <a:avLst/>
          </a:prstGeom>
          <a:noFill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2060848"/>
            <a:ext cx="2394337" cy="41068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Zlatoočka obecná - larva</a:t>
            </a:r>
            <a:endParaRPr lang="cs-CZ" dirty="0"/>
          </a:p>
        </p:txBody>
      </p:sp>
      <p:pic>
        <p:nvPicPr>
          <p:cNvPr id="20482" name="Picture 2" descr="File:2010 - 08 - 10 Bastavales 5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412776"/>
            <a:ext cx="3636705" cy="4862470"/>
          </a:xfrm>
          <a:prstGeom prst="rect">
            <a:avLst/>
          </a:prstGeom>
          <a:noFill/>
        </p:spPr>
      </p:pic>
      <p:pic>
        <p:nvPicPr>
          <p:cNvPr id="20484" name="Picture 4" descr="File:Chrysoperla carnea larva0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1412776"/>
            <a:ext cx="4239079" cy="48749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Zlatoočka obecná - vajíčka</a:t>
            </a:r>
            <a:endParaRPr lang="cs-CZ" dirty="0"/>
          </a:p>
        </p:txBody>
      </p:sp>
      <p:pic>
        <p:nvPicPr>
          <p:cNvPr id="21506" name="Picture 2" descr="File:Zeudkrizop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1412776"/>
            <a:ext cx="7344816" cy="504038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Mravkolev běžný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dospělec loví potravu po setmění</a:t>
            </a:r>
          </a:p>
          <a:p>
            <a:endParaRPr lang="cs-CZ" dirty="0"/>
          </a:p>
        </p:txBody>
      </p:sp>
      <p:pic>
        <p:nvPicPr>
          <p:cNvPr id="2253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348880"/>
            <a:ext cx="6336704" cy="36673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Mravkolev běžný - larva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vyhrabává jamky v zemi</a:t>
            </a:r>
          </a:p>
          <a:p>
            <a:r>
              <a:rPr lang="cs-CZ" dirty="0" smtClean="0"/>
              <a:t>loví mravence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2355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780928"/>
            <a:ext cx="4229100" cy="311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7" name="Picture 5" descr="File:Jamka larvy mravkolva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2780928"/>
            <a:ext cx="4224469" cy="31683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CHROSTÍCI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křídla porostlá jemnými chloupky</a:t>
            </a:r>
          </a:p>
          <a:p>
            <a:r>
              <a:rPr lang="cs-CZ" dirty="0" smtClean="0"/>
              <a:t>dlouhá tykadla</a:t>
            </a:r>
          </a:p>
          <a:p>
            <a:r>
              <a:rPr lang="cs-CZ" dirty="0" smtClean="0"/>
              <a:t>létají v noci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2457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2780928"/>
            <a:ext cx="5338732" cy="35535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Larvy chrostíků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žijí ve vodě</a:t>
            </a:r>
          </a:p>
          <a:p>
            <a:r>
              <a:rPr lang="cs-CZ" dirty="0" smtClean="0"/>
              <a:t>staví si schránky ze zrnek písku, úlomků rostlin a větviček, z drobných schránek měkkýšů</a:t>
            </a:r>
            <a:endParaRPr lang="cs-CZ" dirty="0"/>
          </a:p>
        </p:txBody>
      </p:sp>
      <p:pic>
        <p:nvPicPr>
          <p:cNvPr id="25602" name="Picture 2" descr="File:Trichoptera larvenbau.jpe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3284984"/>
            <a:ext cx="3960440" cy="2970330"/>
          </a:xfrm>
          <a:prstGeom prst="rect">
            <a:avLst/>
          </a:prstGeom>
          <a:noFill/>
        </p:spPr>
      </p:pic>
      <p:pic>
        <p:nvPicPr>
          <p:cNvPr id="25604" name="Picture 4" descr="File:Trichoptera (aka)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3968" y="3301366"/>
            <a:ext cx="4680520" cy="29428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Popiš tělo blechy.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ústní ústrojí mají blechy a čím se živí?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Kde najdeš vajíčka zlatoočky a jak vypadají?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Proč je zlatoočka užitečný hmyz?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Podle čeho získal mravkolev svůj název?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si larvy chrostíků chrání své měkké tělo?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Tělo zploštělé, bez křídel, třetí pár končetin ke skoku.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Bodavě sací, krví.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 spodní straně listů na dlouhých stopkách.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Larva i dospělec se živí mšicemi.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Larva se živí mravenci.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Staví si schránky ze zrnek písku, úlomků rostlin a větviček, z drobných schránek měkkýšů.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Citace a zdroje: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lnSpcReduction="10000"/>
          </a:bodyPr>
          <a:lstStyle/>
          <a:p>
            <a:r>
              <a:rPr lang="cs-CZ" sz="1200" dirty="0" smtClean="0"/>
              <a:t>BRITISH MUSEUM.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18.4.2014]. Dostupný na WWW: </a:t>
            </a:r>
            <a:r>
              <a:rPr lang="cs-CZ" sz="1200" dirty="0" smtClean="0">
                <a:hlinkClick r:id="rId2"/>
              </a:rPr>
              <a:t>http://upload.wikimedia.org/wikipedia/commons/thumb/f/ff/XenopsyllaCheopis.jpg/589px-XenopsyllaCheopis.jpg</a:t>
            </a:r>
            <a:endParaRPr lang="cs-CZ" sz="1200" dirty="0" smtClean="0"/>
          </a:p>
          <a:p>
            <a:r>
              <a:rPr lang="en-US" sz="1200" dirty="0" smtClean="0"/>
              <a:t>KALUMET. </a:t>
            </a:r>
            <a:r>
              <a:rPr lang="en-US" sz="1200" i="1" dirty="0" smtClean="0"/>
              <a:t>Wikimedia Commons</a:t>
            </a:r>
            <a:r>
              <a:rPr lang="en-US" sz="1200" dirty="0" smtClean="0"/>
              <a:t> [online]. [cit. 18.4.2014].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</a:t>
            </a:r>
            <a:r>
              <a:rPr lang="en-US" sz="1200" dirty="0" smtClean="0">
                <a:hlinkClick r:id="rId3"/>
              </a:rPr>
              <a:t>http://upload.wikimedia.org/wikipedia/commons/thumb/5/57/Flea_Larva.jpg/556px-Flea_Larva.jpg</a:t>
            </a:r>
            <a:endParaRPr lang="cs-CZ" sz="1200" dirty="0" smtClean="0"/>
          </a:p>
          <a:p>
            <a:r>
              <a:rPr lang="cs-CZ" sz="1200" dirty="0" smtClean="0"/>
              <a:t>VAIKOOVERY.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18.4.2014]. Dostupný na WWW: http://upload.wikimedia.org/wikipedia/commons/thumb/e/ef/Chrysoperla_carnea.jpg/347px-Chrysoperla_carnea.jpg </a:t>
            </a:r>
          </a:p>
          <a:p>
            <a:r>
              <a:rPr lang="cs-CZ" sz="1200" dirty="0" smtClean="0"/>
              <a:t>LINDSEY, </a:t>
            </a:r>
            <a:r>
              <a:rPr lang="cs-CZ" sz="1200" dirty="0" err="1" smtClean="0"/>
              <a:t>James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18.4.2014]. Dostupný na WWW: </a:t>
            </a:r>
            <a:r>
              <a:rPr lang="cs-CZ" sz="1200" dirty="0" smtClean="0">
                <a:hlinkClick r:id="rId4"/>
              </a:rPr>
              <a:t>http://upload.wikimedia.org/wikipedia/commons/0/06/Chrysoperla.carnea.jpg</a:t>
            </a:r>
            <a:endParaRPr lang="cs-CZ" sz="1200" dirty="0" smtClean="0"/>
          </a:p>
          <a:p>
            <a:r>
              <a:rPr lang="cs-CZ" sz="1200" dirty="0" smtClean="0"/>
              <a:t>HECTONICHUS.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18.4.2014]. Dostupný na WWW: http://upload.wikimedia.org/wikipedia/commons/thumb/3/36/Chrysopidae_-_Chrysoperla_carnea-1.JPG/800px-Chrysopidae_-_Chrysoperla_carnea-1.JPG </a:t>
            </a:r>
          </a:p>
          <a:p>
            <a:r>
              <a:rPr lang="cs-CZ" sz="1200" dirty="0" smtClean="0"/>
              <a:t>SÁNCHEZ, Luis </a:t>
            </a:r>
            <a:r>
              <a:rPr lang="cs-CZ" sz="1200" dirty="0" err="1" smtClean="0"/>
              <a:t>Miguel</a:t>
            </a:r>
            <a:r>
              <a:rPr lang="cs-CZ" sz="1200" dirty="0" smtClean="0"/>
              <a:t> </a:t>
            </a:r>
            <a:r>
              <a:rPr lang="cs-CZ" sz="1200" dirty="0" err="1" smtClean="0"/>
              <a:t>Bugallo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18.4.2014]. Dostupný na WWW: http://upload.wikimedia.org/wikipedia/commons/thumb/8/84/2010_-_08_-_10_Bastavales_5.jpg/448px-2010_-_08_-_10_Bastavales_5.jpg </a:t>
            </a:r>
          </a:p>
          <a:p>
            <a:r>
              <a:rPr lang="cs-CZ" sz="1200" dirty="0" smtClean="0"/>
              <a:t>STEINERT, </a:t>
            </a:r>
            <a:r>
              <a:rPr lang="cs-CZ" sz="1200" dirty="0" err="1" smtClean="0"/>
              <a:t>Eric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18.4.2014]. Dostupný na WWW: http://upload.wikimedia.org/wikipedia/commons/e/ee/Chrysoperla_carnea_larva02.jpg </a:t>
            </a:r>
          </a:p>
          <a:p>
            <a:r>
              <a:rPr lang="en-US" sz="1200" dirty="0" smtClean="0"/>
              <a:t>PINATEL, Christian. </a:t>
            </a:r>
            <a:r>
              <a:rPr lang="en-US" sz="1200" i="1" dirty="0" smtClean="0"/>
              <a:t>Wikimedia Commons</a:t>
            </a:r>
            <a:r>
              <a:rPr lang="en-US" sz="1200" dirty="0" smtClean="0"/>
              <a:t> [online]. [cit. 18.4.2014].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http://upload.wikimedia.org/wikipedia/commons/thumb/9/94/Zeudkrizop.jpg/800px-Zeudkrizop.jpg </a:t>
            </a:r>
            <a:endParaRPr lang="cs-CZ" sz="1200" dirty="0" smtClean="0"/>
          </a:p>
          <a:p>
            <a:r>
              <a:rPr lang="cs-CZ" sz="1200" dirty="0" smtClean="0"/>
              <a:t>DHOBERN.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18.4.2014]. Dostupný na WWW: </a:t>
            </a:r>
            <a:r>
              <a:rPr lang="cs-CZ" sz="1200" dirty="0" smtClean="0">
                <a:hlinkClick r:id="rId5"/>
              </a:rPr>
              <a:t>http://upload.wikimedia.org/wikipedia/commons/thumb/7/7f/Myrmeleon_pictifrons.jpg/800px-Myrmeleon_pictifrons.jpg</a:t>
            </a:r>
            <a:endParaRPr lang="cs-CZ" sz="1200" dirty="0" smtClean="0"/>
          </a:p>
          <a:p>
            <a:r>
              <a:rPr lang="cs-CZ" sz="1200" dirty="0" smtClean="0"/>
              <a:t>WOFL.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18.4.2014]. Dostupný na WWW: http://upload.wikimedia.org/wikipedia/commons/4/41/Ameisenloewe.jpg  </a:t>
            </a:r>
          </a:p>
          <a:p>
            <a:r>
              <a:rPr lang="cs-CZ" sz="1200" dirty="0" smtClean="0"/>
              <a:t>ERVINPOSPISIL.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18.4.2014]. Dostupný na WWW: http://upload.wikimedia.org/wikipedia/commons/thumb/8/82/Jamka_larvy_mravkolva.JPG/800px-Jamka_larvy_mravkolva.JPG 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Citace a zdroje: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r>
              <a:rPr lang="cs-CZ" sz="1200" dirty="0" smtClean="0"/>
              <a:t>LINDSEY, </a:t>
            </a:r>
            <a:r>
              <a:rPr lang="cs-CZ" sz="1200" dirty="0" err="1" smtClean="0"/>
              <a:t>James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18.4.2014]. Dostupný na WWW: </a:t>
            </a:r>
            <a:r>
              <a:rPr lang="cs-CZ" sz="1200" dirty="0" smtClean="0">
                <a:hlinkClick r:id="rId2"/>
              </a:rPr>
              <a:t>http://upload.wikimedia.org/wikipedia/commons/2/2c/Brachycentrus.montanus.jpg</a:t>
            </a:r>
            <a:endParaRPr lang="cs-CZ" sz="1200" dirty="0" smtClean="0"/>
          </a:p>
          <a:p>
            <a:r>
              <a:rPr lang="cs-CZ" sz="1200" dirty="0" smtClean="0"/>
              <a:t>PETERS, </a:t>
            </a:r>
            <a:r>
              <a:rPr lang="cs-CZ" sz="1200" dirty="0" err="1" smtClean="0"/>
              <a:t>Kristian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18.4.2014]. Dostupný na WWW: http://upload.wikimedia.org/wikipedia/commons/8/83/Trichoptera_larvenbau.jpeg  </a:t>
            </a:r>
          </a:p>
          <a:p>
            <a:r>
              <a:rPr lang="cs-CZ" sz="1200" dirty="0" smtClean="0"/>
              <a:t>KARWATH, André.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18.4.2014]. Dostupný na WWW: http://upload.wikimedia.org/wikipedia/commons/thumb/4/42/Trichoptera_%28aka%29.jpg/800px-Trichoptera_%28aka%29.jpg </a:t>
            </a:r>
          </a:p>
          <a:p>
            <a:r>
              <a:rPr lang="cs-CZ" sz="1200" dirty="0" smtClean="0"/>
              <a:t>Autorem materiálu a všech jeho částí, pokud není uvedeno jinak, je Mgr. Lenka Pazderová</a:t>
            </a:r>
            <a:r>
              <a:rPr lang="en-US" sz="1200" dirty="0" smtClean="0"/>
              <a:t> </a:t>
            </a:r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199</TotalTime>
  <Words>626</Words>
  <Application>Microsoft Office PowerPoint</Application>
  <PresentationFormat>Předvádění na obrazovce (4:3)</PresentationFormat>
  <Paragraphs>86</Paragraphs>
  <Slides>17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1" baseType="lpstr">
      <vt:lpstr>Arial</vt:lpstr>
      <vt:lpstr>Calibri</vt:lpstr>
      <vt:lpstr>Times New Roman</vt:lpstr>
      <vt:lpstr>Motiv sady Office</vt:lpstr>
      <vt:lpstr>Prezentace aplikace PowerPoint</vt:lpstr>
      <vt:lpstr>BLECHY, SÍŤOKŘÍDLÍ,  CHROSTÍCI</vt:lpstr>
      <vt:lpstr>BLECHY</vt:lpstr>
      <vt:lpstr>Blecha morová</vt:lpstr>
      <vt:lpstr>SÍŤOKŘÍDLÍ</vt:lpstr>
      <vt:lpstr>Zlatoočka obecná</vt:lpstr>
      <vt:lpstr>Zlatoočka obecná - dospělec</vt:lpstr>
      <vt:lpstr>Zlatoočka obecná - larva</vt:lpstr>
      <vt:lpstr>Zlatoočka obecná - vajíčka</vt:lpstr>
      <vt:lpstr>Mravkolev běžný</vt:lpstr>
      <vt:lpstr>Mravkolev běžný - larva</vt:lpstr>
      <vt:lpstr>CHROSTÍCI</vt:lpstr>
      <vt:lpstr>Larvy chrostíků</vt:lpstr>
      <vt:lpstr>Odpověz na otázky:</vt:lpstr>
      <vt:lpstr>Odpovědi:</vt:lpstr>
      <vt:lpstr>Citace a zdroje:</vt:lpstr>
      <vt:lpstr>Citace a zdroje: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BLECHY, SÍŤOKŘÍDLÍ</dc:title>
  <dc:creator>user</dc:creator>
  <cp:lastModifiedBy>sborovna1</cp:lastModifiedBy>
  <cp:revision>32</cp:revision>
  <dcterms:created xsi:type="dcterms:W3CDTF">2014-04-18T17:31:24Z</dcterms:created>
  <dcterms:modified xsi:type="dcterms:W3CDTF">2014-06-02T07:35:23Z</dcterms:modified>
</cp:coreProperties>
</file>