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4" r:id="rId8"/>
    <p:sldId id="265" r:id="rId9"/>
    <p:sldId id="266" r:id="rId10"/>
    <p:sldId id="268" r:id="rId11"/>
    <p:sldId id="269" r:id="rId12"/>
    <p:sldId id="270" r:id="rId13"/>
    <p:sldId id="272" r:id="rId14"/>
    <p:sldId id="273" r:id="rId15"/>
    <p:sldId id="274" r:id="rId16"/>
    <p:sldId id="276" r:id="rId17"/>
    <p:sldId id="277" r:id="rId18"/>
    <p:sldId id="259" r:id="rId19"/>
    <p:sldId id="263" r:id="rId20"/>
    <p:sldId id="267" r:id="rId21"/>
    <p:sldId id="271" r:id="rId22"/>
    <p:sldId id="275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D1B26-AD23-4DA1-87A4-7848642399A6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F79EB-98AD-4FD8-A8A2-E0549E6E1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D1B26-AD23-4DA1-87A4-7848642399A6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F79EB-98AD-4FD8-A8A2-E0549E6E1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D1B26-AD23-4DA1-87A4-7848642399A6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F79EB-98AD-4FD8-A8A2-E0549E6E1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D1B26-AD23-4DA1-87A4-7848642399A6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F79EB-98AD-4FD8-A8A2-E0549E6E1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D1B26-AD23-4DA1-87A4-7848642399A6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F79EB-98AD-4FD8-A8A2-E0549E6E1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D1B26-AD23-4DA1-87A4-7848642399A6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F79EB-98AD-4FD8-A8A2-E0549E6E1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D1B26-AD23-4DA1-87A4-7848642399A6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F79EB-98AD-4FD8-A8A2-E0549E6E1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D1B26-AD23-4DA1-87A4-7848642399A6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F79EB-98AD-4FD8-A8A2-E0549E6E1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D1B26-AD23-4DA1-87A4-7848642399A6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F79EB-98AD-4FD8-A8A2-E0549E6E1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D1B26-AD23-4DA1-87A4-7848642399A6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F79EB-98AD-4FD8-A8A2-E0549E6E1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D1B26-AD23-4DA1-87A4-7848642399A6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F79EB-98AD-4FD8-A8A2-E0549E6E1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D1B26-AD23-4DA1-87A4-7848642399A6}" type="datetimeFigureOut">
              <a:rPr lang="cs-CZ" smtClean="0"/>
              <a:pPr/>
              <a:t>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DF79EB-98AD-4FD8-A8A2-E0549E6E1F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hyperlink" Target="//upload.wikimedia.org/wikipedia/commons/3/3f/Fagus_sylvatica_leaf_001.jpg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//upload.wikimedia.org/wikipedia/commons/3/3d/Buchecker.jpg" TargetMode="External"/><Relationship Id="rId5" Type="http://schemas.openxmlformats.org/officeDocument/2006/relationships/image" Target="../media/image3.jpeg"/><Relationship Id="rId4" Type="http://schemas.openxmlformats.org/officeDocument/2006/relationships/hyperlink" Target="//upload.wikimedia.org/wikipedia/commons/0/0a/Fagus_sylvatica_leaf_002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9/Quercus_robur_002.JPG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8.jpeg"/><Relationship Id="rId5" Type="http://schemas.openxmlformats.org/officeDocument/2006/relationships/hyperlink" Target="//upload.wikimedia.org/wikipedia/commons/2/27/Quercus_robur_wood_ray_section_2_beentree.jpg" TargetMode="Externa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1/Lipovlist.JP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1.jpeg"/><Relationship Id="rId5" Type="http://schemas.openxmlformats.org/officeDocument/2006/relationships/hyperlink" Target="//upload.wikimedia.org/wikipedia/commons/0/01/Ab_plant_109.jpg" TargetMode="Externa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8/Salix_caprea_Male.jpg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c/PopulusTremula001.JPG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7.jpeg"/><Relationship Id="rId5" Type="http://schemas.openxmlformats.org/officeDocument/2006/relationships/hyperlink" Target="//upload.wikimedia.org/wikipedia/commons/0/09/Illustration_Populus_tremula0.jpg" TargetMode="External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hyperlink" Target="//upload.wikimedia.org/wikipedia/commons/6/69/Carpinus_foliage.jpg" TargetMode="External"/><Relationship Id="rId7" Type="http://schemas.openxmlformats.org/officeDocument/2006/relationships/hyperlink" Target="//upload.wikimedia.org/wikipedia/commons/e/e7/Carpinus_fruit.jpg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0.jpeg"/><Relationship Id="rId5" Type="http://schemas.openxmlformats.org/officeDocument/2006/relationships/hyperlink" Target="//upload.wikimedia.org/wikipedia/commons/a/a0/Haagbeukvrucht.jpg" TargetMode="External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3/Sandbirke_0065.jpg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4.jpeg"/><Relationship Id="rId5" Type="http://schemas.openxmlformats.org/officeDocument/2006/relationships/hyperlink" Target="//upload.wikimedia.org/wikipedia/commons/f/ff/Betula_fontqueri_RJB.jpg" TargetMode="External"/><Relationship Id="rId4" Type="http://schemas.openxmlformats.org/officeDocument/2006/relationships/image" Target="../media/image23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hyperlink" Target="//upload.wikimedia.org/wikipedia/commons/8/82/Acer-platanoides-blade.JPG" TargetMode="External"/><Relationship Id="rId7" Type="http://schemas.openxmlformats.org/officeDocument/2006/relationships/hyperlink" Target="//upload.wikimedia.org/wikipedia/commons/4/42/Noorse_esdoorn_bloeiwijze_(Acer_platanoides_inflorescens).jpg" TargetMode="External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7.jpeg"/><Relationship Id="rId5" Type="http://schemas.openxmlformats.org/officeDocument/2006/relationships/hyperlink" Target="//upload.wikimedia.org/wikipedia/commons/b/b6/Acer_platanoides_fruit_kz.jpg" TargetMode="External"/><Relationship Id="rId4" Type="http://schemas.openxmlformats.org/officeDocument/2006/relationships/image" Target="../media/image2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f/f9/Acer-pseudoplatanus.JPG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1.jpeg"/><Relationship Id="rId5" Type="http://schemas.openxmlformats.org/officeDocument/2006/relationships/hyperlink" Target="//upload.wikimedia.org/wikipedia/commons/4/44/Acer_pseudoplatanus5_ies.jpg" TargetMode="External"/><Relationship Id="rId4" Type="http://schemas.openxmlformats.org/officeDocument/2006/relationships/image" Target="../media/image3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d/Acer_campestre_010.jpg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34.png"/><Relationship Id="rId4" Type="http://schemas.openxmlformats.org/officeDocument/2006/relationships/image" Target="../media/image3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6/Sambucus_nigra_Bluete.jpg" TargetMode="Externa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7.jpeg"/><Relationship Id="rId5" Type="http://schemas.openxmlformats.org/officeDocument/2006/relationships/hyperlink" Target="//upload.wikimedia.org/wikipedia/commons/4/41/Sambucus_nigra_fruit_kpjas_26082005_1.jpg" TargetMode="External"/><Relationship Id="rId4" Type="http://schemas.openxmlformats.org/officeDocument/2006/relationships/image" Target="../media/image3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7" Type="http://schemas.openxmlformats.org/officeDocument/2006/relationships/image" Target="../media/image41.jpe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8.xml"/><Relationship Id="rId6" Type="http://schemas.openxmlformats.org/officeDocument/2006/relationships/hyperlink" Target="//upload.wikimedia.org/wikipedia/commons/1/14/Aesculus_hippocastanum_fruit.jpg" TargetMode="External"/><Relationship Id="rId5" Type="http://schemas.openxmlformats.org/officeDocument/2006/relationships/image" Target="../media/image40.jpeg"/><Relationship Id="rId4" Type="http://schemas.openxmlformats.org/officeDocument/2006/relationships/hyperlink" Target="//upload.wikimedia.org/wikipedia/commons/8/82/%D0%9A%D0%B0%D1%88%D1%82%D0%B0%D0%BD_%D1%86%D0%B2%D0%B5%D1%82%D0%B5%D1%82_1_VizuIMG_2021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9/Castanea_sativa2.jpg" TargetMode="External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44.jpeg"/><Relationship Id="rId5" Type="http://schemas.openxmlformats.org/officeDocument/2006/relationships/hyperlink" Target="//upload.wikimedia.org/wikipedia/commons/9/95/Maroni.jpg" TargetMode="External"/><Relationship Id="rId4" Type="http://schemas.openxmlformats.org/officeDocument/2006/relationships/image" Target="../media/image43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3" Type="http://schemas.openxmlformats.org/officeDocument/2006/relationships/hyperlink" Target="//upload.wikimedia.org/wikipedia/commons/a/a0/Unterspreewald-Gross-Wasserburger-Spree-01.jpg" TargetMode="External"/><Relationship Id="rId7" Type="http://schemas.openxmlformats.org/officeDocument/2006/relationships/hyperlink" Target="//upload.wikimedia.org/wikipedia/commons/6/64/Alnus_glutinosa_01_by-dpc.jpg" TargetMode="External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47.jpeg"/><Relationship Id="rId5" Type="http://schemas.openxmlformats.org/officeDocument/2006/relationships/hyperlink" Target="//upload.wikimedia.org/wikipedia/commons/c/c9/Alnus_glutinosa_tervalepp%C3%A4_lehti.jpg" TargetMode="External"/><Relationship Id="rId4" Type="http://schemas.openxmlformats.org/officeDocument/2006/relationships/image" Target="../media/image4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7" Type="http://schemas.openxmlformats.org/officeDocument/2006/relationships/image" Target="../media/image52.jpe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8.xml"/><Relationship Id="rId6" Type="http://schemas.openxmlformats.org/officeDocument/2006/relationships/hyperlink" Target="//upload.wikimedia.org/wikipedia/commons/4/43/IKAl_090920_Esche_Fr%C3%BCchte.jpg" TargetMode="External"/><Relationship Id="rId5" Type="http://schemas.openxmlformats.org/officeDocument/2006/relationships/image" Target="../media/image51.jpeg"/><Relationship Id="rId4" Type="http://schemas.openxmlformats.org/officeDocument/2006/relationships/hyperlink" Target="//upload.wikimedia.org/wikipedia/commons/4/4a/Fraxinus-excelsior-male-leaves.JPG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2/28/Salix_caprea_Male.jpg/712px-Salix_caprea_Male.jpg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6/61/Sambucus_nigra_004.jpg/800px-Sambucus_nigra_004.jpg" TargetMode="External"/><Relationship Id="rId2" Type="http://schemas.openxmlformats.org/officeDocument/2006/relationships/hyperlink" Target="http://upload.wikimedia.org/wikipedia/commons/thumb/2/2d/Acer_campestre_010.jpg/685px-Acer_campestre_010.jpg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3/33/Fraxinus_excelsior_001.jpg/800px-Fraxinus_excelsior_001.jpg" TargetMode="External"/><Relationship Id="rId3" Type="http://schemas.openxmlformats.org/officeDocument/2006/relationships/hyperlink" Target="http://upload.wikimedia.org/wikipedia/commons/9/95/Maroni.jpg" TargetMode="External"/><Relationship Id="rId7" Type="http://schemas.openxmlformats.org/officeDocument/2006/relationships/hyperlink" Target="http://upload.wikimedia.org/wikipedia/commons/thumb/6/64/Alnus_glutinosa_01_by-dpc.jpg/450px-Alnus_glutinosa_01_by-dpc.jpg" TargetMode="External"/><Relationship Id="rId2" Type="http://schemas.openxmlformats.org/officeDocument/2006/relationships/hyperlink" Target="http://upload.wikimedia.org/wikipedia/commons/thumb/3/39/Castanea_sativa2.jpg/800px-Castanea_sativa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c/c9/Alnus_glutinosa_tervalepp%C3%A4_lehti.jpg/597px-Alnus_glutinosa_tervalepp%C3%A4_lehti.jpg" TargetMode="External"/><Relationship Id="rId11" Type="http://schemas.openxmlformats.org/officeDocument/2006/relationships/hyperlink" Target="http://upload.wikimedia.org/wikipedia/commons/thumb/4/43/IKAl_090920_Esche_Fr%C3%BCchte.jpg/800px-IKAl_090920_Esche_Fr%C3%BCchte.jpg" TargetMode="External"/><Relationship Id="rId5" Type="http://schemas.openxmlformats.org/officeDocument/2006/relationships/hyperlink" Target="http://upload.wikimedia.org/wikipedia/commons/thumb/a/a0/Unterspreewald-Gross-Wasserburger-Spree-01.jpg/800px-Unterspreewald-Gross-Wasserburger-Spree-01.jpg" TargetMode="External"/><Relationship Id="rId10" Type="http://schemas.openxmlformats.org/officeDocument/2006/relationships/hyperlink" Target="http://upload.wikimedia.org/wikipedia/commons/4/4a/Fraxinus-excelsior-male-leaves.JPG" TargetMode="External"/><Relationship Id="rId4" Type="http://schemas.openxmlformats.org/officeDocument/2006/relationships/hyperlink" Target="http://upload.wikimedia.org/wikipedia/commons/thumb/1/1a/Alnus_glutinosa_011.jpg/800px-Alnus_glutinosa_011.jpg" TargetMode="External"/><Relationship Id="rId9" Type="http://schemas.openxmlformats.org/officeDocument/2006/relationships/hyperlink" Target="http://upload.wikimedia.org/wikipedia/commons/thumb/1/16/Fraxinus-excelsior-09-01-2008-170.jpg/800px-Fraxinus-excelsior-09-01-2008-17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327" name="Group 279"/>
          <p:cNvGraphicFramePr>
            <a:graphicFrameLocks noGrp="1"/>
          </p:cNvGraphicFramePr>
          <p:nvPr/>
        </p:nvGraphicFramePr>
        <p:xfrm>
          <a:off x="1333500" y="1628775"/>
          <a:ext cx="6767513" cy="452025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Přírodopis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7.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VY_32_INOVACE_18_12Př-Listnaté stromy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Lenka Pazderová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Květen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15. 5. 2014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je určena k vysvětlení učiva o listnatých stromech. Snímky lze použít jako zápis do sešitu.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LISTNATÉ STROMY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BUK  LESNÍ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0"/>
            <a:ext cx="2962672" cy="4691063"/>
          </a:xfrm>
          <a:solidFill>
            <a:srgbClr val="FFFF00"/>
          </a:solidFill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šedá hladká borka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listy vejčité, lesklé, </a:t>
            </a:r>
            <a:br>
              <a:rPr lang="cs-CZ" sz="2400" dirty="0" smtClean="0"/>
            </a:br>
            <a:r>
              <a:rPr lang="cs-CZ" sz="2400" dirty="0" smtClean="0"/>
              <a:t>  po krajích chlupaté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plod bukvice – nažky  </a:t>
            </a:r>
            <a:br>
              <a:rPr lang="cs-CZ" sz="2400" dirty="0" smtClean="0"/>
            </a:br>
            <a:r>
              <a:rPr lang="cs-CZ" sz="2400" dirty="0" smtClean="0"/>
              <a:t>  v ostnité číšce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dřevo tvrdé</a:t>
            </a:r>
            <a:endParaRPr lang="cs-CZ" sz="2400" dirty="0"/>
          </a:p>
        </p:txBody>
      </p:sp>
      <p:pic>
        <p:nvPicPr>
          <p:cNvPr id="1028" name="Picture 4" descr="File:Fagus sylvatica leaf 00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1484784"/>
            <a:ext cx="2880320" cy="2160240"/>
          </a:xfrm>
          <a:prstGeom prst="rect">
            <a:avLst/>
          </a:prstGeom>
          <a:noFill/>
        </p:spPr>
      </p:pic>
      <p:pic>
        <p:nvPicPr>
          <p:cNvPr id="1030" name="Picture 6" descr="File:Fagus sylvatica leaf 00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4149080"/>
            <a:ext cx="2496277" cy="1872208"/>
          </a:xfrm>
          <a:prstGeom prst="rect">
            <a:avLst/>
          </a:prstGeom>
          <a:noFill/>
        </p:spPr>
      </p:pic>
      <p:pic>
        <p:nvPicPr>
          <p:cNvPr id="1032" name="Picture 8" descr="File:Buchecker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168" y="3861048"/>
            <a:ext cx="2832315" cy="2124236"/>
          </a:xfrm>
          <a:prstGeom prst="rect">
            <a:avLst/>
          </a:prstGeom>
          <a:noFill/>
        </p:spPr>
      </p:pic>
      <p:pic>
        <p:nvPicPr>
          <p:cNvPr id="16385" name="Picture 1"/>
          <p:cNvPicPr>
            <a:picLocks noGrp="1" noChangeAspect="1" noChangeArrowheads="1"/>
          </p:cNvPicPr>
          <p:nvPr>
            <p:ph idx="1"/>
          </p:nvPr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91880" y="1484784"/>
            <a:ext cx="2493420" cy="234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DUB LETNÍ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listy laločnaté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plody žaludy – nažky</a:t>
            </a:r>
            <a:br>
              <a:rPr lang="cs-CZ" sz="2400" dirty="0" smtClean="0"/>
            </a:br>
            <a:r>
              <a:rPr lang="cs-CZ" sz="2400" dirty="0" smtClean="0"/>
              <a:t>  v miskovité číšce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dřevo velmi tvrdé, </a:t>
            </a:r>
            <a:br>
              <a:rPr lang="cs-CZ" sz="2400" dirty="0" smtClean="0"/>
            </a:br>
            <a:r>
              <a:rPr lang="cs-CZ" sz="2400" dirty="0" smtClean="0"/>
              <a:t>  používá se na vodní</a:t>
            </a:r>
            <a:br>
              <a:rPr lang="cs-CZ" sz="2400" dirty="0" smtClean="0"/>
            </a:br>
            <a:r>
              <a:rPr lang="cs-CZ" sz="2400" dirty="0" smtClean="0"/>
              <a:t>  stavby ( nehnije, pod</a:t>
            </a:r>
            <a:br>
              <a:rPr lang="cs-CZ" sz="2400" dirty="0" smtClean="0"/>
            </a:br>
            <a:r>
              <a:rPr lang="cs-CZ" sz="2400" dirty="0" smtClean="0"/>
              <a:t>  vodou zčerná)</a:t>
            </a:r>
            <a:endParaRPr lang="cs-CZ" sz="2400" dirty="0"/>
          </a:p>
        </p:txBody>
      </p:sp>
      <p:pic>
        <p:nvPicPr>
          <p:cNvPr id="17412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988840"/>
            <a:ext cx="2646294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6" descr="File:Quercus robur 00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692696"/>
            <a:ext cx="2592288" cy="3456384"/>
          </a:xfrm>
          <a:prstGeom prst="rect">
            <a:avLst/>
          </a:prstGeom>
          <a:noFill/>
        </p:spPr>
      </p:pic>
      <p:pic>
        <p:nvPicPr>
          <p:cNvPr id="17416" name="Picture 8" descr="File:Quercus robur wood ray section 2 beentree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8184" y="4221088"/>
            <a:ext cx="2600958" cy="1944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LÍPA SRDČITÁ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listy srdčité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květenství (vidlan) </a:t>
            </a:r>
            <a:br>
              <a:rPr lang="cs-CZ" sz="2400" dirty="0" smtClean="0"/>
            </a:br>
            <a:r>
              <a:rPr lang="cs-CZ" sz="2400" dirty="0" smtClean="0"/>
              <a:t>  má blanitý listen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plody oříšky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dřevo měkké – užívá </a:t>
            </a:r>
            <a:br>
              <a:rPr lang="cs-CZ" sz="2400" dirty="0" smtClean="0"/>
            </a:br>
            <a:r>
              <a:rPr lang="cs-CZ" sz="2400" dirty="0" smtClean="0"/>
              <a:t>  se na řezbářské práce</a:t>
            </a:r>
            <a:endParaRPr lang="cs-CZ" sz="2400" dirty="0"/>
          </a:p>
        </p:txBody>
      </p:sp>
      <p:pic>
        <p:nvPicPr>
          <p:cNvPr id="1843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1412776"/>
            <a:ext cx="2737154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5" descr="File:Lipovlist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1964837"/>
            <a:ext cx="2664296" cy="3552395"/>
          </a:xfrm>
          <a:prstGeom prst="rect">
            <a:avLst/>
          </a:prstGeom>
          <a:noFill/>
        </p:spPr>
      </p:pic>
      <p:pic>
        <p:nvPicPr>
          <p:cNvPr id="18441" name="Picture 9" descr="File:Ab plant 109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4077072"/>
            <a:ext cx="2736304" cy="20522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VRBA JÍVA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err="1" smtClean="0"/>
              <a:t>jednopohlavné</a:t>
            </a:r>
            <a:r>
              <a:rPr lang="cs-CZ" sz="2400" dirty="0" smtClean="0"/>
              <a:t> květy</a:t>
            </a:r>
            <a:br>
              <a:rPr lang="cs-CZ" sz="2400" dirty="0" smtClean="0"/>
            </a:br>
            <a:r>
              <a:rPr lang="cs-CZ" sz="2400" dirty="0" smtClean="0"/>
              <a:t>  uspořádané v</a:t>
            </a:r>
            <a:br>
              <a:rPr lang="cs-CZ" sz="2400" dirty="0" smtClean="0"/>
            </a:br>
            <a:r>
              <a:rPr lang="cs-CZ" sz="2400" dirty="0" smtClean="0"/>
              <a:t>  jehnědách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rostlina dvoudomá</a:t>
            </a:r>
            <a:endParaRPr lang="cs-CZ" sz="2400" dirty="0"/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1844824"/>
            <a:ext cx="2754306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4" descr="File:Salix caprea Mal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30624" y="836712"/>
            <a:ext cx="2487429" cy="2092654"/>
          </a:xfrm>
          <a:prstGeom prst="rect">
            <a:avLst/>
          </a:prstGeom>
          <a:noFill/>
        </p:spPr>
      </p:pic>
      <p:pic>
        <p:nvPicPr>
          <p:cNvPr id="19461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3068960"/>
            <a:ext cx="2472579" cy="31683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TOPOL OSIKA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listy s dlouhými </a:t>
            </a:r>
            <a:br>
              <a:rPr lang="cs-CZ" sz="2400" dirty="0" smtClean="0"/>
            </a:br>
            <a:r>
              <a:rPr lang="cs-CZ" sz="2400" dirty="0" smtClean="0"/>
              <a:t>  řapíky → ve větru se</a:t>
            </a:r>
            <a:br>
              <a:rPr lang="cs-CZ" sz="2400" dirty="0" smtClean="0"/>
            </a:br>
            <a:r>
              <a:rPr lang="cs-CZ" sz="2400" dirty="0" smtClean="0"/>
              <a:t>  nápadně chvějí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samčí i samičí květy</a:t>
            </a:r>
            <a:br>
              <a:rPr lang="cs-CZ" sz="2400" dirty="0" smtClean="0"/>
            </a:br>
            <a:r>
              <a:rPr lang="cs-CZ" sz="2400" dirty="0" smtClean="0"/>
              <a:t>  tvoří jehnědy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plod – tobolka s </a:t>
            </a:r>
            <a:br>
              <a:rPr lang="cs-CZ" sz="2400" dirty="0" smtClean="0"/>
            </a:br>
            <a:r>
              <a:rPr lang="cs-CZ" sz="2400" dirty="0" smtClean="0"/>
              <a:t>  ochmýřenými </a:t>
            </a:r>
            <a:br>
              <a:rPr lang="cs-CZ" sz="2400" dirty="0" smtClean="0"/>
            </a:br>
            <a:r>
              <a:rPr lang="cs-CZ" sz="2400" dirty="0" smtClean="0"/>
              <a:t>  semeny</a:t>
            </a:r>
            <a:endParaRPr lang="cs-CZ" sz="2400" dirty="0"/>
          </a:p>
        </p:txBody>
      </p:sp>
      <p:pic>
        <p:nvPicPr>
          <p:cNvPr id="2048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2420888"/>
            <a:ext cx="2419350" cy="392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5" descr="File:PopulusTremula00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476672"/>
            <a:ext cx="2448272" cy="1836205"/>
          </a:xfrm>
          <a:prstGeom prst="rect">
            <a:avLst/>
          </a:prstGeom>
          <a:noFill/>
        </p:spPr>
      </p:pic>
      <p:pic>
        <p:nvPicPr>
          <p:cNvPr id="3074" name="Picture 2" descr="File:Illustration Populus tremula0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1484784"/>
            <a:ext cx="2786396" cy="46805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HABR OBECNÝ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536" y="1435100"/>
            <a:ext cx="3069977" cy="4691063"/>
          </a:xfrm>
          <a:solidFill>
            <a:srgbClr val="FFFF00"/>
          </a:solidFill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listy podle žilek</a:t>
            </a:r>
            <a:br>
              <a:rPr lang="cs-CZ" sz="2400" dirty="0" smtClean="0"/>
            </a:br>
            <a:r>
              <a:rPr lang="cs-CZ" sz="2400" dirty="0" smtClean="0"/>
              <a:t>  řasnatě zprohýbané,</a:t>
            </a:r>
            <a:br>
              <a:rPr lang="cs-CZ" sz="2400" dirty="0" smtClean="0"/>
            </a:br>
            <a:r>
              <a:rPr lang="cs-CZ" sz="2400" dirty="0" smtClean="0"/>
              <a:t>  okraj listu je dvojitě</a:t>
            </a:r>
            <a:br>
              <a:rPr lang="cs-CZ" sz="2400" dirty="0" smtClean="0"/>
            </a:br>
            <a:r>
              <a:rPr lang="cs-CZ" sz="2400" dirty="0" smtClean="0"/>
              <a:t>  pilovitý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plody – oříšky s </a:t>
            </a:r>
            <a:br>
              <a:rPr lang="cs-CZ" sz="2400" dirty="0" smtClean="0"/>
            </a:br>
            <a:r>
              <a:rPr lang="cs-CZ" sz="2400" dirty="0" smtClean="0"/>
              <a:t>  blanitým trojlaločným</a:t>
            </a:r>
            <a:br>
              <a:rPr lang="cs-CZ" sz="2400" dirty="0" smtClean="0"/>
            </a:br>
            <a:r>
              <a:rPr lang="cs-CZ" sz="2400" dirty="0" smtClean="0"/>
              <a:t>  křídlem</a:t>
            </a:r>
          </a:p>
          <a:p>
            <a:endParaRPr lang="cs-CZ" sz="2400" dirty="0"/>
          </a:p>
        </p:txBody>
      </p:sp>
      <p:pic>
        <p:nvPicPr>
          <p:cNvPr id="2253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908720"/>
            <a:ext cx="2376264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4" descr="File:Carpinus foliag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908720"/>
            <a:ext cx="2656722" cy="3600400"/>
          </a:xfrm>
          <a:prstGeom prst="rect">
            <a:avLst/>
          </a:prstGeom>
          <a:noFill/>
        </p:spPr>
      </p:pic>
      <p:pic>
        <p:nvPicPr>
          <p:cNvPr id="22534" name="Picture 6" descr="File:Haagbeukvrucht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4725144"/>
            <a:ext cx="2736304" cy="1330528"/>
          </a:xfrm>
          <a:prstGeom prst="rect">
            <a:avLst/>
          </a:prstGeom>
          <a:noFill/>
        </p:spPr>
      </p:pic>
      <p:pic>
        <p:nvPicPr>
          <p:cNvPr id="22536" name="Picture 8" descr="File:Carpinus fruit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635896" y="4221088"/>
            <a:ext cx="2387065" cy="1944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BŘÍZA BĚLOKORÁ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kmen s bílou borkou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err="1" smtClean="0"/>
              <a:t>jednopohlavné</a:t>
            </a:r>
            <a:r>
              <a:rPr lang="cs-CZ" sz="2400" dirty="0" smtClean="0"/>
              <a:t> </a:t>
            </a:r>
            <a:br>
              <a:rPr lang="cs-CZ" sz="2400" dirty="0" smtClean="0"/>
            </a:br>
            <a:r>
              <a:rPr lang="cs-CZ" sz="2400" dirty="0" smtClean="0"/>
              <a:t>  květy tvoří jehnědy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plod – nažka s dvěma</a:t>
            </a:r>
            <a:br>
              <a:rPr lang="cs-CZ" sz="2400" dirty="0" smtClean="0"/>
            </a:br>
            <a:r>
              <a:rPr lang="cs-CZ" sz="2400" dirty="0" smtClean="0"/>
              <a:t>  křídly</a:t>
            </a:r>
            <a:endParaRPr lang="cs-CZ" sz="2400" dirty="0"/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1473394"/>
            <a:ext cx="2952328" cy="46620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4" descr="File:Sandbirke 0065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692696"/>
            <a:ext cx="1770266" cy="2664296"/>
          </a:xfrm>
          <a:prstGeom prst="rect">
            <a:avLst/>
          </a:prstGeom>
          <a:noFill/>
        </p:spPr>
      </p:pic>
      <p:pic>
        <p:nvPicPr>
          <p:cNvPr id="23558" name="Picture 6" descr="File:Betula fontqueri RJB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8224" y="3429000"/>
            <a:ext cx="2016224" cy="26882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JAVOR MLÉČ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plod – křídlatá</a:t>
            </a:r>
            <a:br>
              <a:rPr lang="cs-CZ" sz="2400" dirty="0" smtClean="0"/>
            </a:br>
            <a:r>
              <a:rPr lang="cs-CZ" sz="2400" dirty="0" smtClean="0"/>
              <a:t>  dvounažka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listy s 5 – 7 špičatými</a:t>
            </a:r>
            <a:br>
              <a:rPr lang="cs-CZ" sz="2400" dirty="0" smtClean="0"/>
            </a:br>
            <a:r>
              <a:rPr lang="cs-CZ" sz="2400" dirty="0" smtClean="0"/>
              <a:t>  nestejně velkými</a:t>
            </a:r>
            <a:br>
              <a:rPr lang="cs-CZ" sz="2400" dirty="0" smtClean="0"/>
            </a:br>
            <a:r>
              <a:rPr lang="cs-CZ" sz="2400" dirty="0" smtClean="0"/>
              <a:t>  laloky</a:t>
            </a:r>
            <a:endParaRPr lang="cs-CZ" sz="2400" dirty="0"/>
          </a:p>
        </p:txBody>
      </p:sp>
      <p:pic>
        <p:nvPicPr>
          <p:cNvPr id="245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1748875"/>
            <a:ext cx="2808312" cy="1871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4" descr="File:Acer-platanoides-blad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1772816"/>
            <a:ext cx="2555776" cy="1840159"/>
          </a:xfrm>
          <a:prstGeom prst="rect">
            <a:avLst/>
          </a:prstGeom>
          <a:noFill/>
        </p:spPr>
      </p:pic>
      <p:pic>
        <p:nvPicPr>
          <p:cNvPr id="24582" name="Picture 6" descr="File:Acer platanoides fruit kz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3789040"/>
            <a:ext cx="2848667" cy="1944216"/>
          </a:xfrm>
          <a:prstGeom prst="rect">
            <a:avLst/>
          </a:prstGeom>
          <a:noFill/>
        </p:spPr>
      </p:pic>
      <p:pic>
        <p:nvPicPr>
          <p:cNvPr id="24584" name="Picture 8" descr="File:Noorse esdoorn bloeiwijze (Acer platanoides inflorescens)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44208" y="3789039"/>
            <a:ext cx="2592291" cy="19442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JAVOR KLEN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listy s 5 – 7 laloky, </a:t>
            </a:r>
            <a:br>
              <a:rPr lang="cs-CZ" sz="2400" dirty="0" smtClean="0"/>
            </a:br>
            <a:r>
              <a:rPr lang="cs-CZ" sz="2400" dirty="0" smtClean="0"/>
              <a:t>  které nejsou ostře </a:t>
            </a:r>
            <a:br>
              <a:rPr lang="cs-CZ" sz="2400" dirty="0" smtClean="0"/>
            </a:br>
            <a:r>
              <a:rPr lang="cs-CZ" sz="2400" dirty="0" smtClean="0"/>
              <a:t>  zašpičatělé</a:t>
            </a:r>
            <a:endParaRPr lang="cs-CZ" sz="2400" dirty="0"/>
          </a:p>
        </p:txBody>
      </p:sp>
      <p:pic>
        <p:nvPicPr>
          <p:cNvPr id="266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1988840"/>
            <a:ext cx="2322258" cy="3096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8" name="Picture 4" descr="File:Acer-pseudoplatanu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1340768"/>
            <a:ext cx="2916832" cy="2064571"/>
          </a:xfrm>
          <a:prstGeom prst="rect">
            <a:avLst/>
          </a:prstGeom>
          <a:noFill/>
        </p:spPr>
      </p:pic>
      <p:pic>
        <p:nvPicPr>
          <p:cNvPr id="26630" name="Picture 6" descr="File:Acer pseudoplatanus5 ies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12160" y="3573016"/>
            <a:ext cx="2952328" cy="25816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JAVOR BABYKA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listy mají pět</a:t>
            </a:r>
            <a:br>
              <a:rPr lang="cs-CZ" sz="2400" dirty="0" smtClean="0"/>
            </a:br>
            <a:r>
              <a:rPr lang="cs-CZ" sz="2400" dirty="0" smtClean="0"/>
              <a:t>  vejčitých, tupě </a:t>
            </a:r>
            <a:br>
              <a:rPr lang="cs-CZ" sz="2400" dirty="0" smtClean="0"/>
            </a:br>
            <a:r>
              <a:rPr lang="cs-CZ" sz="2400" dirty="0" smtClean="0"/>
              <a:t>  zašpičatělých laloků s </a:t>
            </a:r>
            <a:br>
              <a:rPr lang="cs-CZ" sz="2400" dirty="0" smtClean="0"/>
            </a:br>
            <a:r>
              <a:rPr lang="cs-CZ" sz="2400" dirty="0" smtClean="0"/>
              <a:t>  hlubokými zářezy</a:t>
            </a:r>
          </a:p>
        </p:txBody>
      </p:sp>
      <p:pic>
        <p:nvPicPr>
          <p:cNvPr id="276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692696"/>
            <a:ext cx="4176464" cy="30279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2" name="Picture 4" descr="File:Acer campestre 010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3861048"/>
            <a:ext cx="2552737" cy="2232248"/>
          </a:xfrm>
          <a:prstGeom prst="rect">
            <a:avLst/>
          </a:prstGeom>
          <a:noFill/>
        </p:spPr>
      </p:pic>
      <p:pic>
        <p:nvPicPr>
          <p:cNvPr id="27655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7" y="3861048"/>
            <a:ext cx="2569363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BEZ ČERNÝ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bílé květy tvoří </a:t>
            </a:r>
            <a:br>
              <a:rPr lang="cs-CZ" sz="2400" dirty="0" smtClean="0"/>
            </a:br>
            <a:r>
              <a:rPr lang="cs-CZ" sz="2400" dirty="0" smtClean="0"/>
              <a:t>  květenství – vrcholík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plody – černé bobule</a:t>
            </a:r>
            <a:br>
              <a:rPr lang="cs-CZ" sz="2400" dirty="0" smtClean="0"/>
            </a:br>
            <a:r>
              <a:rPr lang="cs-CZ" sz="2400" dirty="0" smtClean="0"/>
              <a:t>  (bezinky)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květy i plody jsou</a:t>
            </a:r>
            <a:br>
              <a:rPr lang="cs-CZ" sz="2400" dirty="0" smtClean="0"/>
            </a:br>
            <a:r>
              <a:rPr lang="cs-CZ" sz="2400" dirty="0" smtClean="0"/>
              <a:t>  léčivé</a:t>
            </a:r>
            <a:endParaRPr lang="cs-CZ" sz="2400" dirty="0"/>
          </a:p>
        </p:txBody>
      </p:sp>
      <p:pic>
        <p:nvPicPr>
          <p:cNvPr id="296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764704"/>
            <a:ext cx="3816424" cy="321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0" name="Picture 4" descr="File:Sambucus nigra Bluet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4149080"/>
            <a:ext cx="2592288" cy="1945945"/>
          </a:xfrm>
          <a:prstGeom prst="rect">
            <a:avLst/>
          </a:prstGeom>
          <a:noFill/>
        </p:spPr>
      </p:pic>
      <p:pic>
        <p:nvPicPr>
          <p:cNvPr id="29702" name="Picture 6" descr="File:Sambucus nigra fruit kpjas 26082005 1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4149080"/>
            <a:ext cx="2627784" cy="19708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JÍROVEC MAĎAL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536" y="1435100"/>
            <a:ext cx="3069977" cy="4691063"/>
          </a:xfrm>
          <a:solidFill>
            <a:srgbClr val="FFFF00"/>
          </a:solidFill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listy složené (dlanitě</a:t>
            </a:r>
            <a:br>
              <a:rPr lang="cs-CZ" sz="2400" dirty="0" smtClean="0"/>
            </a:br>
            <a:r>
              <a:rPr lang="cs-CZ" sz="2400" dirty="0" smtClean="0"/>
              <a:t>  5 – 7 četné)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plod – ostnitá tobolka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476672"/>
            <a:ext cx="2592288" cy="35673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476672"/>
            <a:ext cx="2232248" cy="255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 descr="File:Каштан цветет 1 VizuIMG 202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3140968"/>
            <a:ext cx="2232248" cy="2976331"/>
          </a:xfrm>
          <a:prstGeom prst="rect">
            <a:avLst/>
          </a:prstGeom>
          <a:noFill/>
        </p:spPr>
      </p:pic>
      <p:pic>
        <p:nvPicPr>
          <p:cNvPr id="1033" name="Picture 9" descr="File:Aesculus hippocastanum fruit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79911" y="4149079"/>
            <a:ext cx="2592289" cy="19442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KAŠTANOVNÍK SETÝ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listy jednoduché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semena jedlá (jedlé</a:t>
            </a:r>
            <a:br>
              <a:rPr lang="cs-CZ" sz="2400" dirty="0" smtClean="0"/>
            </a:br>
            <a:r>
              <a:rPr lang="cs-CZ" sz="2400" dirty="0" smtClean="0"/>
              <a:t>  kaštany)</a:t>
            </a:r>
            <a:endParaRPr lang="cs-CZ" sz="2400" dirty="0"/>
          </a:p>
        </p:txBody>
      </p:sp>
      <p:pic>
        <p:nvPicPr>
          <p:cNvPr id="317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916832"/>
            <a:ext cx="2685067" cy="31589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8" name="Picture 4" descr="File:Castanea sativa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99176" y="1412776"/>
            <a:ext cx="2688299" cy="2016224"/>
          </a:xfrm>
          <a:prstGeom prst="rect">
            <a:avLst/>
          </a:prstGeom>
          <a:noFill/>
        </p:spPr>
      </p:pic>
      <p:pic>
        <p:nvPicPr>
          <p:cNvPr id="31750" name="Picture 6" descr="File:Maroni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00192" y="3717032"/>
            <a:ext cx="2700808" cy="21318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OLŠE LEPKAVÁ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3529" y="1435100"/>
            <a:ext cx="3096344" cy="4691063"/>
          </a:xfrm>
          <a:solidFill>
            <a:srgbClr val="FFFF00"/>
          </a:solidFill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listy široce vejčité, </a:t>
            </a:r>
            <a:br>
              <a:rPr lang="cs-CZ" sz="2400" dirty="0" smtClean="0"/>
            </a:br>
            <a:r>
              <a:rPr lang="cs-CZ" sz="2400" dirty="0" smtClean="0"/>
              <a:t>  na špičce vykrojené,</a:t>
            </a:r>
            <a:br>
              <a:rPr lang="cs-CZ" sz="2400" dirty="0" smtClean="0"/>
            </a:br>
            <a:r>
              <a:rPr lang="cs-CZ" sz="2400" dirty="0" smtClean="0"/>
              <a:t>  mladé lístky lepivé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okřídlená semena</a:t>
            </a:r>
            <a:br>
              <a:rPr lang="cs-CZ" sz="2400" dirty="0" smtClean="0"/>
            </a:br>
            <a:r>
              <a:rPr lang="cs-CZ" sz="2400" dirty="0" smtClean="0"/>
              <a:t>  v dřevnatých šišticích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často roste na březích</a:t>
            </a:r>
            <a:br>
              <a:rPr lang="cs-CZ" sz="2400" dirty="0" smtClean="0"/>
            </a:br>
            <a:r>
              <a:rPr lang="cs-CZ" sz="2400" dirty="0" smtClean="0"/>
              <a:t>  potoků a řek</a:t>
            </a:r>
            <a:endParaRPr lang="cs-CZ" sz="2400" dirty="0"/>
          </a:p>
        </p:txBody>
      </p:sp>
      <p:pic>
        <p:nvPicPr>
          <p:cNvPr id="337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5050" y="1282700"/>
            <a:ext cx="2797150" cy="2097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6" name="Picture 4" descr="File:Unterspreewald-Gross-Wasserburger-Spree-0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3861048"/>
            <a:ext cx="2952328" cy="2214246"/>
          </a:xfrm>
          <a:prstGeom prst="rect">
            <a:avLst/>
          </a:prstGeom>
          <a:noFill/>
        </p:spPr>
      </p:pic>
      <p:pic>
        <p:nvPicPr>
          <p:cNvPr id="33798" name="Picture 6" descr="File:Alnus glutinosa tervaleppä lehti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764704"/>
            <a:ext cx="2368330" cy="2376264"/>
          </a:xfrm>
          <a:prstGeom prst="rect">
            <a:avLst/>
          </a:prstGeom>
          <a:noFill/>
        </p:spPr>
      </p:pic>
      <p:pic>
        <p:nvPicPr>
          <p:cNvPr id="33802" name="Picture 10" descr="File:Alnus glutinosa 01 by-dpc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88224" y="3212976"/>
            <a:ext cx="2178242" cy="29043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JASAN ZTEPILÝ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listy lichozpeřené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černé pupeny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plody - úzce </a:t>
            </a:r>
            <a:br>
              <a:rPr lang="cs-CZ" sz="2400" dirty="0" smtClean="0"/>
            </a:br>
            <a:r>
              <a:rPr lang="cs-CZ" sz="2400" smtClean="0"/>
              <a:t>  podlouhlé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 křídlaté nažky</a:t>
            </a:r>
            <a:endParaRPr lang="cs-CZ" sz="2400" dirty="0"/>
          </a:p>
        </p:txBody>
      </p:sp>
      <p:pic>
        <p:nvPicPr>
          <p:cNvPr id="348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1484784"/>
            <a:ext cx="2641887" cy="26223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1196752"/>
            <a:ext cx="2367591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3" name="Picture 7" descr="File:Fraxinus-excelsior-male-leave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888" y="4365104"/>
            <a:ext cx="2664296" cy="1705150"/>
          </a:xfrm>
          <a:prstGeom prst="rect">
            <a:avLst/>
          </a:prstGeom>
          <a:noFill/>
        </p:spPr>
      </p:pic>
      <p:pic>
        <p:nvPicPr>
          <p:cNvPr id="34825" name="Picture 9" descr="File:IKAl 090920 Esche Früchte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4221088"/>
            <a:ext cx="2449288" cy="18369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Citace a zdroje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r>
              <a:rPr lang="cs-CZ" sz="1200" dirty="0" smtClean="0"/>
              <a:t>THYSSEN, </a:t>
            </a:r>
            <a:r>
              <a:rPr lang="cs-CZ" sz="1200" dirty="0" err="1" smtClean="0"/>
              <a:t>Malene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11.5.2014]. Dostupný na WWW: http://upload.wikimedia.org/wikipedia/commons/thumb/5/5b/Grib_skov.jpg/638px-Grib_skov.jpg </a:t>
            </a:r>
          </a:p>
          <a:p>
            <a:r>
              <a:rPr lang="en-US" sz="1200" dirty="0" smtClean="0"/>
              <a:t>WILLOW.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29.4.2014].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http://upload.wikimedia.org/wikipedia/commons/thumb/3/3f/Fagus_sylvatica_leaf_001.jpg/800px-Fagus_sylvatica_leaf_001.jpg </a:t>
            </a:r>
            <a:endParaRPr lang="cs-CZ" sz="1200" dirty="0" smtClean="0"/>
          </a:p>
          <a:p>
            <a:r>
              <a:rPr lang="en-US" sz="1200" dirty="0" smtClean="0"/>
              <a:t>WILLOW.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29.4.2014].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http://upload.wikimedia.org/wikipedia/commons/thumb/0/0a/Fagus_sylvatica_leaf_002.jpg/800px-Fagus_sylvatica_leaf_002.jpg </a:t>
            </a:r>
            <a:endParaRPr lang="cs-CZ" sz="1200" dirty="0" smtClean="0"/>
          </a:p>
          <a:p>
            <a:r>
              <a:rPr lang="cs-CZ" sz="1200" dirty="0" smtClean="0"/>
              <a:t>ELSNER, </a:t>
            </a:r>
            <a:r>
              <a:rPr lang="cs-CZ" sz="1200" dirty="0" err="1" smtClean="0"/>
              <a:t>Gerhard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29.4.2014]. Dostupný na WWW: http://upload.wikimedia.org/wikipedia/commons/3/3d/Buchecker.jpg </a:t>
            </a:r>
          </a:p>
          <a:p>
            <a:r>
              <a:rPr lang="pt-BR" sz="1200" dirty="0" smtClean="0"/>
              <a:t>NIKANOS. </a:t>
            </a:r>
            <a:r>
              <a:rPr lang="pt-BR" sz="1200" i="1" dirty="0" smtClean="0"/>
              <a:t>Wikimedia Commons</a:t>
            </a:r>
            <a:r>
              <a:rPr lang="pt-BR" sz="1200" dirty="0" smtClean="0"/>
              <a:t> [online]. [cit. 29.4.2014]. Dostupný na WWW: http://upload.wikimedia.org/wikipedia/commons/thumb/e/e0/Stieleiche_bei_Wilsede.jpg/450px-Stieleiche_bei_Wilsede.jpg </a:t>
            </a:r>
            <a:endParaRPr lang="cs-CZ" sz="1200" dirty="0" smtClean="0"/>
          </a:p>
          <a:p>
            <a:r>
              <a:rPr lang="cs-CZ" sz="1200" dirty="0" smtClean="0"/>
              <a:t>LLEZ.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29.4.2014]. Dostupný na WWW: http://upload.wikimedia.org/wikipedia/commons/thumb/3/39/Quercus_robur_002.JPG/450px-Quercus_robur_002.JPG </a:t>
            </a:r>
          </a:p>
          <a:p>
            <a:r>
              <a:rPr lang="en-US" sz="1200" dirty="0" smtClean="0"/>
              <a:t>BEENTREE.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29.4.2014].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http://upload.wikimedia.org/wikipedia/commons/thumb/2/27/Quercus_robur_wood_ray_section_2_beentree.jpg/800px-Quercus_robur_wood_ray_section_2_beentree.jpg </a:t>
            </a:r>
            <a:endParaRPr lang="cs-CZ" sz="1200" dirty="0" smtClean="0"/>
          </a:p>
          <a:p>
            <a:r>
              <a:rPr lang="cs-CZ" sz="1200" dirty="0" smtClean="0"/>
              <a:t>WAUGSBERG.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29.4.2014]. Dostupný na WWW: http://upload.wikimedia.org/wikipedia/commons/thumb/8/88/Tilia_cordata_60.jpg/799px-Tilia_cordata_60.jpg </a:t>
            </a:r>
          </a:p>
          <a:p>
            <a:r>
              <a:rPr lang="cs-CZ" sz="1200" dirty="0" smtClean="0"/>
              <a:t>EDISTEEWR.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29.4.2014]. Dostupný na WWW: http://upload.wikimedia.org/wikipedia/commons/thumb/c/c1/Lipovlist.JPG/450px-Lipovlist.JPG </a:t>
            </a:r>
          </a:p>
          <a:p>
            <a:r>
              <a:rPr lang="cs-CZ" sz="1200" dirty="0" smtClean="0"/>
              <a:t>BUTKO, </a:t>
            </a:r>
            <a:r>
              <a:rPr lang="cs-CZ" sz="1200" dirty="0" err="1" smtClean="0"/>
              <a:t>Andrew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29.4.2014]. Dostupný na WWW: http://upload.wikimedia.org/wikipedia/commons/thumb/0/01/Ab_plant_109.jpg/800px-Ab_plant_109.jpg </a:t>
            </a:r>
          </a:p>
          <a:p>
            <a:r>
              <a:rPr lang="en-US" sz="1200" dirty="0" smtClean="0"/>
              <a:t>WILLOW.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29.4.2014].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http://upload.wikimedia.org/wikipedia/commons/thumb/e/e9/Salix_caprea_036.jpg/450px-Salix_caprea_036.jpg 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Citace a zdroje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r>
              <a:rPr lang="cs-CZ" sz="1200" dirty="0" smtClean="0"/>
              <a:t>DESCOUENS, </a:t>
            </a:r>
            <a:r>
              <a:rPr lang="cs-CZ" sz="1200" dirty="0" err="1" smtClean="0"/>
              <a:t>Didier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29.4.2014]. Dostupný na WWW: </a:t>
            </a:r>
            <a:r>
              <a:rPr lang="cs-CZ" sz="1200" dirty="0" smtClean="0">
                <a:hlinkClick r:id="rId2"/>
              </a:rPr>
              <a:t>http://upload.wikimedia.org/wikipedia/commons/thumb/2/28/Salix_caprea_Male.jpg/712px-Salix_caprea_Male.jpg</a:t>
            </a:r>
            <a:endParaRPr lang="cs-CZ" sz="1200" dirty="0" smtClean="0"/>
          </a:p>
          <a:p>
            <a:r>
              <a:rPr lang="en-US" sz="1200" dirty="0" smtClean="0"/>
              <a:t>WILLOW.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29.4.2014].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http://upload.wikimedia.org/wikipedia/commons/thumb/5/54/Salix_caprea_013.jpg/800px-Salix_caprea_013.jpg 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MAYER, Daniel.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29.4.2014]. Dostupný na WWW: http://upload.wikimedia.org/wikipedia/commons/4/4c/Aspen_grove-750px.jpg </a:t>
            </a:r>
          </a:p>
          <a:p>
            <a:r>
              <a:rPr lang="cs-CZ" sz="1200" dirty="0" smtClean="0"/>
              <a:t>HUGO.ARG.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29.4.2014]. Dostupný na WWW: http://upload.wikimedia.org/wikipedia/commons/thumb/a/ac/PopulusTremula001.JPG/800px-PopulusTremula001.JPG </a:t>
            </a:r>
          </a:p>
          <a:p>
            <a:r>
              <a:rPr lang="cs-CZ" sz="1200" dirty="0" smtClean="0"/>
              <a:t>TOPJABOT.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1.5.2014]. Dostupný na WWW: http://upload.wikimedia.org/wikipedia/commons/thumb/0/09/Illustration_Populus_tremula0.jpg/356px-Illustration_Populus_tremula0.jpg </a:t>
            </a:r>
          </a:p>
          <a:p>
            <a:r>
              <a:rPr lang="en-US" sz="1200" dirty="0" smtClean="0"/>
              <a:t>WILLOW.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1.5.2014].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http://upload.wikimedia.org/wikipedia/commons/thumb/2/2c/Carpinus_betulus_-_Hunsr%C3%BCck_001.jpg/450px-Carpinus_betulus_-_Hunsr%C3%BCck_001.jpg </a:t>
            </a:r>
            <a:endParaRPr lang="cs-CZ" sz="1200" dirty="0" smtClean="0"/>
          </a:p>
          <a:p>
            <a:r>
              <a:rPr lang="cs-CZ" sz="1200" dirty="0" smtClean="0"/>
              <a:t>MPF.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1.5.2014]. Dostupný na WWW: http://upload.wikimedia.org/wikipedia/commons/thumb/6/69/Carpinus_foliage.jpg/442px-Carpinus_foliage.jpg </a:t>
            </a:r>
          </a:p>
          <a:p>
            <a:r>
              <a:rPr lang="en-US" sz="1200" dirty="0" smtClean="0"/>
              <a:t>RASBAK.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1.5.2014].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http://upload.wikimedia.org/wikipedia/commons/thumb/a/a0/Haagbeukvrucht.jpg/800px-Haagbeukvrucht.jpg </a:t>
            </a:r>
            <a:endParaRPr lang="cs-CZ" sz="1200" dirty="0" smtClean="0"/>
          </a:p>
          <a:p>
            <a:r>
              <a:rPr lang="cs-CZ" sz="1200" dirty="0" smtClean="0"/>
              <a:t>MPF.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1.5.2014]. Dostupný na WWW: http://upload.wikimedia.org/wikipedia/commons/e/e7/Carpinus_fruit.jpg </a:t>
            </a:r>
          </a:p>
          <a:p>
            <a:r>
              <a:rPr lang="en-US" sz="1200" dirty="0" smtClean="0"/>
              <a:t>JORDGUBBE.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1.5.2014].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http://upload.wikimedia.org/wikipedia/commons/thumb/5/5e/Betula_Pendula_at_Stockholm_University_2005-07-01.jpg/800px-Betula_Pendula_at_Stockholm_University_2005-07-01.jpg </a:t>
            </a:r>
            <a:endParaRPr lang="cs-CZ" sz="1200" dirty="0" smtClean="0"/>
          </a:p>
          <a:p>
            <a:r>
              <a:rPr lang="cs-CZ" sz="1200" dirty="0" smtClean="0"/>
              <a:t>KRATZ, </a:t>
            </a:r>
            <a:r>
              <a:rPr lang="cs-CZ" sz="1200" dirty="0" err="1" smtClean="0"/>
              <a:t>Rüdiger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1.5.2014]. Dostupný na WWW: http://upload.wikimedia.org/wikipedia/commons/thumb/3/33/Sandbirke_0065.jpg/398px-Sandbirke_0065.jpg 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Citace a zdroje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sz="1200" dirty="0" smtClean="0"/>
              <a:t>BARRA, A..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1.5.2014]. Dostupný na WWW: http://upload.wikimedia.org/wikipedia/commons/thumb/f/ff/Betula_fontqueri_RJB.jpg/450px-Betula_fontqueri_RJB.jpg </a:t>
            </a:r>
          </a:p>
          <a:p>
            <a:r>
              <a:rPr lang="cs-CZ" sz="1200" dirty="0" smtClean="0"/>
              <a:t>GRANDMONT, </a:t>
            </a:r>
            <a:r>
              <a:rPr lang="cs-CZ" sz="1200" dirty="0" err="1" smtClean="0"/>
              <a:t>Jean</a:t>
            </a:r>
            <a:r>
              <a:rPr lang="cs-CZ" sz="1200" dirty="0" smtClean="0"/>
              <a:t>-</a:t>
            </a:r>
            <a:r>
              <a:rPr lang="cs-CZ" sz="1200" dirty="0" err="1" smtClean="0"/>
              <a:t>Pol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1.5.2014]. Dostupný na WWW: http://upload.wikimedia.org/wikipedia/commons/thumb/9/92/Acer_platanoides_1JPG.JPG/800px-Acer_platanoides_1JPG.JPG </a:t>
            </a:r>
          </a:p>
          <a:p>
            <a:r>
              <a:rPr lang="cs-CZ" sz="1200" dirty="0" smtClean="0"/>
              <a:t>PORSE, Sten.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1.5.2014]. Dostupný na WWW: http://upload.wikimedia.org/wikipedia/commons/8/82/Acer-platanoides-blade.JPG </a:t>
            </a:r>
          </a:p>
          <a:p>
            <a:r>
              <a:rPr lang="cs-CZ" sz="1200" dirty="0" smtClean="0"/>
              <a:t>ZIARNEK, </a:t>
            </a:r>
            <a:r>
              <a:rPr lang="cs-CZ" sz="1200" dirty="0" err="1" smtClean="0"/>
              <a:t>Krzysztof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1.5.2014]. Dostupný na WWW: http://upload.wikimedia.org/wikipedia/commons/thumb/b/b6/Acer_platanoides_fruit_kz.jpg/800px-Acer_platanoides_fruit_kz.jpg </a:t>
            </a:r>
          </a:p>
          <a:p>
            <a:r>
              <a:rPr lang="cs-CZ" sz="1200" dirty="0" smtClean="0"/>
              <a:t>RASBAK.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1.5.2014]. Dostupný na WWW: http://upload.wikimedia.org/wikipedia/commons/thumb/4/42/Noorse_esdoorn_bloeiwijze_%28Acer_platanoides_inflorescens%29.jpg/800px-Noorse_esdoorn_bloeiwijze_%28Acer_platanoides_inflorescens%29.jpg </a:t>
            </a:r>
          </a:p>
          <a:p>
            <a:r>
              <a:rPr lang="cs-CZ" sz="1200" dirty="0" smtClean="0"/>
              <a:t>ZIARNEK, </a:t>
            </a:r>
            <a:r>
              <a:rPr lang="cs-CZ" sz="1200" dirty="0" err="1" smtClean="0"/>
              <a:t>Krzysztof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1.5.2014]. Dostupný na WWW: http://upload.wikimedia.org/wikipedia/commons/thumb/3/3f/Acer_pseudoplatanus_infloresc_kz.JPG/450px-Acer_pseudoplatanus_infloresc_kz.JPG </a:t>
            </a:r>
          </a:p>
          <a:p>
            <a:r>
              <a:rPr lang="cs-CZ" sz="1200" dirty="0" smtClean="0"/>
              <a:t>JOJAN.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1.5.2014]. Dostupný na WWW: http://upload.wikimedia.org/wikipedia/commons/f/f9/Acer-pseudoplatanus.JPG </a:t>
            </a:r>
          </a:p>
          <a:p>
            <a:r>
              <a:rPr lang="en-US" sz="1200" dirty="0" smtClean="0"/>
              <a:t>VINCENTZ, Frank.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1.5.2014].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http://upload.wikimedia.org/wikipedia/commons/thumb/4/44/Acer_pseudoplatanus5_ies.jpg/685px-Acer_pseudoplatanus5_ies.jpg </a:t>
            </a:r>
            <a:endParaRPr lang="cs-CZ" sz="1200" dirty="0" smtClean="0"/>
          </a:p>
          <a:p>
            <a:r>
              <a:rPr lang="cs-CZ" sz="1200" dirty="0" smtClean="0"/>
              <a:t>PORSE, Sten.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1.5.2014]. Dostupný na WWW: http://upload.wikimedia.org/wikipedia/commons/8/8a/Acer-campestre.JPG </a:t>
            </a:r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Citace a zdroje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92500"/>
          </a:bodyPr>
          <a:lstStyle/>
          <a:p>
            <a:r>
              <a:rPr lang="cs-CZ" sz="1200" dirty="0" smtClean="0"/>
              <a:t>IES.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1.5.2014]. Dostupný na WWW: </a:t>
            </a:r>
            <a:r>
              <a:rPr lang="cs-CZ" sz="1200" dirty="0" smtClean="0">
                <a:hlinkClick r:id="rId2"/>
              </a:rPr>
              <a:t>http://upload.wikimedia.org/wikipedia/commons/thumb/2/2d/Acer_campestre_010.jpg/685px-Acer_campestre_010.jpg</a:t>
            </a:r>
            <a:r>
              <a:rPr lang="cs-CZ" sz="1200" dirty="0" smtClean="0"/>
              <a:t> </a:t>
            </a:r>
          </a:p>
          <a:p>
            <a:r>
              <a:rPr lang="en-US" sz="1200" dirty="0" smtClean="0"/>
              <a:t>AIWOK.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1.5.2014].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http://upload.wikimedia.org/wikipedia/commons/thumb/6/68/Acer_campestre_1.JPG/800px-Acer_campestre_1.JPG </a:t>
            </a:r>
            <a:endParaRPr lang="cs-CZ" sz="1200" dirty="0" smtClean="0"/>
          </a:p>
          <a:p>
            <a:r>
              <a:rPr lang="en-US" sz="1200" dirty="0" smtClean="0"/>
              <a:t>WILLOW.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1.5.2014].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</a:t>
            </a:r>
            <a:r>
              <a:rPr lang="en-US" sz="1200" dirty="0" smtClean="0">
                <a:hlinkClick r:id="rId3"/>
              </a:rPr>
              <a:t>http://upload.wikimedia.org/wikipedia/commons/thumb/6/61/Sambucus_nigra_004.jpg/800px-Sambucus_nigra_004.jpg</a:t>
            </a:r>
            <a:endParaRPr lang="cs-CZ" sz="1200" dirty="0" smtClean="0"/>
          </a:p>
          <a:p>
            <a:r>
              <a:rPr lang="cs-CZ" sz="1200" dirty="0" smtClean="0"/>
              <a:t>KKU.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1.5.2014]. Dostupný na WWW: http://upload.wikimedia.org/wikipedia/commons/6/66/Sambucus_nigra_Bluete.jpg </a:t>
            </a:r>
            <a:r>
              <a:rPr lang="en-US" sz="1200" dirty="0" smtClean="0"/>
              <a:t> </a:t>
            </a:r>
            <a:endParaRPr lang="cs-CZ" sz="1200" dirty="0" smtClean="0"/>
          </a:p>
          <a:p>
            <a:r>
              <a:rPr lang="cs-CZ" sz="1200" dirty="0" smtClean="0"/>
              <a:t>JASIUTOWICZ, </a:t>
            </a:r>
            <a:r>
              <a:rPr lang="cs-CZ" sz="1200" dirty="0" err="1" smtClean="0"/>
              <a:t>Krzysztof</a:t>
            </a:r>
            <a:r>
              <a:rPr lang="cs-CZ" sz="1200" dirty="0" smtClean="0"/>
              <a:t> P..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1.5.2014]. Dostupný na WWW: http://upload.wikimedia.org/wikipedia/commons/thumb/4/41/Sambucus_nigra_fruit_kpjas_26082005_1.jpg/800px-Sambucus_nigra_fruit_kpjas_26082005_1.jpg </a:t>
            </a:r>
          </a:p>
          <a:p>
            <a:r>
              <a:rPr lang="cs-CZ" sz="1200" dirty="0" smtClean="0"/>
              <a:t>SANNSE.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11.5.2014]. Dostupný na WWW: http://upload.wikimedia.org/wikipedia/commons/thumb/f/f7/Horse-chestnut_800.jpg/436px-Horse-chestnut_800.jpg </a:t>
            </a:r>
          </a:p>
          <a:p>
            <a:r>
              <a:rPr lang="cs-CZ" sz="1200" dirty="0" smtClean="0"/>
              <a:t>3268ZAUBER.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11.5.2014]. Dostupný na WWW: http://upload.wikimedia.org/wikipedia/commons/thumb/8/86/Knospe_Rosskastanie_in_Schwetzingen.JPG/800px-Knospe_Rosskastanie_in_Schwetzingen.JPG </a:t>
            </a:r>
          </a:p>
          <a:p>
            <a:r>
              <a:rPr lang="cs-CZ" sz="1200" dirty="0" smtClean="0"/>
              <a:t>VIZU, </a:t>
            </a:r>
            <a:r>
              <a:rPr lang="cs-CZ" sz="1200" dirty="0" err="1" smtClean="0"/>
              <a:t>Victor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11.5.2014]. Dostupný na WWW: http://upload.wikimedia.org/wikipedia/commons/thumb/8/82/%D0%9A%D0%B0%D1%88%D1%82%D0%B0%D0%BD_%D1%86%D0%B2%D0%B5%D1%82%D0%B5%D1%82_1_VizuIMG_2021.JPG/450px-%D0%9A%D0%B0%D1%88%D1%82%D0%B0%D0%BD_%D1%86%D0%B2%D0%B5%D1%82%D0%B5%D1%82_1_VizuIMG_2021.JPG </a:t>
            </a:r>
          </a:p>
          <a:p>
            <a:r>
              <a:rPr lang="cs-CZ" sz="1200" dirty="0" smtClean="0"/>
              <a:t>SOLIPSIST.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11.5.2014]. Dostupný na WWW: http://upload.wikimedia.org/wikipedia/commons/thumb/1/14/Aesculus_hippocastanum_fruit.jpg/800px-Aesculus_hippocastanum_fruit.jpg</a:t>
            </a:r>
          </a:p>
          <a:p>
            <a:r>
              <a:rPr lang="cs-CZ" sz="1200" dirty="0" smtClean="0"/>
              <a:t>DARKONE.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11.5.2014]. Dostupný na WWW: http://upload.wikimedia.org/wikipedia/commons/thumb/b/bf/Edelkastanie_%28Castanea_sativa%29_1.jpg/510px-Edelkastanie_%28Castanea_sativa%29_1.jpg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Citace a zdroje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857403"/>
          </a:xfrm>
        </p:spPr>
        <p:txBody>
          <a:bodyPr>
            <a:normAutofit fontScale="92500"/>
          </a:bodyPr>
          <a:lstStyle/>
          <a:p>
            <a:r>
              <a:rPr lang="cs-CZ" sz="1200" dirty="0" smtClean="0"/>
              <a:t>MPF.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11.5.2014]. Dostupný na WWW: </a:t>
            </a:r>
            <a:r>
              <a:rPr lang="cs-CZ" sz="1200" dirty="0" smtClean="0">
                <a:hlinkClick r:id="rId2"/>
              </a:rPr>
              <a:t>http://upload.wikimedia.org/wikipedia/commons/thumb/3/39/Castanea_sativa2.jpg/800px-Castanea_sativa2.jpg</a:t>
            </a:r>
            <a:endParaRPr lang="cs-CZ" sz="1200" dirty="0" smtClean="0"/>
          </a:p>
          <a:p>
            <a:r>
              <a:rPr lang="cs-CZ" sz="1200" dirty="0" smtClean="0"/>
              <a:t>WITTKOWSKY, </a:t>
            </a:r>
            <a:r>
              <a:rPr lang="cs-CZ" sz="1200" dirty="0" err="1" smtClean="0"/>
              <a:t>Wilfried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11.5.2014]. Dostupný na WWW: </a:t>
            </a:r>
            <a:r>
              <a:rPr lang="cs-CZ" sz="1200" dirty="0" smtClean="0">
                <a:hlinkClick r:id="rId3"/>
              </a:rPr>
              <a:t>http://upload.wikimedia.org/wikipedia/commons/9/95/Maroni.jpg</a:t>
            </a:r>
            <a:endParaRPr lang="cs-CZ" sz="1200" dirty="0" smtClean="0"/>
          </a:p>
          <a:p>
            <a:r>
              <a:rPr lang="en-US" sz="1200" dirty="0" smtClean="0"/>
              <a:t>WILLOW.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11.5.2014].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</a:t>
            </a:r>
            <a:r>
              <a:rPr lang="en-US" sz="1200" dirty="0" smtClean="0">
                <a:hlinkClick r:id="rId4"/>
              </a:rPr>
              <a:t>http://upload.wikimedia.org/wikipedia/commons/thumb/1/1a/Alnus_glutinosa_011.jpg/800px-Alnus_glutinosa_011.jpg</a:t>
            </a:r>
            <a:endParaRPr lang="cs-CZ" sz="1200" dirty="0" smtClean="0"/>
          </a:p>
          <a:p>
            <a:r>
              <a:rPr lang="cs-CZ" sz="1200" dirty="0" smtClean="0"/>
              <a:t>BOTAURUS-STELLARIS.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11.5.2014]. Dostupný na WWW: </a:t>
            </a:r>
            <a:r>
              <a:rPr lang="cs-CZ" sz="1200" dirty="0" smtClean="0">
                <a:hlinkClick r:id="rId5"/>
              </a:rPr>
              <a:t>http://upload.wikimedia.org/wikipedia/commons/thumb/a/a0/Unterspreewald-Gross-Wasserburger-Spree-01.jpg/800px-Unterspreewald-Gross-Wasserburger-Spree-01.jpg</a:t>
            </a:r>
            <a:endParaRPr lang="cs-CZ" sz="1200" dirty="0" smtClean="0"/>
          </a:p>
          <a:p>
            <a:r>
              <a:rPr lang="pt-BR" sz="1200" dirty="0" smtClean="0"/>
              <a:t>ALINJA. </a:t>
            </a:r>
            <a:r>
              <a:rPr lang="pt-BR" sz="1200" i="1" dirty="0" smtClean="0"/>
              <a:t>Wikimedia Commons</a:t>
            </a:r>
            <a:r>
              <a:rPr lang="pt-BR" sz="1200" dirty="0" smtClean="0"/>
              <a:t> [online]. [cit. 11.5.2014]. Dostupný na WWW: </a:t>
            </a:r>
            <a:r>
              <a:rPr lang="pt-BR" sz="1200" dirty="0" smtClean="0">
                <a:hlinkClick r:id="rId6"/>
              </a:rPr>
              <a:t>http://upload.wikimedia.org/wikipedia/commons/thumb/c/c9/Alnus_glutinosa_tervalepp%C3%A4_lehti.jpg/597px-Alnus_glutinosa_tervalepp%C3%A4_lehti.jpg</a:t>
            </a:r>
            <a:endParaRPr lang="cs-CZ" sz="1200" dirty="0" smtClean="0"/>
          </a:p>
          <a:p>
            <a:r>
              <a:rPr lang="cs-CZ" sz="1200" dirty="0" smtClean="0"/>
              <a:t>PEREZ, David.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11.5.2014]. Dostupný na WWW: </a:t>
            </a:r>
            <a:r>
              <a:rPr lang="cs-CZ" sz="1200" dirty="0" smtClean="0">
                <a:hlinkClick r:id="rId7"/>
              </a:rPr>
              <a:t>http://upload.wikimedia.org/wikipedia/commons/thumb/6/64/Alnus_glutinosa_01_by-dpc.jpg/450px-Alnus_glutinosa_01_by-dpc.jpg</a:t>
            </a:r>
            <a:endParaRPr lang="cs-CZ" sz="1200" dirty="0" smtClean="0"/>
          </a:p>
          <a:p>
            <a:r>
              <a:rPr lang="en-US" sz="1200" dirty="0" smtClean="0"/>
              <a:t>WILLOW.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11.5.2014].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</a:t>
            </a:r>
            <a:r>
              <a:rPr lang="en-US" sz="1200" dirty="0" smtClean="0">
                <a:hlinkClick r:id="rId8"/>
              </a:rPr>
              <a:t>http://upload.wikimedia.org/wikipedia/commons/thumb/3/33/Fraxinus_excelsior_001.jpg/800px-Fraxinus_excelsior_001.jpg</a:t>
            </a:r>
            <a:endParaRPr lang="cs-CZ" sz="1200" dirty="0" smtClean="0"/>
          </a:p>
          <a:p>
            <a:r>
              <a:rPr lang="cs-CZ" sz="1200" dirty="0" smtClean="0"/>
              <a:t>BOTAURUS-STELLARIS.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11.5.2014]. Dostupný na WWW: </a:t>
            </a:r>
            <a:r>
              <a:rPr lang="cs-CZ" sz="1200" dirty="0" smtClean="0">
                <a:hlinkClick r:id="rId9"/>
              </a:rPr>
              <a:t>http://upload.wikimedia.org/wikipedia/commons/thumb/1/16/Fraxinus-excelsior-09-01-2008-170.jpg/800px-Fraxinus-excelsior-09-01-2008-170.jpg</a:t>
            </a:r>
            <a:endParaRPr lang="cs-CZ" sz="1200" dirty="0" smtClean="0"/>
          </a:p>
          <a:p>
            <a:r>
              <a:rPr lang="cs-CZ" sz="1200" dirty="0" smtClean="0"/>
              <a:t>PORSE, Sten.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11.5.2014]. Dostupný na WWW: </a:t>
            </a:r>
            <a:r>
              <a:rPr lang="cs-CZ" sz="1200" dirty="0" smtClean="0">
                <a:hlinkClick r:id="rId10"/>
              </a:rPr>
              <a:t>http://upload.wikimedia.org/wikipedia/commons/4/4a/Fraxinus-excelsior-male-leaves.JPG</a:t>
            </a:r>
            <a:endParaRPr lang="cs-CZ" sz="1200" dirty="0" smtClean="0"/>
          </a:p>
          <a:p>
            <a:r>
              <a:rPr lang="cs-CZ" sz="1200" dirty="0" smtClean="0"/>
              <a:t>IKAL.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11.5.2014]. Dostupný na WWW: </a:t>
            </a:r>
            <a:r>
              <a:rPr lang="cs-CZ" sz="1200" dirty="0" smtClean="0">
                <a:hlinkClick r:id="rId11"/>
              </a:rPr>
              <a:t>http://upload.wikimedia.org/wikipedia/commons/thumb/4/43/IKAl_090920_Esche_Fr%C3%BCchte.jpg/800px-IKAl_090920_Esche_Fr%C3%BCchte.jpg</a:t>
            </a:r>
            <a:endParaRPr lang="cs-CZ" sz="1200" dirty="0" smtClean="0"/>
          </a:p>
          <a:p>
            <a:r>
              <a:rPr lang="cs-CZ" sz="1200" dirty="0" smtClean="0"/>
              <a:t>Autorem materiálu a všech jeho částí, pokud není uvedeno jinak, je Mgr. Lenka Pazderová</a:t>
            </a:r>
            <a:r>
              <a:rPr lang="en-US" sz="1200" dirty="0" smtClean="0"/>
              <a:t> </a:t>
            </a:r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400</TotalTime>
  <Words>1254</Words>
  <Application>Microsoft Office PowerPoint</Application>
  <PresentationFormat>Předvádění na obrazovce (4:3)</PresentationFormat>
  <Paragraphs>131</Paragraphs>
  <Slides>22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6" baseType="lpstr">
      <vt:lpstr>Arial</vt:lpstr>
      <vt:lpstr>Calibri</vt:lpstr>
      <vt:lpstr>Times New Roman</vt:lpstr>
      <vt:lpstr>Motiv sady Office</vt:lpstr>
      <vt:lpstr>Prezentace aplikace PowerPoint</vt:lpstr>
      <vt:lpstr>LISTNATÉ STROMY</vt:lpstr>
      <vt:lpstr>BUK  LESNÍ</vt:lpstr>
      <vt:lpstr>DUB LETNÍ</vt:lpstr>
      <vt:lpstr>LÍPA SRDČITÁ</vt:lpstr>
      <vt:lpstr>VRBA JÍVA</vt:lpstr>
      <vt:lpstr>TOPOL OSIKA</vt:lpstr>
      <vt:lpstr>HABR OBECNÝ</vt:lpstr>
      <vt:lpstr>BŘÍZA BĚLOKORÁ</vt:lpstr>
      <vt:lpstr>JAVOR MLÉČ</vt:lpstr>
      <vt:lpstr>JAVOR KLEN</vt:lpstr>
      <vt:lpstr>JAVOR BABYKA</vt:lpstr>
      <vt:lpstr>BEZ ČERNÝ</vt:lpstr>
      <vt:lpstr>JÍROVEC MAĎAL</vt:lpstr>
      <vt:lpstr>KAŠTANOVNÍK SETÝ</vt:lpstr>
      <vt:lpstr>OLŠE LEPKAVÁ</vt:lpstr>
      <vt:lpstr>JASAN ZTEPILÝ</vt:lpstr>
      <vt:lpstr>Citace a zdroje</vt:lpstr>
      <vt:lpstr>Citace a zdroje</vt:lpstr>
      <vt:lpstr>Citace a zdroje</vt:lpstr>
      <vt:lpstr>Citace a zdroje</vt:lpstr>
      <vt:lpstr>Citace a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sborovna1</cp:lastModifiedBy>
  <cp:revision>54</cp:revision>
  <dcterms:created xsi:type="dcterms:W3CDTF">2014-04-29T18:09:47Z</dcterms:created>
  <dcterms:modified xsi:type="dcterms:W3CDTF">2014-06-02T07:36:31Z</dcterms:modified>
</cp:coreProperties>
</file>