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3" r:id="rId2"/>
    <p:sldId id="257" r:id="rId3"/>
    <p:sldId id="270" r:id="rId4"/>
    <p:sldId id="258" r:id="rId5"/>
    <p:sldId id="259" r:id="rId6"/>
    <p:sldId id="260" r:id="rId7"/>
    <p:sldId id="267" r:id="rId8"/>
    <p:sldId id="268" r:id="rId9"/>
    <p:sldId id="269" r:id="rId10"/>
    <p:sldId id="265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80E46B-19CC-4215-80AA-A0CB38885395}" type="datetimeFigureOut">
              <a:rPr lang="cs-CZ" smtClean="0"/>
              <a:pPr/>
              <a:t>25. 6. 2014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CCA4C2-42C3-4ED4-8B44-C09FDD2B1F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3955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213-DD85-4584-91F9-0AA75D49ACF7}" type="datetimeFigureOut">
              <a:rPr lang="cs-CZ" smtClean="0"/>
              <a:pPr/>
              <a:t>25. 6. 2014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C6D1-D05B-4557-A4A9-7981E52EF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000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213-DD85-4584-91F9-0AA75D49ACF7}" type="datetimeFigureOut">
              <a:rPr lang="cs-CZ" smtClean="0"/>
              <a:pPr/>
              <a:t>25. 6. 2014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C6D1-D05B-4557-A4A9-7981E52EF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356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213-DD85-4584-91F9-0AA75D49ACF7}" type="datetimeFigureOut">
              <a:rPr lang="cs-CZ" smtClean="0"/>
              <a:pPr/>
              <a:t>25. 6. 2014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C6D1-D05B-4557-A4A9-7981E52EF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0579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213-DD85-4584-91F9-0AA75D49ACF7}" type="datetimeFigureOut">
              <a:rPr lang="cs-CZ" smtClean="0"/>
              <a:pPr/>
              <a:t>25. 6. 2014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C6D1-D05B-4557-A4A9-7981E52EF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3368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213-DD85-4584-91F9-0AA75D49ACF7}" type="datetimeFigureOut">
              <a:rPr lang="cs-CZ" smtClean="0"/>
              <a:pPr/>
              <a:t>25. 6. 2014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C6D1-D05B-4557-A4A9-7981E52EF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081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213-DD85-4584-91F9-0AA75D49ACF7}" type="datetimeFigureOut">
              <a:rPr lang="cs-CZ" smtClean="0"/>
              <a:pPr/>
              <a:t>25. 6. 2014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C6D1-D05B-4557-A4A9-7981E52EF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701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213-DD85-4584-91F9-0AA75D49ACF7}" type="datetimeFigureOut">
              <a:rPr lang="cs-CZ" smtClean="0"/>
              <a:pPr/>
              <a:t>25. 6. 2014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C6D1-D05B-4557-A4A9-7981E52EF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9545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213-DD85-4584-91F9-0AA75D49ACF7}" type="datetimeFigureOut">
              <a:rPr lang="cs-CZ" smtClean="0"/>
              <a:pPr/>
              <a:t>25. 6. 2014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C6D1-D05B-4557-A4A9-7981E52EF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430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213-DD85-4584-91F9-0AA75D49ACF7}" type="datetimeFigureOut">
              <a:rPr lang="cs-CZ" smtClean="0"/>
              <a:pPr/>
              <a:t>25. 6. 2014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C6D1-D05B-4557-A4A9-7981E52EF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817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213-DD85-4584-91F9-0AA75D49ACF7}" type="datetimeFigureOut">
              <a:rPr lang="cs-CZ" smtClean="0"/>
              <a:pPr/>
              <a:t>25. 6. 2014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C6D1-D05B-4557-A4A9-7981E52EF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132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213-DD85-4584-91F9-0AA75D49ACF7}" type="datetimeFigureOut">
              <a:rPr lang="cs-CZ" smtClean="0"/>
              <a:pPr/>
              <a:t>25. 6. 2014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C6D1-D05B-4557-A4A9-7981E52EF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1265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363213-DD85-4584-91F9-0AA75D49ACF7}" type="datetimeFigureOut">
              <a:rPr lang="cs-CZ" smtClean="0"/>
              <a:pPr/>
              <a:t>25. 6. 2014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D5C6D1-D05B-4557-A4A9-7981E52EFD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012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Heinrich_Wilhelm_Gottfried_von_Waldeyer-Hartz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Walther_Flemmi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Walther_FlemmingWilhelm_Gottfried_von_Waldeyer-Hartz" TargetMode="External"/><Relationship Id="rId2" Type="http://schemas.openxmlformats.org/officeDocument/2006/relationships/hyperlink" Target="http://en.wikipedia.org/wiki/Heinrich_Wilhelm_Gottfried_von_Waldeyer-Hartz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3688863"/>
              </p:ext>
            </p:extLst>
          </p:nvPr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latin typeface="Arial"/>
                          <a:ea typeface="Times New Roman"/>
                          <a:cs typeface="Times New Roman"/>
                        </a:rPr>
                        <a:t>CZ.1.07/1.5.00/34.0967 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latin typeface="Arial"/>
                          <a:ea typeface="Times New Roman"/>
                          <a:cs typeface="Times New Roman"/>
                        </a:rPr>
                        <a:t>Zlepšení podmínek pro vzdělávání na MGO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latin typeface="Arial"/>
                          <a:ea typeface="Times New Roman"/>
                          <a:cs typeface="Times New Roman"/>
                        </a:rPr>
                        <a:t>Matiční gymnázium Ostrava,Dr. Šmerala 25/2565, 728 04, Ostrava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Arial"/>
                          <a:ea typeface="Times New Roman"/>
                          <a:cs typeface="Times New Roman"/>
                        </a:rPr>
                        <a:t>Otázky z  úvodu do cytogenetiky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Arial"/>
                          <a:ea typeface="Times New Roman"/>
                          <a:cs typeface="Times New Roman"/>
                        </a:rPr>
                        <a:t>RNDr. </a:t>
                      </a:r>
                      <a:r>
                        <a:rPr lang="cs-CZ" sz="1200" dirty="0" smtClean="0">
                          <a:latin typeface="Arial"/>
                          <a:ea typeface="Times New Roman"/>
                          <a:cs typeface="Times New Roman"/>
                        </a:rPr>
                        <a:t>Tomáš </a:t>
                      </a:r>
                      <a:r>
                        <a:rPr lang="cs-CZ" sz="1200" dirty="0">
                          <a:latin typeface="Arial"/>
                          <a:ea typeface="Times New Roman"/>
                          <a:cs typeface="Times New Roman"/>
                        </a:rPr>
                        <a:t>Adamus, Ph.D.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Arial"/>
                          <a:ea typeface="Times New Roman"/>
                          <a:cs typeface="Times New Roman"/>
                        </a:rPr>
                        <a:t>Genetika a člověk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latin typeface="Arial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latin typeface="Arial"/>
                          <a:ea typeface="Times New Roman"/>
                          <a:cs typeface="Times New Roman"/>
                        </a:rPr>
                        <a:t>18. 12. 2012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latin typeface="Arial"/>
                          <a:ea typeface="Times New Roman"/>
                          <a:cs typeface="Times New Roman"/>
                        </a:rPr>
                        <a:t>Cílem je zopakovat a procvičit problematiku  úvodu do cytogenetiky. 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Arial"/>
                          <a:ea typeface="Times New Roman"/>
                          <a:cs typeface="Times New Roman"/>
                        </a:rPr>
                        <a:t>Předložený materiál obsahuje otázky i odpovědi. Lze jej proto využít v různých fázích výchovně vzdělávacího procesu - prosté opakování, opakovní formou hry, zkoušení ústní či písemné. Je možné také odstranit odpovědi a mít verzi pro plynulé zkoušení.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19256" cy="5976664"/>
          </a:xfrm>
        </p:spPr>
        <p:txBody>
          <a:bodyPr>
            <a:normAutofit/>
          </a:bodyPr>
          <a:lstStyle/>
          <a:p>
            <a:pPr marL="609600" indent="-609600" algn="ctr">
              <a:buNone/>
            </a:pPr>
            <a:r>
              <a:rPr lang="cs-CZ" b="1" u="sng" dirty="0" smtClean="0">
                <a:latin typeface="Times New Roman" pitchFamily="18" charset="0"/>
              </a:rPr>
              <a:t>Otázky </a:t>
            </a:r>
            <a:r>
              <a:rPr lang="cs-CZ" b="1" u="sng" dirty="0" smtClean="0">
                <a:latin typeface="Times New Roman" pitchFamily="18" charset="0"/>
              </a:rPr>
              <a:t>z úvodu </a:t>
            </a:r>
            <a:r>
              <a:rPr lang="cs-CZ" b="1" u="sng" dirty="0">
                <a:latin typeface="Times New Roman" pitchFamily="18" charset="0"/>
              </a:rPr>
              <a:t>do </a:t>
            </a:r>
            <a:r>
              <a:rPr lang="cs-CZ" b="1" u="sng" dirty="0" smtClean="0">
                <a:latin typeface="Times New Roman" pitchFamily="18" charset="0"/>
              </a:rPr>
              <a:t>cytogenetiky</a:t>
            </a:r>
            <a:r>
              <a:rPr lang="cs-CZ" b="1" u="sng" dirty="0" smtClean="0">
                <a:latin typeface="Times New Roman" pitchFamily="18" charset="0"/>
              </a:rPr>
              <a:t>:</a:t>
            </a:r>
            <a:endParaRPr lang="cs-CZ" b="1" u="sng" dirty="0" smtClean="0">
              <a:latin typeface="Times New Roman" pitchFamily="18" charset="0"/>
            </a:endParaRPr>
          </a:p>
          <a:p>
            <a:pPr marL="609600" indent="-609600">
              <a:buNone/>
            </a:pPr>
            <a:endParaRPr lang="cs-CZ" u="sng" dirty="0" smtClean="0">
              <a:latin typeface="Times New Roman" pitchFamily="18" charset="0"/>
            </a:endParaRPr>
          </a:p>
          <a:p>
            <a:pPr marL="609600" indent="-609600">
              <a:buFontTx/>
              <a:buAutoNum type="arabicPeriod"/>
            </a:pPr>
            <a:r>
              <a:rPr lang="cs-CZ" dirty="0" smtClean="0">
                <a:latin typeface="Times New Roman" pitchFamily="18" charset="0"/>
              </a:rPr>
              <a:t>Kdo zjevně jako první popsal a pozoroval chromozomy?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</a:endParaRPr>
          </a:p>
          <a:p>
            <a:pPr marL="609600" indent="-609600">
              <a:buNone/>
            </a:pPr>
            <a:r>
              <a:rPr lang="cs-CZ" b="1" dirty="0" smtClean="0">
                <a:latin typeface="Times New Roman" pitchFamily="18" charset="0"/>
              </a:rPr>
              <a:t>	Karl Wilhelm von </a:t>
            </a:r>
            <a:r>
              <a:rPr lang="cs-CZ" b="1" dirty="0" err="1" smtClean="0">
                <a:latin typeface="Times New Roman" pitchFamily="18" charset="0"/>
              </a:rPr>
              <a:t>Nägeli</a:t>
            </a:r>
            <a:endParaRPr lang="cs-CZ" b="1" dirty="0" smtClean="0">
              <a:latin typeface="Times New Roman" pitchFamily="18" charset="0"/>
            </a:endParaRPr>
          </a:p>
          <a:p>
            <a:pPr marL="609600" indent="-609600">
              <a:buNone/>
            </a:pPr>
            <a:endParaRPr lang="cs-CZ" dirty="0" smtClean="0">
              <a:latin typeface="Times New Roman" pitchFamily="18" charset="0"/>
            </a:endParaRPr>
          </a:p>
          <a:p>
            <a:pPr marL="609600" indent="-609600">
              <a:buClr>
                <a:schemeClr val="tx1"/>
              </a:buClr>
              <a:buFontTx/>
              <a:buAutoNum type="arabicPeriod" startAt="2"/>
            </a:pPr>
            <a:r>
              <a:rPr lang="cs-CZ" dirty="0" smtClean="0">
                <a:latin typeface="Times New Roman" pitchFamily="18" charset="0"/>
              </a:rPr>
              <a:t>Kdo zavedl pojem chromozom?</a:t>
            </a:r>
          </a:p>
          <a:p>
            <a:pPr marL="609600" indent="-609600">
              <a:buClr>
                <a:schemeClr val="tx1"/>
              </a:buClr>
              <a:buFontTx/>
              <a:buAutoNum type="arabicPeriod" startAt="2"/>
            </a:pPr>
            <a:endParaRPr lang="cs-CZ" dirty="0" smtClean="0">
              <a:latin typeface="Times New Roman" pitchFamily="18" charset="0"/>
            </a:endParaRPr>
          </a:p>
          <a:p>
            <a:pPr marL="609600" indent="-609600">
              <a:buNone/>
            </a:pPr>
            <a:r>
              <a:rPr lang="cs-CZ" b="1" dirty="0" smtClean="0">
                <a:latin typeface="Times New Roman" pitchFamily="18" charset="0"/>
              </a:rPr>
              <a:t>	Wilhelm von</a:t>
            </a:r>
            <a:r>
              <a:rPr lang="cs-CZ" dirty="0" smtClean="0">
                <a:latin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</a:rPr>
              <a:t>Waldeyer-Hartz</a:t>
            </a:r>
            <a:endParaRPr lang="cs-CZ" dirty="0" smtClean="0">
              <a:latin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2861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012513"/>
            <a:ext cx="2952328" cy="4761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2267744" y="6005324"/>
            <a:ext cx="6696744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Zdroj: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  <a:hlinkClick r:id="rId3"/>
              </a:rPr>
              <a:t>http://en.wikipedia.org/wiki/Heinrich_Wilhelm_Gottfried_von_Waldeyer-Hartz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39552" y="412343"/>
            <a:ext cx="42670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609600" indent="-609600">
              <a:buNone/>
            </a:pPr>
            <a:r>
              <a:rPr lang="cs-CZ" dirty="0" smtClean="0">
                <a:latin typeface="Times New Roman" pitchFamily="18" charset="0"/>
              </a:rPr>
              <a:t>Obr. Gottfried Wilhelm </a:t>
            </a:r>
            <a:r>
              <a:rPr lang="cs-CZ" dirty="0">
                <a:latin typeface="Times New Roman" pitchFamily="18" charset="0"/>
              </a:rPr>
              <a:t>von </a:t>
            </a:r>
            <a:r>
              <a:rPr lang="cs-CZ" dirty="0" err="1">
                <a:latin typeface="Times New Roman" pitchFamily="18" charset="0"/>
              </a:rPr>
              <a:t>Waldeyer-Hartz</a:t>
            </a:r>
            <a:endParaRPr lang="cs-CZ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>
            <a:normAutofit fontScale="70000" lnSpcReduction="20000"/>
          </a:bodyPr>
          <a:lstStyle/>
          <a:p>
            <a:pPr marL="609600" indent="-609600">
              <a:buClr>
                <a:schemeClr val="tx1"/>
              </a:buClr>
              <a:buFontTx/>
              <a:buAutoNum type="arabicPeriod" startAt="3"/>
            </a:pPr>
            <a:r>
              <a:rPr lang="cs-CZ" sz="4100" dirty="0" smtClean="0">
                <a:latin typeface="Times New Roman" pitchFamily="18" charset="0"/>
              </a:rPr>
              <a:t>Kdo jako první zavedl pojem chromatin?</a:t>
            </a:r>
          </a:p>
          <a:p>
            <a:pPr marL="609600" indent="-609600">
              <a:buClr>
                <a:schemeClr val="tx1"/>
              </a:buClr>
              <a:buFontTx/>
              <a:buAutoNum type="arabicPeriod" startAt="3"/>
            </a:pPr>
            <a:endParaRPr lang="cs-CZ" dirty="0" smtClean="0">
              <a:latin typeface="Times New Roman" pitchFamily="18" charset="0"/>
            </a:endParaRPr>
          </a:p>
          <a:p>
            <a:pPr marL="609600" indent="-609600">
              <a:buClr>
                <a:schemeClr val="tx1"/>
              </a:buClr>
              <a:buFontTx/>
              <a:buAutoNum type="arabicPeriod" startAt="3"/>
            </a:pPr>
            <a:endParaRPr lang="cs-CZ" dirty="0" smtClean="0">
              <a:latin typeface="Times New Roman" pitchFamily="18" charset="0"/>
            </a:endParaRPr>
          </a:p>
          <a:p>
            <a:pPr marL="609600" indent="-609600">
              <a:buClr>
                <a:schemeClr val="tx1"/>
              </a:buClr>
              <a:buNone/>
            </a:pPr>
            <a:r>
              <a:rPr lang="cs-CZ" sz="4100" b="1" dirty="0" err="1" smtClean="0">
                <a:latin typeface="Times New Roman" pitchFamily="18" charset="0"/>
              </a:rPr>
              <a:t>Walther</a:t>
            </a:r>
            <a:r>
              <a:rPr lang="cs-CZ" sz="4100" b="1" dirty="0" smtClean="0">
                <a:latin typeface="Times New Roman" pitchFamily="18" charset="0"/>
              </a:rPr>
              <a:t> </a:t>
            </a:r>
            <a:r>
              <a:rPr lang="cs-CZ" sz="4100" b="1" u="sng" dirty="0" err="1" smtClean="0">
                <a:latin typeface="Times New Roman" pitchFamily="18" charset="0"/>
              </a:rPr>
              <a:t>Flemming</a:t>
            </a:r>
            <a:endParaRPr lang="cs-CZ" sz="4100" dirty="0" smtClean="0">
              <a:latin typeface="Times New Roman" pitchFamily="18" charset="0"/>
            </a:endParaRPr>
          </a:p>
          <a:p>
            <a:pPr marL="609600" indent="-609600">
              <a:buClr>
                <a:schemeClr val="tx1"/>
              </a:buClr>
              <a:buFontTx/>
              <a:buAutoNum type="arabicPeriod" startAt="3"/>
            </a:pPr>
            <a:endParaRPr lang="cs-CZ" dirty="0" smtClean="0">
              <a:latin typeface="Times New Roman" pitchFamily="18" charset="0"/>
            </a:endParaRPr>
          </a:p>
          <a:p>
            <a:pPr marL="609600" indent="-609600">
              <a:buClr>
                <a:schemeClr val="tx1"/>
              </a:buClr>
              <a:buFontTx/>
              <a:buAutoNum type="arabicPeriod" startAt="3"/>
            </a:pPr>
            <a:endParaRPr lang="cs-CZ" dirty="0" smtClean="0">
              <a:latin typeface="Times New Roman" pitchFamily="18" charset="0"/>
            </a:endParaRPr>
          </a:p>
          <a:p>
            <a:pPr marL="609600" indent="-609600">
              <a:buClr>
                <a:schemeClr val="tx1"/>
              </a:buClr>
              <a:buFontTx/>
              <a:buAutoNum type="arabicPeriod" startAt="3"/>
            </a:pPr>
            <a:endParaRPr lang="cs-CZ" dirty="0" smtClean="0">
              <a:latin typeface="Times New Roman" pitchFamily="18" charset="0"/>
            </a:endParaRPr>
          </a:p>
          <a:p>
            <a:pPr marL="609600" indent="-609600">
              <a:buClr>
                <a:schemeClr val="tx1"/>
              </a:buClr>
              <a:buFontTx/>
              <a:buAutoNum type="arabicPeriod" startAt="3"/>
            </a:pPr>
            <a:endParaRPr lang="cs-CZ" dirty="0" smtClean="0">
              <a:latin typeface="Times New Roman" pitchFamily="18" charset="0"/>
            </a:endParaRPr>
          </a:p>
          <a:p>
            <a:pPr marL="609600" indent="-609600">
              <a:buClr>
                <a:schemeClr val="tx1"/>
              </a:buClr>
              <a:buFontTx/>
              <a:buAutoNum type="arabicPeriod" startAt="3"/>
            </a:pPr>
            <a:endParaRPr lang="cs-CZ" dirty="0" smtClean="0">
              <a:latin typeface="Times New Roman" pitchFamily="18" charset="0"/>
            </a:endParaRPr>
          </a:p>
          <a:p>
            <a:pPr marL="609600" indent="-609600">
              <a:buClr>
                <a:schemeClr val="tx1"/>
              </a:buClr>
              <a:buFontTx/>
              <a:buAutoNum type="arabicPeriod" startAt="3"/>
            </a:pPr>
            <a:endParaRPr lang="cs-CZ" dirty="0" smtClean="0">
              <a:latin typeface="Times New Roman" pitchFamily="18" charset="0"/>
            </a:endParaRPr>
          </a:p>
          <a:p>
            <a:pPr marL="609600" indent="-609600">
              <a:buClr>
                <a:schemeClr val="tx1"/>
              </a:buClr>
              <a:buFontTx/>
              <a:buAutoNum type="arabicPeriod" startAt="3"/>
            </a:pPr>
            <a:endParaRPr lang="cs-CZ" dirty="0" smtClean="0">
              <a:latin typeface="Times New Roman" pitchFamily="18" charset="0"/>
            </a:endParaRPr>
          </a:p>
          <a:p>
            <a:pPr marL="609600" indent="-609600">
              <a:buClr>
                <a:schemeClr val="tx1"/>
              </a:buClr>
              <a:buFontTx/>
              <a:buAutoNum type="arabicPeriod" startAt="3"/>
            </a:pPr>
            <a:endParaRPr lang="cs-CZ" dirty="0" smtClean="0">
              <a:latin typeface="Times New Roman" pitchFamily="18" charset="0"/>
            </a:endParaRPr>
          </a:p>
          <a:p>
            <a:pPr marL="609600" indent="-609600">
              <a:buClr>
                <a:schemeClr val="tx1"/>
              </a:buCl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Zdroj: 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http://cs.wikipedia.org/wiki/Walther_Flemming</a:t>
            </a:r>
            <a:endParaRPr lang="cs-CZ" sz="1600" dirty="0" smtClean="0">
              <a:latin typeface="Times New Roman" pitchFamily="18" charset="0"/>
            </a:endParaRPr>
          </a:p>
          <a:p>
            <a:pPr marL="609600" indent="-609600">
              <a:buClr>
                <a:schemeClr val="tx1"/>
              </a:buClr>
              <a:buNone/>
            </a:pPr>
            <a:endParaRPr lang="cs-CZ" dirty="0" smtClean="0">
              <a:latin typeface="Times New Roman" pitchFamily="18" charset="0"/>
            </a:endParaRPr>
          </a:p>
          <a:p>
            <a:pPr marL="609600" indent="-609600">
              <a:buClr>
                <a:schemeClr val="tx1"/>
              </a:buClr>
              <a:buFont typeface="+mj-lt"/>
              <a:buAutoNum type="arabicPeriod" startAt="4"/>
            </a:pPr>
            <a:r>
              <a:rPr lang="cs-CZ" sz="4100" dirty="0" smtClean="0">
                <a:latin typeface="Times New Roman" pitchFamily="18" charset="0"/>
              </a:rPr>
              <a:t>Kdo zavedl pojem mitóza?</a:t>
            </a:r>
          </a:p>
          <a:p>
            <a:pPr marL="609600" indent="-609600">
              <a:buClr>
                <a:schemeClr val="tx1"/>
              </a:buClr>
              <a:buFontTx/>
              <a:buAutoNum type="arabicPeriod" startAt="4"/>
            </a:pPr>
            <a:endParaRPr lang="cs-CZ" sz="4100" dirty="0" smtClean="0">
              <a:latin typeface="Times New Roman" pitchFamily="18" charset="0"/>
            </a:endParaRPr>
          </a:p>
          <a:p>
            <a:pPr marL="609600" indent="-609600">
              <a:buClr>
                <a:schemeClr val="tx1"/>
              </a:buClr>
              <a:buNone/>
            </a:pPr>
            <a:r>
              <a:rPr lang="cs-CZ" sz="4100" b="1" dirty="0" smtClean="0">
                <a:latin typeface="Times New Roman" pitchFamily="18" charset="0"/>
              </a:rPr>
              <a:t>	Walther </a:t>
            </a:r>
            <a:r>
              <a:rPr lang="cs-CZ" sz="4100" b="1" u="sng" dirty="0" err="1" smtClean="0">
                <a:latin typeface="Times New Roman" pitchFamily="18" charset="0"/>
              </a:rPr>
              <a:t>Flemming</a:t>
            </a:r>
            <a:endParaRPr lang="cs-CZ" sz="4100" b="1" u="sng" dirty="0" smtClean="0">
              <a:latin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09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836712"/>
            <a:ext cx="2736304" cy="3579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10214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Clr>
                <a:schemeClr val="tx1"/>
              </a:buClr>
              <a:buFont typeface="+mj-lt"/>
              <a:buAutoNum type="arabicPeriod" startAt="5"/>
            </a:pPr>
            <a:r>
              <a:rPr lang="cs-CZ" dirty="0" smtClean="0">
                <a:latin typeface="Times New Roman" pitchFamily="18" charset="0"/>
              </a:rPr>
              <a:t>„ </a:t>
            </a:r>
            <a:r>
              <a:rPr lang="cs-CZ" b="1" i="1" dirty="0" err="1" smtClean="0">
                <a:latin typeface="Times New Roman" pitchFamily="18" charset="0"/>
              </a:rPr>
              <a:t>Omnis</a:t>
            </a:r>
            <a:r>
              <a:rPr lang="cs-CZ" b="1" i="1" dirty="0" smtClean="0">
                <a:latin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</a:rPr>
              <a:t>nucleus</a:t>
            </a:r>
            <a:r>
              <a:rPr lang="cs-CZ" b="1" i="1" dirty="0" smtClean="0">
                <a:latin typeface="Times New Roman" pitchFamily="18" charset="0"/>
              </a:rPr>
              <a:t> e </a:t>
            </a:r>
            <a:r>
              <a:rPr lang="cs-CZ" b="1" i="1" dirty="0" err="1" smtClean="0">
                <a:latin typeface="Times New Roman" pitchFamily="18" charset="0"/>
              </a:rPr>
              <a:t>nucleo</a:t>
            </a:r>
            <a:r>
              <a:rPr lang="cs-CZ" dirty="0" smtClean="0">
                <a:latin typeface="Times New Roman" pitchFamily="18" charset="0"/>
              </a:rPr>
              <a:t> „ vyslovil kdo?</a:t>
            </a:r>
          </a:p>
          <a:p>
            <a:pPr marL="609600" indent="-609600">
              <a:lnSpc>
                <a:spcPct val="90000"/>
              </a:lnSpc>
              <a:buClr>
                <a:schemeClr val="tx1"/>
              </a:buClr>
              <a:buFontTx/>
              <a:buAutoNum type="arabicPeriod" startAt="5"/>
            </a:pPr>
            <a:endParaRPr lang="cs-CZ" dirty="0" smtClean="0">
              <a:latin typeface="Times New Roman" pitchFamily="18" charset="0"/>
            </a:endParaRPr>
          </a:p>
          <a:p>
            <a:pPr marL="609600" indent="-609600">
              <a:lnSpc>
                <a:spcPct val="90000"/>
              </a:lnSpc>
              <a:buClr>
                <a:schemeClr val="tx1"/>
              </a:buClr>
              <a:buNone/>
            </a:pPr>
            <a:r>
              <a:rPr lang="cs-CZ" b="1" dirty="0" smtClean="0">
                <a:latin typeface="Times New Roman" pitchFamily="18" charset="0"/>
              </a:rPr>
              <a:t>	Walther </a:t>
            </a:r>
            <a:r>
              <a:rPr lang="cs-CZ" b="1" u="sng" dirty="0" err="1" smtClean="0">
                <a:latin typeface="Times New Roman" pitchFamily="18" charset="0"/>
              </a:rPr>
              <a:t>Flemming</a:t>
            </a:r>
            <a:endParaRPr lang="cs-CZ" b="1" u="sng" dirty="0" smtClean="0">
              <a:latin typeface="Times New Roman" pitchFamily="18" charset="0"/>
            </a:endParaRPr>
          </a:p>
          <a:p>
            <a:pPr marL="609600" indent="-609600">
              <a:lnSpc>
                <a:spcPct val="90000"/>
              </a:lnSpc>
              <a:buClr>
                <a:schemeClr val="tx1"/>
              </a:buClr>
              <a:buNone/>
            </a:pPr>
            <a:endParaRPr lang="cs-CZ" b="1" u="sng" dirty="0" smtClean="0">
              <a:latin typeface="Times New Roman" pitchFamily="18" charset="0"/>
            </a:endParaRPr>
          </a:p>
          <a:p>
            <a:pPr marL="609600" indent="-609600">
              <a:lnSpc>
                <a:spcPct val="90000"/>
              </a:lnSpc>
              <a:buClr>
                <a:schemeClr val="tx1"/>
              </a:buClr>
              <a:buFont typeface="+mj-lt"/>
              <a:buAutoNum type="arabicPeriod" startAt="6"/>
            </a:pPr>
            <a:r>
              <a:rPr lang="cs-CZ" dirty="0" smtClean="0">
                <a:latin typeface="Times New Roman" pitchFamily="18" charset="0"/>
              </a:rPr>
              <a:t>Kdo vysvětlil funkci chromozómů v dědičnosti? </a:t>
            </a:r>
          </a:p>
          <a:p>
            <a:pPr marL="609600" indent="-609600">
              <a:lnSpc>
                <a:spcPct val="90000"/>
              </a:lnSpc>
              <a:buClr>
                <a:schemeClr val="tx1"/>
              </a:buClr>
              <a:buFontTx/>
              <a:buAutoNum type="arabicPeriod" startAt="6"/>
            </a:pPr>
            <a:endParaRPr lang="cs-CZ" dirty="0" smtClean="0">
              <a:latin typeface="Times New Roman" pitchFamily="18" charset="0"/>
            </a:endParaRPr>
          </a:p>
          <a:p>
            <a:pPr marL="609600" indent="-609600" algn="just">
              <a:lnSpc>
                <a:spcPct val="90000"/>
              </a:lnSpc>
              <a:buClr>
                <a:schemeClr val="tx1"/>
              </a:buClr>
              <a:buNone/>
            </a:pPr>
            <a:r>
              <a:rPr lang="cs-CZ" b="1" dirty="0" smtClean="0">
                <a:latin typeface="Times New Roman" pitchFamily="18" charset="0"/>
              </a:rPr>
              <a:t>	</a:t>
            </a:r>
            <a:r>
              <a:rPr lang="cs-CZ" b="1" u="sng" dirty="0" smtClean="0">
                <a:latin typeface="Times New Roman" pitchFamily="18" charset="0"/>
              </a:rPr>
              <a:t>Morgan</a:t>
            </a:r>
            <a:r>
              <a:rPr lang="cs-CZ" b="1" dirty="0" smtClean="0">
                <a:latin typeface="Times New Roman" pitchFamily="18" charset="0"/>
              </a:rPr>
              <a:t> Thomas </a:t>
            </a:r>
            <a:r>
              <a:rPr lang="cs-CZ" b="1" dirty="0" err="1" smtClean="0">
                <a:latin typeface="Times New Roman" pitchFamily="18" charset="0"/>
              </a:rPr>
              <a:t>Hunt</a:t>
            </a:r>
            <a:endParaRPr lang="cs-CZ" dirty="0" smtClean="0">
              <a:latin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6329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609600" indent="-609600" algn="just">
              <a:lnSpc>
                <a:spcPct val="90000"/>
              </a:lnSpc>
              <a:buClr>
                <a:schemeClr val="tx1"/>
              </a:buClr>
              <a:buFont typeface="+mj-lt"/>
              <a:buAutoNum type="arabicPeriod" startAt="7"/>
            </a:pPr>
            <a:r>
              <a:rPr lang="cs-CZ" dirty="0" smtClean="0">
                <a:latin typeface="Times New Roman" pitchFamily="18" charset="0"/>
              </a:rPr>
              <a:t>Před S fází buněčného cyklu či po mitóze je     v každém chromozomu přítomno kolik molekul DNA?</a:t>
            </a:r>
          </a:p>
          <a:p>
            <a:pPr marL="609600" indent="-609600" algn="just">
              <a:lnSpc>
                <a:spcPct val="90000"/>
              </a:lnSpc>
              <a:buClr>
                <a:schemeClr val="tx1"/>
              </a:buClr>
              <a:buFontTx/>
              <a:buAutoNum type="arabicPeriod" startAt="7"/>
            </a:pPr>
            <a:endParaRPr lang="cs-CZ" dirty="0" smtClean="0">
              <a:latin typeface="Times New Roman" pitchFamily="18" charset="0"/>
            </a:endParaRPr>
          </a:p>
          <a:p>
            <a:pPr marL="609600" indent="-609600" algn="just">
              <a:lnSpc>
                <a:spcPct val="90000"/>
              </a:lnSpc>
              <a:buClr>
                <a:schemeClr val="tx1"/>
              </a:buClr>
              <a:buNone/>
            </a:pPr>
            <a:r>
              <a:rPr lang="cs-CZ" dirty="0" smtClean="0">
                <a:latin typeface="Times New Roman" pitchFamily="18" charset="0"/>
              </a:rPr>
              <a:t>	</a:t>
            </a:r>
            <a:r>
              <a:rPr lang="cs-CZ" b="1" dirty="0" smtClean="0">
                <a:latin typeface="Times New Roman" pitchFamily="18" charset="0"/>
              </a:rPr>
              <a:t>Jedna molekula DNA</a:t>
            </a:r>
          </a:p>
          <a:p>
            <a:pPr marL="609600" indent="-609600" algn="just">
              <a:lnSpc>
                <a:spcPct val="90000"/>
              </a:lnSpc>
              <a:buClr>
                <a:schemeClr val="tx1"/>
              </a:buClr>
              <a:buNone/>
            </a:pPr>
            <a:endParaRPr lang="cs-CZ" b="1" dirty="0">
              <a:latin typeface="Times New Roman" pitchFamily="18" charset="0"/>
            </a:endParaRPr>
          </a:p>
          <a:p>
            <a:pPr marL="609600" indent="-609600" algn="just">
              <a:buClr>
                <a:schemeClr val="tx1"/>
              </a:buClr>
              <a:buFont typeface="+mj-lt"/>
              <a:buAutoNum type="arabicPeriod" startAt="8"/>
            </a:pPr>
            <a:r>
              <a:rPr lang="cs-CZ" dirty="0" smtClean="0">
                <a:latin typeface="Times New Roman" pitchFamily="18" charset="0"/>
              </a:rPr>
              <a:t>Která skupina dle označení pro lidské chromozomy obsahuje nejvíce chromozomů a kolik?</a:t>
            </a:r>
          </a:p>
          <a:p>
            <a:pPr marL="609600" indent="-609600" algn="just">
              <a:buClr>
                <a:schemeClr val="tx1"/>
              </a:buClr>
              <a:buNone/>
            </a:pPr>
            <a:r>
              <a:rPr lang="cs-CZ" dirty="0" smtClean="0">
                <a:latin typeface="Times New Roman" pitchFamily="18" charset="0"/>
              </a:rPr>
              <a:t>	</a:t>
            </a:r>
            <a:r>
              <a:rPr lang="cs-CZ" b="1" dirty="0" smtClean="0">
                <a:latin typeface="Times New Roman" pitchFamily="18" charset="0"/>
              </a:rPr>
              <a:t>	C, 14 chromozomů ve 2n stavu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9377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 eaLnBrk="1" hangingPunct="1">
              <a:buFont typeface="+mj-lt"/>
              <a:buAutoNum type="arabicPeriod" startAt="9"/>
            </a:pPr>
            <a:r>
              <a:rPr lang="cs-CZ" sz="2800" dirty="0" smtClean="0">
                <a:latin typeface="Times New Roman" pitchFamily="18" charset="0"/>
              </a:rPr>
              <a:t>Popište chromozom.</a:t>
            </a:r>
          </a:p>
        </p:txBody>
      </p:sp>
      <p:graphicFrame>
        <p:nvGraphicFramePr>
          <p:cNvPr id="16386" name="Object 3"/>
          <p:cNvGraphicFramePr>
            <a:graphicFrameLocks noGrp="1" noChangeAspect="1"/>
          </p:cNvGraphicFramePr>
          <p:nvPr>
            <p:ph idx="1"/>
          </p:nvPr>
        </p:nvGraphicFramePr>
        <p:xfrm>
          <a:off x="2843213" y="1628775"/>
          <a:ext cx="3836987" cy="4678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Rastrový obrázek" r:id="rId3" imgW="3219899" imgH="3924848" progId="PBrush">
                  <p:embed/>
                </p:oleObj>
              </mc:Choice>
              <mc:Fallback>
                <p:oleObj name="Rastrový obrázek" r:id="rId3" imgW="3219899" imgH="3924848" progId="PBrush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213" y="1628775"/>
                        <a:ext cx="3836987" cy="46783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Obdélník 3"/>
          <p:cNvSpPr/>
          <p:nvPr/>
        </p:nvSpPr>
        <p:spPr>
          <a:xfrm>
            <a:off x="2699792" y="6309320"/>
            <a:ext cx="4104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Zdroj: Obrázek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5528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1" name="Group 4"/>
          <p:cNvGrpSpPr>
            <a:grpSpLocks/>
          </p:cNvGrpSpPr>
          <p:nvPr/>
        </p:nvGrpSpPr>
        <p:grpSpPr bwMode="auto">
          <a:xfrm>
            <a:off x="2339975" y="981075"/>
            <a:ext cx="4997450" cy="4921250"/>
            <a:chOff x="1474" y="618"/>
            <a:chExt cx="3148" cy="3100"/>
          </a:xfrm>
        </p:grpSpPr>
        <p:graphicFrame>
          <p:nvGraphicFramePr>
            <p:cNvPr id="17410" name="Object 5"/>
            <p:cNvGraphicFramePr>
              <a:graphicFrameLocks noChangeAspect="1"/>
            </p:cNvGraphicFramePr>
            <p:nvPr/>
          </p:nvGraphicFramePr>
          <p:xfrm>
            <a:off x="1474" y="618"/>
            <a:ext cx="3148" cy="31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58" name="Rastrový obrázek" r:id="rId3" imgW="4323810" imgH="4258269" progId="PBrush">
                    <p:embed/>
                  </p:oleObj>
                </mc:Choice>
                <mc:Fallback>
                  <p:oleObj name="Rastrový obrázek" r:id="rId3" imgW="4323810" imgH="4258269" progId="PBrush">
                    <p:embed/>
                    <p:pic>
                      <p:nvPicPr>
                        <p:cNvPr id="0" name="Picture 4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474" y="618"/>
                          <a:ext cx="3148" cy="31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7412" name="Line 6"/>
            <p:cNvSpPr>
              <a:spLocks noChangeShapeType="1"/>
            </p:cNvSpPr>
            <p:nvPr/>
          </p:nvSpPr>
          <p:spPr bwMode="auto">
            <a:xfrm flipH="1">
              <a:off x="2699" y="1842"/>
              <a:ext cx="952" cy="0"/>
            </a:xfrm>
            <a:prstGeom prst="line">
              <a:avLst/>
            </a:prstGeom>
            <a:noFill/>
            <a:ln w="38100">
              <a:solidFill>
                <a:srgbClr val="FF66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" name="Obdélník 4"/>
          <p:cNvSpPr/>
          <p:nvPr/>
        </p:nvSpPr>
        <p:spPr>
          <a:xfrm>
            <a:off x="3635896" y="6021288"/>
            <a:ext cx="22365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Zdroj: Obrázek autora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404664"/>
            <a:ext cx="11063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Řešení: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84626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548681"/>
            <a:ext cx="8229600" cy="5318720"/>
          </a:xfrm>
        </p:spPr>
        <p:txBody>
          <a:bodyPr/>
          <a:lstStyle/>
          <a:p>
            <a:pPr marL="609600" indent="-609600" eaLnBrk="1" hangingPunct="1">
              <a:buFont typeface="+mj-lt"/>
              <a:buAutoNum type="arabicPeriod" startAt="10"/>
            </a:pPr>
            <a:r>
              <a:rPr lang="cs-CZ" dirty="0" smtClean="0">
                <a:latin typeface="Times New Roman" pitchFamily="18" charset="0"/>
              </a:rPr>
              <a:t>Proč se přidává při kultivaci buněk kolchicin?</a:t>
            </a:r>
          </a:p>
          <a:p>
            <a:pPr marL="609600" indent="-609600" eaLnBrk="1" hangingPunct="1">
              <a:buFont typeface="Wingdings" pitchFamily="2" charset="2"/>
              <a:buAutoNum type="arabicPeriod" startAt="10"/>
            </a:pPr>
            <a:endParaRPr lang="cs-CZ" dirty="0" smtClean="0">
              <a:latin typeface="Times New Roman" pitchFamily="18" charset="0"/>
            </a:endParaRP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dirty="0" smtClean="0">
                <a:latin typeface="Times New Roman" pitchFamily="18" charset="0"/>
              </a:rPr>
              <a:t>	</a:t>
            </a:r>
            <a:r>
              <a:rPr lang="cs-CZ" b="1" dirty="0" smtClean="0">
                <a:latin typeface="Times New Roman" pitchFamily="18" charset="0"/>
              </a:rPr>
              <a:t>Mitotický jed </a:t>
            </a:r>
            <a:r>
              <a:rPr lang="cs-CZ" b="1" dirty="0" smtClean="0">
                <a:latin typeface="Times New Roman" pitchFamily="18" charset="0"/>
                <a:sym typeface="Symbol" pitchFamily="18" charset="2"/>
              </a:rPr>
              <a:t> zastavuje dělení</a:t>
            </a:r>
            <a:r>
              <a:rPr lang="cs-CZ" dirty="0" smtClean="0">
                <a:latin typeface="Times New Roman" pitchFamily="18" charset="0"/>
                <a:sym typeface="Symbol" pitchFamily="18" charset="2"/>
              </a:rPr>
              <a:t>.</a:t>
            </a:r>
          </a:p>
          <a:p>
            <a:pPr marL="609600" indent="-609600" eaLnBrk="1" hangingPunct="1">
              <a:buFont typeface="Wingdings" pitchFamily="2" charset="2"/>
              <a:buNone/>
            </a:pPr>
            <a:endParaRPr lang="cs-CZ" b="1" dirty="0" smtClean="0">
              <a:latin typeface="Times New Roman" pitchFamily="18" charset="0"/>
              <a:sym typeface="Symbol" pitchFamily="18" charset="2"/>
            </a:endParaRPr>
          </a:p>
          <a:p>
            <a:pPr marL="609600" indent="-609600" eaLnBrk="1" hangingPunct="1">
              <a:buFont typeface="+mj-lt"/>
              <a:buAutoNum type="arabicPeriod" startAt="11"/>
            </a:pPr>
            <a:r>
              <a:rPr lang="cs-CZ" dirty="0" smtClean="0">
                <a:latin typeface="Times New Roman" pitchFamily="18" charset="0"/>
              </a:rPr>
              <a:t>Do kolika skupin se rozdělují lidské </a:t>
            </a:r>
            <a:r>
              <a:rPr lang="cs-CZ" dirty="0" err="1" smtClean="0">
                <a:latin typeface="Times New Roman" pitchFamily="18" charset="0"/>
              </a:rPr>
              <a:t>metafazické</a:t>
            </a:r>
            <a:r>
              <a:rPr lang="cs-CZ" dirty="0" smtClean="0">
                <a:latin typeface="Times New Roman" pitchFamily="18" charset="0"/>
              </a:rPr>
              <a:t> chromozomy dle velikosti?</a:t>
            </a:r>
          </a:p>
          <a:p>
            <a:pPr marL="609600" indent="-609600" eaLnBrk="1" hangingPunct="1">
              <a:buFont typeface="Wingdings" pitchFamily="2" charset="2"/>
              <a:buAutoNum type="arabicPeriod" startAt="11"/>
            </a:pPr>
            <a:endParaRPr lang="cs-CZ" dirty="0" smtClean="0">
              <a:latin typeface="Times New Roman" pitchFamily="18" charset="0"/>
            </a:endParaRP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dirty="0" smtClean="0">
                <a:latin typeface="Times New Roman" pitchFamily="18" charset="0"/>
              </a:rPr>
              <a:t>	</a:t>
            </a:r>
            <a:r>
              <a:rPr lang="cs-CZ" b="1" dirty="0" smtClean="0">
                <a:latin typeface="Times New Roman" pitchFamily="18" charset="0"/>
              </a:rPr>
              <a:t>Do sedmi skupin.</a:t>
            </a:r>
          </a:p>
        </p:txBody>
      </p:sp>
    </p:spTree>
    <p:extLst>
      <p:ext uri="{BB962C8B-B14F-4D97-AF65-F5344CB8AC3E}">
        <p14:creationId xmlns:p14="http://schemas.microsoft.com/office/powerpoint/2010/main" val="4199487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7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7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7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7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7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7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70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70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709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506" name="Object 2"/>
          <p:cNvGraphicFramePr>
            <a:graphicFrameLocks noChangeAspect="1"/>
          </p:cNvGraphicFramePr>
          <p:nvPr/>
        </p:nvGraphicFramePr>
        <p:xfrm>
          <a:off x="323528" y="188640"/>
          <a:ext cx="5400600" cy="45786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2" name="rastrový obrázek" r:id="rId3" imgW="3743534" imgH="4029056" progId="PBrush">
                  <p:embed/>
                </p:oleObj>
              </mc:Choice>
              <mc:Fallback>
                <p:oleObj name="rastrový obrázek" r:id="rId3" imgW="3743534" imgH="4029056" progId="PBrush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lum bright="-12000" contrast="18000"/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188640"/>
                        <a:ext cx="5400600" cy="457867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15616" y="4725144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 : autor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5013176"/>
            <a:ext cx="849694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</a:rPr>
              <a:t>Na tomto obrázku jsou viditelné chromozomy lidských periferních lymfocytů v metafázi mitotického dělení buňky. Chromozomy jsou bez chromozomových aberací. Z hlediska cytogenetické analýzy lidských periferních lymfocytů (CALPL, CAPL) je tato metafáze bez nálezu.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8104" y="476672"/>
            <a:ext cx="3635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12. Popište následující obrázek.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7099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424936" cy="652534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Nečas, O. a kol.: Obecná biologie pro lékařské fakulty. Nakladatelství H</a:t>
            </a:r>
            <a:r>
              <a:rPr lang="cs-CZ" sz="2400" dirty="0" smtClean="0">
                <a:latin typeface="Times New Roman" pitchFamily="18" charset="0"/>
                <a:sym typeface="Symbol"/>
              </a:rPr>
              <a:t></a:t>
            </a:r>
            <a:r>
              <a:rPr lang="cs-CZ" sz="2400" dirty="0" smtClean="0">
                <a:latin typeface="Times New Roman" pitchFamily="18" charset="0"/>
              </a:rPr>
              <a:t>H, 2003, </a:t>
            </a:r>
            <a:r>
              <a:rPr lang="cs-CZ" altLang="cs-CZ" sz="2400">
                <a:latin typeface="Times New Roman" pitchFamily="18" charset="0"/>
              </a:rPr>
              <a:t>ISBN </a:t>
            </a:r>
            <a:r>
              <a:rPr lang="cs-CZ" altLang="cs-CZ" sz="2400" smtClean="0">
                <a:latin typeface="Times New Roman" pitchFamily="18" charset="0"/>
              </a:rPr>
              <a:t>80-86022-46-3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dirty="0" err="1" smtClean="0">
                <a:latin typeface="Times New Roman" pitchFamily="18" charset="0"/>
              </a:rPr>
              <a:t>Rosypal</a:t>
            </a:r>
            <a:r>
              <a:rPr lang="cs-CZ" sz="2400" dirty="0" smtClean="0">
                <a:latin typeface="Times New Roman" pitchFamily="18" charset="0"/>
              </a:rPr>
              <a:t>, S. </a:t>
            </a:r>
            <a:r>
              <a:rPr lang="cs-CZ" sz="2400" dirty="0" err="1" smtClean="0">
                <a:latin typeface="Times New Roman" pitchFamily="18" charset="0"/>
              </a:rPr>
              <a:t>et</a:t>
            </a:r>
            <a:r>
              <a:rPr lang="cs-CZ" sz="2400" dirty="0" smtClean="0">
                <a:latin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</a:rPr>
              <a:t>al</a:t>
            </a:r>
            <a:r>
              <a:rPr lang="cs-CZ" sz="2400" dirty="0" smtClean="0">
                <a:latin typeface="Times New Roman" pitchFamily="18" charset="0"/>
              </a:rPr>
              <a:t>.: Nový přehled biologie. </a:t>
            </a:r>
            <a:r>
              <a:rPr lang="cs-CZ" sz="2400" dirty="0" err="1" smtClean="0">
                <a:latin typeface="Times New Roman" pitchFamily="18" charset="0"/>
              </a:rPr>
              <a:t>Scientia</a:t>
            </a:r>
            <a:r>
              <a:rPr lang="cs-CZ" sz="2400" dirty="0" smtClean="0">
                <a:latin typeface="Times New Roman" pitchFamily="18" charset="0"/>
              </a:rPr>
              <a:t>, Praha, 2003</a:t>
            </a: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Šmarda, J.: Genetika. Nakladatelství Fortuna, Praha, 2003</a:t>
            </a:r>
          </a:p>
          <a:p>
            <a:pPr algn="just"/>
            <a:r>
              <a:rPr lang="cs-CZ" sz="2400" dirty="0" err="1" smtClean="0">
                <a:latin typeface="Times New Roman" pitchFamily="18" charset="0"/>
              </a:rPr>
              <a:t>Snustad</a:t>
            </a:r>
            <a:r>
              <a:rPr lang="cs-CZ" sz="2400" dirty="0" smtClean="0">
                <a:latin typeface="Times New Roman" pitchFamily="18" charset="0"/>
              </a:rPr>
              <a:t>, P., D., </a:t>
            </a:r>
            <a:r>
              <a:rPr lang="cs-CZ" sz="2400" dirty="0" err="1" smtClean="0">
                <a:latin typeface="Times New Roman" pitchFamily="18" charset="0"/>
              </a:rPr>
              <a:t>Simmons</a:t>
            </a:r>
            <a:r>
              <a:rPr lang="cs-CZ" sz="2400" dirty="0" smtClean="0">
                <a:latin typeface="Times New Roman" pitchFamily="18" charset="0"/>
              </a:rPr>
              <a:t>, M., J.: Genetika. </a:t>
            </a:r>
            <a:r>
              <a:rPr lang="cs-CZ" sz="2400" dirty="0" err="1" smtClean="0">
                <a:latin typeface="Times New Roman" pitchFamily="18" charset="0"/>
              </a:rPr>
              <a:t>Red</a:t>
            </a:r>
            <a:r>
              <a:rPr lang="cs-CZ" sz="2400" dirty="0" smtClean="0">
                <a:latin typeface="Times New Roman" pitchFamily="18" charset="0"/>
              </a:rPr>
              <a:t>. českého překladu J. </a:t>
            </a:r>
            <a:r>
              <a:rPr lang="cs-CZ" sz="2400" dirty="0" err="1" smtClean="0">
                <a:latin typeface="Times New Roman" pitchFamily="18" charset="0"/>
              </a:rPr>
              <a:t>Relichová</a:t>
            </a:r>
            <a:r>
              <a:rPr lang="cs-CZ" sz="2400" dirty="0" smtClean="0">
                <a:latin typeface="Times New Roman" pitchFamily="18" charset="0"/>
              </a:rPr>
              <a:t>, Masarykova univerzita, Brno, 2009</a:t>
            </a:r>
          </a:p>
          <a:p>
            <a:pPr algn="just"/>
            <a:r>
              <a:rPr lang="cs-CZ" sz="2400" dirty="0" smtClean="0">
                <a:latin typeface="Times New Roman" pitchFamily="18" charset="0"/>
              </a:rPr>
              <a:t>Dobiáš, L.: Repetitorium z buněčné a molekulární biologie. </a:t>
            </a:r>
            <a:r>
              <a:rPr lang="cs-CZ" sz="2400" dirty="0" err="1" smtClean="0">
                <a:latin typeface="Times New Roman" pitchFamily="18" charset="0"/>
              </a:rPr>
              <a:t>Multex</a:t>
            </a:r>
            <a:r>
              <a:rPr lang="cs-CZ" sz="2400" dirty="0" smtClean="0">
                <a:latin typeface="Times New Roman" pitchFamily="18" charset="0"/>
              </a:rPr>
              <a:t> Soft Ostrava, 2003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Heinrich_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Wilhelm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Gottfried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von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Waldeyer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Hartz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In: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2001- [cit. 2011-10-17]. Dostupné z: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http://en.wikipedia.org/wiki/Heinrich_Wilhelm_Gottfried_von_Waldeyer-Hartz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err="1" smtClean="0"/>
              <a:t>Walther</a:t>
            </a:r>
            <a:r>
              <a:rPr lang="cs-CZ" sz="2000" dirty="0" smtClean="0"/>
              <a:t> </a:t>
            </a:r>
            <a:r>
              <a:rPr lang="cs-CZ" sz="2000" dirty="0" err="1" smtClean="0"/>
              <a:t>Flemming</a:t>
            </a:r>
            <a:r>
              <a:rPr lang="cs-CZ" sz="2000" dirty="0" smtClean="0"/>
              <a:t>. In: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San </a:t>
            </a:r>
            <a:r>
              <a:rPr lang="cs-CZ" sz="2000" dirty="0" err="1" smtClean="0"/>
              <a:t>Francisco</a:t>
            </a:r>
            <a:r>
              <a:rPr lang="cs-CZ" sz="2000" dirty="0" smtClean="0"/>
              <a:t> (CA):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2001- [cit. 2012-10-17]. Dostupné z: </a:t>
            </a:r>
            <a:r>
              <a:rPr lang="cs-CZ" sz="2000" dirty="0" smtClean="0">
                <a:hlinkClick r:id="rId3"/>
              </a:rPr>
              <a:t>http://cs.wikipedia.org/wiki/Walther_FlemmingWilhelm_Gottfried_von_Waldeyer-Hartz</a:t>
            </a:r>
            <a:endParaRPr lang="cs-CZ" sz="2000" dirty="0" smtClean="0"/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319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Arial</vt:lpstr>
      <vt:lpstr>Calibri</vt:lpstr>
      <vt:lpstr>Symbol</vt:lpstr>
      <vt:lpstr>Times New Roman</vt:lpstr>
      <vt:lpstr>Wingdings</vt:lpstr>
      <vt:lpstr>Motiv systému Office</vt:lpstr>
      <vt:lpstr>Rastrový obrázek</vt:lpstr>
      <vt:lpstr>rastrový obrázek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Popište chromozom.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Adamus Tomáš</dc:creator>
  <cp:lastModifiedBy>Adamus Tomáš</cp:lastModifiedBy>
  <cp:revision>21</cp:revision>
  <dcterms:created xsi:type="dcterms:W3CDTF">2012-12-10T09:50:39Z</dcterms:created>
  <dcterms:modified xsi:type="dcterms:W3CDTF">2014-06-25T06:17:20Z</dcterms:modified>
</cp:coreProperties>
</file>