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4" r:id="rId6"/>
    <p:sldId id="265" r:id="rId7"/>
    <p:sldId id="266" r:id="rId8"/>
    <p:sldId id="261" r:id="rId9"/>
    <p:sldId id="267" r:id="rId10"/>
    <p:sldId id="262" r:id="rId11"/>
    <p:sldId id="263" r:id="rId12"/>
    <p:sldId id="268" r:id="rId13"/>
  </p:sldIdLst>
  <p:sldSz cx="9144000" cy="6858000" type="screen4x3"/>
  <p:notesSz cx="6797675" cy="987266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xmlns="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100" d="100"/>
          <a:sy n="100" d="100"/>
        </p:scale>
        <p:origin x="-120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2160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4463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7290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4117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2423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35547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26628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6196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54716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6327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3260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FB662-1261-4836-BFD3-173CE50C0C6E}" type="datetimeFigureOut">
              <a:rPr lang="cs-CZ" smtClean="0"/>
              <a:pPr/>
              <a:t>30.6.2014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DC8F7B-360A-4B36-B090-CF96C049CF5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6043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/index.php?title=D%C4%9Bjiny_po%C4%8D%C3%ADta%C4%8D%C5%AF&amp;oldid=1036381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Von_Neumannovo_sch%C3%A9ma_po%C4%8D%C3%ADta%C4%8D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Opera%C4%8Dn%C3%AD_syst%C3%A9m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 lnSpcReduction="10000"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VY_32_INOVACE_ICT_I_S1_01</a:t>
            </a:r>
          </a:p>
        </p:txBody>
      </p:sp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b="1" dirty="0" smtClean="0">
                <a:latin typeface="Arial" panose="020B0604020202020204" pitchFamily="34" charset="0"/>
              </a:rPr>
              <a:t>Historie IKT, operační systém</a:t>
            </a: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Pavel Lintemer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	</a:t>
            </a:r>
            <a:r>
              <a:rPr lang="cs-CZ" sz="1200" dirty="0" smtClean="0">
                <a:latin typeface="Arial" panose="020B0604020202020204" pitchFamily="34" charset="0"/>
              </a:rPr>
              <a:t>1.9.2013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</a:t>
            </a:r>
            <a:r>
              <a:rPr lang="cs-CZ" sz="1200" dirty="0" smtClean="0"/>
              <a:t>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1. 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</a:t>
            </a:r>
            <a:r>
              <a:rPr lang="cs-CZ" sz="1200" dirty="0" smtClean="0">
                <a:latin typeface="Arial" panose="020B0604020202020204" pitchFamily="34" charset="0"/>
              </a:rPr>
              <a:t>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i="1" dirty="0" smtClean="0">
                <a:latin typeface="Arial" panose="020B0604020202020204" pitchFamily="34" charset="0"/>
              </a:rPr>
              <a:t>IKT </a:t>
            </a:r>
            <a:r>
              <a:rPr lang="cs-CZ" sz="1200" i="1" dirty="0">
                <a:latin typeface="Arial" panose="020B0604020202020204" pitchFamily="34" charset="0"/>
              </a:rPr>
              <a:t>a je v souladu s </a:t>
            </a:r>
            <a:r>
              <a:rPr lang="cs-CZ" sz="1200" i="1" dirty="0" smtClean="0">
                <a:latin typeface="Arial" panose="020B0604020202020204" pitchFamily="34" charset="0"/>
              </a:rPr>
              <a:t>ŠVP. </a:t>
            </a:r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i="1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i="1" dirty="0">
                <a:latin typeface="Arial" panose="020B0604020202020204" pitchFamily="34" charset="0"/>
              </a:rPr>
              <a:t>s výkladem </a:t>
            </a:r>
            <a:r>
              <a:rPr lang="cs-CZ" sz="1200" i="1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i="1" dirty="0" smtClean="0">
                <a:latin typeface="Arial" panose="020B0604020202020204" pitchFamily="34" charset="0"/>
              </a:rPr>
              <a:t>Cíl: žák </a:t>
            </a:r>
            <a:r>
              <a:rPr lang="cs-CZ" sz="1200" i="1" dirty="0" smtClean="0">
                <a:latin typeface="Arial" panose="020B0604020202020204" pitchFamily="34" charset="0"/>
              </a:rPr>
              <a:t>ví, </a:t>
            </a:r>
            <a:r>
              <a:rPr lang="cs-CZ" sz="1200" i="1" dirty="0" smtClean="0">
                <a:latin typeface="Arial" panose="020B0604020202020204" pitchFamily="34" charset="0"/>
              </a:rPr>
              <a:t>v jaké době se používal jaký druh výpočetní techniky, co je to operační systém a jaké má základní funkce</a:t>
            </a:r>
          </a:p>
          <a:p>
            <a:pPr eaLnBrk="1" hangingPunct="1"/>
            <a:r>
              <a:rPr lang="cs-CZ" sz="1200" i="1" dirty="0" smtClean="0">
                <a:latin typeface="Arial" panose="020B0604020202020204" pitchFamily="34" charset="0"/>
              </a:rPr>
              <a:t>Pojmy: </a:t>
            </a:r>
            <a:r>
              <a:rPr lang="cs-CZ" sz="1200" i="1" dirty="0">
                <a:latin typeface="Arial" panose="020B0604020202020204" pitchFamily="34" charset="0"/>
              </a:rPr>
              <a:t>v</a:t>
            </a:r>
            <a:r>
              <a:rPr lang="cs-CZ" sz="1200" i="1" dirty="0" smtClean="0">
                <a:latin typeface="Arial" panose="020B0604020202020204" pitchFamily="34" charset="0"/>
              </a:rPr>
              <a:t>on Neumannovo schéma, operační systém, boot počítače</a:t>
            </a:r>
          </a:p>
        </p:txBody>
      </p:sp>
    </p:spTree>
    <p:extLst>
      <p:ext uri="{BB962C8B-B14F-4D97-AF65-F5344CB8AC3E}">
        <p14:creationId xmlns:p14="http://schemas.microsoft.com/office/powerpoint/2010/main" xmlns="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4637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HISTORIE IKT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550753" y="1011505"/>
            <a:ext cx="7815262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 smtClean="0">
                <a:latin typeface="Arial" panose="020B0604020202020204" pitchFamily="34" charset="0"/>
              </a:rPr>
              <a:t>Historicky dělíme výpočetní techniku na pět kategorií</a:t>
            </a:r>
          </a:p>
          <a:p>
            <a:endParaRPr lang="cs-CZ" sz="1400" b="1" dirty="0">
              <a:latin typeface="Arial" panose="020B0604020202020204" pitchFamily="34" charset="0"/>
            </a:endParaRPr>
          </a:p>
          <a:p>
            <a:r>
              <a:rPr lang="cs-CZ" sz="1400" b="1" dirty="0" smtClean="0">
                <a:latin typeface="Arial" panose="020B0604020202020204" pitchFamily="34" charset="0"/>
              </a:rPr>
              <a:t>1. Počítací stroje</a:t>
            </a:r>
          </a:p>
          <a:p>
            <a:r>
              <a:rPr lang="cs-CZ" sz="1400" b="1" dirty="0">
                <a:latin typeface="Arial" panose="020B0604020202020204" pitchFamily="34" charset="0"/>
              </a:rPr>
              <a:t>	</a:t>
            </a:r>
            <a:r>
              <a:rPr lang="cs-CZ" sz="1200" dirty="0">
                <a:latin typeface="Arial" panose="020B0604020202020204" pitchFamily="34" charset="0"/>
              </a:rPr>
              <a:t>J</a:t>
            </a:r>
            <a:r>
              <a:rPr lang="cs-CZ" sz="1200" dirty="0" smtClean="0">
                <a:latin typeface="Arial" panose="020B0604020202020204" pitchFamily="34" charset="0"/>
              </a:rPr>
              <a:t>edná se o analogové primitivní strojky  (počítadla) umožňující především sčítání a odčítání.</a:t>
            </a:r>
          </a:p>
          <a:p>
            <a:r>
              <a:rPr lang="cs-CZ" sz="1200" dirty="0" smtClean="0">
                <a:latin typeface="Arial" panose="020B0604020202020204" pitchFamily="34" charset="0"/>
              </a:rPr>
              <a:t>	Prvním doloženým nástrojem je „ABACUS“ cca před 5000 lety.</a:t>
            </a:r>
          </a:p>
          <a:p>
            <a:endParaRPr lang="cs-CZ" sz="1400" b="1" dirty="0">
              <a:latin typeface="Arial" panose="020B0604020202020204" pitchFamily="34" charset="0"/>
            </a:endParaRPr>
          </a:p>
          <a:p>
            <a:r>
              <a:rPr lang="cs-CZ" sz="1400" b="1" dirty="0" smtClean="0">
                <a:latin typeface="Arial" panose="020B0604020202020204" pitchFamily="34" charset="0"/>
              </a:rPr>
              <a:t>2. Mechanické kalkulátory</a:t>
            </a:r>
          </a:p>
          <a:p>
            <a:pPr>
              <a:buNone/>
            </a:pPr>
            <a:r>
              <a:rPr lang="cs-CZ" sz="1400" b="1" dirty="0">
                <a:latin typeface="Arial" panose="020B0604020202020204" pitchFamily="34" charset="0"/>
              </a:rPr>
              <a:t>	</a:t>
            </a:r>
            <a:r>
              <a:rPr lang="cs-CZ" sz="1200" dirty="0">
                <a:latin typeface="Arial" panose="020B0604020202020204" pitchFamily="34" charset="0"/>
              </a:rPr>
              <a:t>Jednalo se o </a:t>
            </a:r>
            <a:r>
              <a:rPr lang="cs-CZ" sz="1200" dirty="0" smtClean="0">
                <a:latin typeface="Arial" panose="020B0604020202020204" pitchFamily="34" charset="0"/>
              </a:rPr>
              <a:t>mechanické </a:t>
            </a:r>
            <a:r>
              <a:rPr lang="cs-CZ" sz="1200" dirty="0">
                <a:latin typeface="Arial" panose="020B0604020202020204" pitchFamily="34" charset="0"/>
              </a:rPr>
              <a:t>stroje velkých rozměrů často složených z 	hodinových </a:t>
            </a:r>
            <a:r>
              <a:rPr lang="cs-CZ" sz="1200" dirty="0" smtClean="0">
                <a:latin typeface="Arial" panose="020B0604020202020204" pitchFamily="34" charset="0"/>
              </a:rPr>
              <a:t>strojků</a:t>
            </a:r>
            <a:r>
              <a:rPr lang="cs-CZ" sz="1200" dirty="0">
                <a:latin typeface="Arial" panose="020B0604020202020204" pitchFamily="34" charset="0"/>
              </a:rPr>
              <a:t>. </a:t>
            </a:r>
            <a:endParaRPr lang="cs-CZ" sz="1200" dirty="0" smtClean="0">
              <a:latin typeface="Arial" panose="020B0604020202020204" pitchFamily="34" charset="0"/>
            </a:endParaRPr>
          </a:p>
          <a:p>
            <a:pPr>
              <a:buNone/>
            </a:pPr>
            <a:r>
              <a:rPr lang="cs-CZ" sz="1200" dirty="0">
                <a:latin typeface="Arial" panose="020B0604020202020204" pitchFamily="34" charset="0"/>
              </a:rPr>
              <a:t>	</a:t>
            </a:r>
            <a:r>
              <a:rPr lang="cs-CZ" sz="1200" dirty="0" smtClean="0">
                <a:latin typeface="Arial" panose="020B0604020202020204" pitchFamily="34" charset="0"/>
              </a:rPr>
              <a:t>Tyto kalkulátory </a:t>
            </a:r>
            <a:r>
              <a:rPr lang="cs-CZ" sz="1200" dirty="0">
                <a:latin typeface="Arial" panose="020B0604020202020204" pitchFamily="34" charset="0"/>
              </a:rPr>
              <a:t>pomocí táhel a soukolí uměly sčítat </a:t>
            </a:r>
            <a:r>
              <a:rPr lang="cs-CZ" sz="1200" dirty="0" smtClean="0">
                <a:latin typeface="Arial" panose="020B0604020202020204" pitchFamily="34" charset="0"/>
              </a:rPr>
              <a:t>až šesticiferná čísla</a:t>
            </a:r>
            <a:r>
              <a:rPr lang="cs-CZ" sz="1200" dirty="0">
                <a:latin typeface="Arial" panose="020B0604020202020204" pitchFamily="34" charset="0"/>
              </a:rPr>
              <a:t>. </a:t>
            </a:r>
            <a:endParaRPr lang="cs-CZ" sz="1200" dirty="0" smtClean="0">
              <a:latin typeface="Arial" panose="020B0604020202020204" pitchFamily="34" charset="0"/>
            </a:endParaRPr>
          </a:p>
          <a:p>
            <a:pPr>
              <a:buNone/>
            </a:pPr>
            <a:r>
              <a:rPr lang="cs-CZ" sz="1200" dirty="0" smtClean="0">
                <a:latin typeface="Arial" panose="020B0604020202020204" pitchFamily="34" charset="0"/>
              </a:rPr>
              <a:t/>
            </a:r>
            <a:br>
              <a:rPr lang="cs-CZ" sz="1200" dirty="0" smtClean="0">
                <a:latin typeface="Arial" panose="020B0604020202020204" pitchFamily="34" charset="0"/>
              </a:rPr>
            </a:br>
            <a:r>
              <a:rPr lang="cs-CZ" sz="1400" b="1" dirty="0" smtClean="0">
                <a:latin typeface="Arial" panose="020B0604020202020204" pitchFamily="34" charset="0"/>
              </a:rPr>
              <a:t>3</a:t>
            </a:r>
            <a:r>
              <a:rPr lang="cs-CZ" sz="1400" b="1" dirty="0">
                <a:latin typeface="Arial" panose="020B0604020202020204" pitchFamily="34" charset="0"/>
              </a:rPr>
              <a:t>. Elektromechanické počítače</a:t>
            </a:r>
          </a:p>
          <a:p>
            <a:pPr lvl="1"/>
            <a:r>
              <a:rPr lang="cs-CZ" sz="1400" dirty="0">
                <a:latin typeface="Arial" panose="020B0604020202020204" pitchFamily="34" charset="0"/>
              </a:rPr>
              <a:t>	</a:t>
            </a:r>
            <a:r>
              <a:rPr lang="cs-CZ" sz="1200" dirty="0">
                <a:latin typeface="Arial" panose="020B0604020202020204" pitchFamily="34" charset="0"/>
              </a:rPr>
              <a:t>Za počítače nulté generace jsou považovány elektromechanické počítače využívající 	většinou relé. </a:t>
            </a:r>
            <a:r>
              <a:rPr lang="cs-CZ" sz="1200" dirty="0" smtClean="0">
                <a:latin typeface="Arial" panose="020B0604020202020204" pitchFamily="34" charset="0"/>
              </a:rPr>
              <a:t>Hybnou </a:t>
            </a:r>
            <a:r>
              <a:rPr lang="cs-CZ" sz="1200" dirty="0">
                <a:latin typeface="Arial" panose="020B0604020202020204" pitchFamily="34" charset="0"/>
              </a:rPr>
              <a:t>silou vývoje </a:t>
            </a:r>
            <a:r>
              <a:rPr lang="cs-CZ" sz="1200" dirty="0" smtClean="0">
                <a:latin typeface="Arial" panose="020B0604020202020204" pitchFamily="34" charset="0"/>
              </a:rPr>
              <a:t>nulté </a:t>
            </a:r>
            <a:r>
              <a:rPr lang="cs-CZ" sz="1200" dirty="0">
                <a:latin typeface="Arial" panose="020B0604020202020204" pitchFamily="34" charset="0"/>
              </a:rPr>
              <a:t>generace se stala druhá světová </a:t>
            </a:r>
            <a:r>
              <a:rPr lang="cs-CZ" sz="1200" dirty="0" smtClean="0">
                <a:latin typeface="Arial" panose="020B0604020202020204" pitchFamily="34" charset="0"/>
              </a:rPr>
              <a:t>válka.</a:t>
            </a:r>
          </a:p>
          <a:p>
            <a:pPr lvl="1"/>
            <a:endParaRPr lang="cs-CZ" sz="1200" dirty="0" smtClean="0">
              <a:latin typeface="Arial" panose="020B0604020202020204" pitchFamily="34" charset="0"/>
            </a:endParaRPr>
          </a:p>
          <a:p>
            <a:r>
              <a:rPr lang="cs-CZ" sz="1400" b="1" dirty="0" smtClean="0">
                <a:latin typeface="Arial" panose="020B0604020202020204" pitchFamily="34" charset="0"/>
              </a:rPr>
              <a:t>4. Velké </a:t>
            </a:r>
            <a:r>
              <a:rPr lang="cs-CZ" sz="1400" b="1" dirty="0">
                <a:latin typeface="Arial" panose="020B0604020202020204" pitchFamily="34" charset="0"/>
              </a:rPr>
              <a:t>elektronické počítače</a:t>
            </a:r>
          </a:p>
          <a:p>
            <a:pPr lvl="1"/>
            <a:r>
              <a:rPr lang="cs-CZ" sz="1400" dirty="0">
                <a:latin typeface="Arial" panose="020B0604020202020204" pitchFamily="34" charset="0"/>
              </a:rPr>
              <a:t>	</a:t>
            </a:r>
            <a:r>
              <a:rPr lang="cs-CZ" sz="1200" dirty="0">
                <a:latin typeface="Arial" panose="020B0604020202020204" pitchFamily="34" charset="0"/>
              </a:rPr>
              <a:t>Jsou charakteristické použitím elektronek a v menší míře též ještě relé (elektromechanika). Počítače byly poměrně neefektivní, velmi drahé, měly vysoký příkon, velkou poruchovost a velmi nízkou výpočetní rychlost. </a:t>
            </a:r>
          </a:p>
          <a:p>
            <a:pPr lvl="1"/>
            <a:r>
              <a:rPr lang="cs-CZ" sz="1400" dirty="0">
                <a:latin typeface="Arial" panose="020B0604020202020204" pitchFamily="34" charset="0"/>
              </a:rPr>
              <a:t>	</a:t>
            </a:r>
          </a:p>
          <a:p>
            <a:r>
              <a:rPr lang="cs-CZ" sz="1400" b="1" dirty="0">
                <a:latin typeface="Arial" panose="020B0604020202020204" pitchFamily="34" charset="0"/>
              </a:rPr>
              <a:t>	</a:t>
            </a:r>
            <a:r>
              <a:rPr lang="cs-CZ" sz="1400" b="1" dirty="0">
                <a:solidFill>
                  <a:srgbClr val="0070C0"/>
                </a:solidFill>
                <a:latin typeface="Arial" panose="020B0604020202020204" pitchFamily="34" charset="0"/>
              </a:rPr>
              <a:t>1945 – John von Neumann</a:t>
            </a:r>
            <a:r>
              <a:rPr lang="cs-CZ" sz="1400" dirty="0">
                <a:solidFill>
                  <a:srgbClr val="0070C0"/>
                </a:solidFill>
                <a:latin typeface="Arial" panose="020B0604020202020204" pitchFamily="34" charset="0"/>
              </a:rPr>
              <a:t> (americký matematik) – navrhl tzv. von Neumannovo 	schéma počítače, podle něhož pracují dodnes všechny počítače</a:t>
            </a:r>
            <a:r>
              <a:rPr lang="cs-CZ" sz="1400" dirty="0" smtClean="0">
                <a:solidFill>
                  <a:srgbClr val="0070C0"/>
                </a:solidFill>
                <a:latin typeface="Arial" panose="020B0604020202020204" pitchFamily="34" charset="0"/>
              </a:rPr>
              <a:t>.</a:t>
            </a:r>
          </a:p>
          <a:p>
            <a:endParaRPr lang="cs-CZ" sz="1200" dirty="0" smtClean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r>
              <a:rPr lang="cs-CZ" sz="1400" b="1" dirty="0">
                <a:latin typeface="Arial" panose="020B0604020202020204" pitchFamily="34" charset="0"/>
              </a:rPr>
              <a:t>5. Polovodičové počítače</a:t>
            </a:r>
          </a:p>
          <a:p>
            <a:r>
              <a:rPr lang="cs-CZ" sz="1400" dirty="0" smtClean="0">
                <a:solidFill>
                  <a:srgbClr val="0070C0"/>
                </a:solidFill>
                <a:latin typeface="Arial" panose="020B0604020202020204" pitchFamily="34" charset="0"/>
              </a:rPr>
              <a:t>	</a:t>
            </a:r>
            <a:r>
              <a:rPr lang="cs-CZ" sz="1200" dirty="0" smtClean="0">
                <a:latin typeface="Arial" panose="020B0604020202020204" pitchFamily="34" charset="0"/>
              </a:rPr>
              <a:t>Od roku 1944 se tyto tranzistorové počítače neustále zmenšují a zrychlují až do dnešní doby </a:t>
            </a:r>
            <a:r>
              <a:rPr lang="cs-CZ" sz="1200" dirty="0" smtClean="0">
                <a:latin typeface="Arial" panose="020B0604020202020204" pitchFamily="34" charset="0"/>
              </a:rPr>
              <a:t>tak, </a:t>
            </a:r>
            <a:r>
              <a:rPr lang="cs-CZ" sz="1200" dirty="0" smtClean="0">
                <a:latin typeface="Arial" panose="020B0604020202020204" pitchFamily="34" charset="0"/>
              </a:rPr>
              <a:t>	jak je známe. Zásadní vynálezy: integrovaný obvod, mikroprocesor, osobní počítač.</a:t>
            </a:r>
          </a:p>
          <a:p>
            <a:endParaRPr lang="cs-CZ" sz="1200" dirty="0" smtClean="0">
              <a:latin typeface="Arial" panose="020B0604020202020204" pitchFamily="34" charset="0"/>
            </a:endParaRPr>
          </a:p>
          <a:p>
            <a:pPr lvl="1"/>
            <a:endParaRPr lang="cs-CZ" sz="1200" dirty="0" smtClean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1"/>
            <a:endParaRPr lang="cs-CZ" sz="1200" dirty="0" smtClean="0">
              <a:latin typeface="Arial" panose="020B0604020202020204" pitchFamily="34" charset="0"/>
            </a:endParaRPr>
          </a:p>
          <a:p>
            <a:endParaRPr lang="cs-CZ" sz="1400" dirty="0" smtClean="0">
              <a:latin typeface="Arial" panose="020B06040202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8650" y="6292989"/>
            <a:ext cx="5921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 smtClean="0"/>
              <a:t>Wikipedie: Otevřená encyklopedie: Dějiny počítačů</a:t>
            </a:r>
            <a:r>
              <a:rPr lang="cs-CZ" sz="800" dirty="0" smtClean="0"/>
              <a:t> [online]. c2013 [citováno </a:t>
            </a:r>
            <a:r>
              <a:rPr lang="cs-CZ" sz="800" dirty="0"/>
              <a:t>1.6.2013]. </a:t>
            </a:r>
            <a:endParaRPr lang="cs-CZ" sz="800" dirty="0" smtClean="0"/>
          </a:p>
          <a:p>
            <a:r>
              <a:rPr lang="cs-CZ" sz="800" dirty="0" smtClean="0"/>
              <a:t>Dostupný z WWW: &lt;</a:t>
            </a:r>
            <a:r>
              <a:rPr lang="cs-CZ" sz="800" dirty="0" smtClean="0">
                <a:hlinkClick r:id="rId2"/>
              </a:rPr>
              <a:t>http://cs.wikipedia.org/w/index.php?title=D%C4%9Bjiny_po%C4%8D%C3%ADta%C4%8D%C5%AF&amp;oldid=10363810</a:t>
            </a:r>
            <a:r>
              <a:rPr lang="cs-CZ" sz="800" dirty="0" smtClean="0"/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xmlns="" val="284135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57224" y="379414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HISTORIE IKT</a:t>
            </a:r>
            <a:endParaRPr lang="cs-CZ" b="1" dirty="0"/>
          </a:p>
        </p:txBody>
      </p:sp>
      <p:sp>
        <p:nvSpPr>
          <p:cNvPr id="5" name="Obdélník 4"/>
          <p:cNvSpPr/>
          <p:nvPr/>
        </p:nvSpPr>
        <p:spPr>
          <a:xfrm>
            <a:off x="2578496" y="999343"/>
            <a:ext cx="4044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>
                <a:latin typeface="Arial" panose="020B0604020202020204" pitchFamily="34" charset="0"/>
              </a:rPr>
              <a:t>von Neumannovo </a:t>
            </a:r>
            <a:r>
              <a:rPr lang="cs-CZ" b="1" dirty="0" smtClean="0">
                <a:latin typeface="Arial" panose="020B0604020202020204" pitchFamily="34" charset="0"/>
              </a:rPr>
              <a:t>schéma </a:t>
            </a:r>
            <a:r>
              <a:rPr lang="cs-CZ" b="1" dirty="0">
                <a:latin typeface="Arial" panose="020B0604020202020204" pitchFamily="34" charset="0"/>
              </a:rPr>
              <a:t>počítače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57225" y="6396335"/>
            <a:ext cx="5178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/>
              <a:t>Wikipedie: Otevřená encyklopedie: </a:t>
            </a:r>
            <a:r>
              <a:rPr lang="cs-CZ" sz="800" dirty="0"/>
              <a:t>Von Neumannova </a:t>
            </a:r>
            <a:r>
              <a:rPr lang="cs-CZ" sz="800" dirty="0" smtClean="0"/>
              <a:t>architektura</a:t>
            </a:r>
            <a:r>
              <a:rPr lang="cs-CZ" sz="800" dirty="0"/>
              <a:t> [online]. c2013 [citováno </a:t>
            </a:r>
            <a:r>
              <a:rPr lang="cs-CZ" sz="800" dirty="0" smtClean="0"/>
              <a:t>1.</a:t>
            </a:r>
            <a:r>
              <a:rPr lang="cs-CZ" sz="800" dirty="0"/>
              <a:t> </a:t>
            </a:r>
            <a:r>
              <a:rPr lang="cs-CZ" sz="800" dirty="0" smtClean="0"/>
              <a:t>6.</a:t>
            </a:r>
            <a:r>
              <a:rPr lang="cs-CZ" sz="800" dirty="0"/>
              <a:t> 2013]. </a:t>
            </a:r>
            <a:endParaRPr lang="cs-CZ" sz="800" dirty="0" smtClean="0"/>
          </a:p>
          <a:p>
            <a:r>
              <a:rPr lang="cs-CZ" sz="800" dirty="0" smtClean="0"/>
              <a:t>Dostupný </a:t>
            </a:r>
            <a:r>
              <a:rPr lang="cs-CZ" sz="800" dirty="0"/>
              <a:t>z WWW: </a:t>
            </a:r>
            <a:r>
              <a:rPr lang="cs-CZ" sz="800" dirty="0" smtClean="0"/>
              <a:t>&lt;</a:t>
            </a:r>
            <a:r>
              <a:rPr lang="cs-CZ" sz="800" dirty="0" smtClean="0">
                <a:hlinkClick r:id="rId2"/>
              </a:rPr>
              <a:t>http</a:t>
            </a:r>
            <a:r>
              <a:rPr lang="cs-CZ" sz="800" dirty="0">
                <a:hlinkClick r:id="rId2"/>
              </a:rPr>
              <a:t>://cs.wikipedia.org/wiki/Von_Neumannovo_sch%C3%A9ma_po%C4%8D%C3%ADta%C4%8De</a:t>
            </a:r>
            <a:r>
              <a:rPr lang="cs-CZ" sz="800" dirty="0" smtClean="0"/>
              <a:t>&gt;</a:t>
            </a:r>
          </a:p>
        </p:txBody>
      </p:sp>
      <p:sp>
        <p:nvSpPr>
          <p:cNvPr id="2" name="Zaoblený obdélník 1"/>
          <p:cNvSpPr/>
          <p:nvPr/>
        </p:nvSpPr>
        <p:spPr>
          <a:xfrm>
            <a:off x="3211135" y="2567256"/>
            <a:ext cx="1113076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Paměť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825638" y="4193795"/>
            <a:ext cx="7549873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Systémová sběrnice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825638" y="2567256"/>
            <a:ext cx="2160000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aritmeticko-logická jednotka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549708" y="2567256"/>
            <a:ext cx="1709005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Vstupní zařízení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6484210" y="2567256"/>
            <a:ext cx="1891301" cy="57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Výstupní zařízení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76287" y="1398870"/>
            <a:ext cx="764857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>
                <a:latin typeface="Arial" panose="020B0604020202020204" pitchFamily="34" charset="0"/>
              </a:rPr>
              <a:t>Von Neumannova architektura</a:t>
            </a:r>
            <a:r>
              <a:rPr lang="cs-CZ" sz="1400" dirty="0">
                <a:latin typeface="Arial" panose="020B0604020202020204" pitchFamily="34" charset="0"/>
              </a:rPr>
              <a:t> je v informatice označení pro jednoduché schéma počítače, které používá jednu sběrnici, na kterou jsou připojeny všechny aktivní prvky (procesor, paměť, vstupy a výstupy)</a:t>
            </a:r>
            <a:endParaRPr lang="cs-CZ" sz="1400" dirty="0"/>
          </a:p>
        </p:txBody>
      </p:sp>
      <p:sp>
        <p:nvSpPr>
          <p:cNvPr id="23" name="Šipka doprava 22"/>
          <p:cNvSpPr/>
          <p:nvPr/>
        </p:nvSpPr>
        <p:spPr>
          <a:xfrm rot="16200000">
            <a:off x="6904589" y="3395594"/>
            <a:ext cx="1050541" cy="574295"/>
          </a:xfrm>
          <a:prstGeom prst="rightArrow">
            <a:avLst>
              <a:gd name="adj1" fmla="val 32309"/>
              <a:gd name="adj2" fmla="val 74325"/>
            </a:avLst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7" name="Šipka doprava 26"/>
          <p:cNvSpPr/>
          <p:nvPr/>
        </p:nvSpPr>
        <p:spPr>
          <a:xfrm rot="5400000">
            <a:off x="1667515" y="3381377"/>
            <a:ext cx="1050541" cy="574295"/>
          </a:xfrm>
          <a:prstGeom prst="rightArrow">
            <a:avLst>
              <a:gd name="adj1" fmla="val 32309"/>
              <a:gd name="adj2" fmla="val 74325"/>
            </a:avLst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Šipka doprava 27"/>
          <p:cNvSpPr/>
          <p:nvPr/>
        </p:nvSpPr>
        <p:spPr>
          <a:xfrm rot="16200000">
            <a:off x="1197771" y="3366901"/>
            <a:ext cx="1050541" cy="574295"/>
          </a:xfrm>
          <a:prstGeom prst="rightArrow">
            <a:avLst>
              <a:gd name="adj1" fmla="val 32309"/>
              <a:gd name="adj2" fmla="val 74325"/>
            </a:avLst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Šipka doprava 28"/>
          <p:cNvSpPr/>
          <p:nvPr/>
        </p:nvSpPr>
        <p:spPr>
          <a:xfrm rot="5400000">
            <a:off x="4878939" y="3395593"/>
            <a:ext cx="1050541" cy="574295"/>
          </a:xfrm>
          <a:prstGeom prst="rightArrow">
            <a:avLst>
              <a:gd name="adj1" fmla="val 32309"/>
              <a:gd name="adj2" fmla="val 74325"/>
            </a:avLst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Šipka doprava 29"/>
          <p:cNvSpPr/>
          <p:nvPr/>
        </p:nvSpPr>
        <p:spPr>
          <a:xfrm rot="5400000">
            <a:off x="3434781" y="3395593"/>
            <a:ext cx="1050541" cy="574295"/>
          </a:xfrm>
          <a:prstGeom prst="rightArrow">
            <a:avLst>
              <a:gd name="adj1" fmla="val 32309"/>
              <a:gd name="adj2" fmla="val 74325"/>
            </a:avLst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Šipka doprava 30"/>
          <p:cNvSpPr/>
          <p:nvPr/>
        </p:nvSpPr>
        <p:spPr>
          <a:xfrm rot="16200000">
            <a:off x="2965037" y="3381117"/>
            <a:ext cx="1050541" cy="574295"/>
          </a:xfrm>
          <a:prstGeom prst="rightArrow">
            <a:avLst>
              <a:gd name="adj1" fmla="val 32309"/>
              <a:gd name="adj2" fmla="val 74325"/>
            </a:avLst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125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3" grpId="0" animBg="1"/>
      <p:bldP spid="7" grpId="0" animBg="1"/>
      <p:bldP spid="8" grpId="0" animBg="1"/>
      <p:bldP spid="10" grpId="0" animBg="1"/>
      <p:bldP spid="11" grpId="0"/>
      <p:bldP spid="23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57225" y="379414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OPERAČNÍ SYSTÉM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7225" y="6396335"/>
            <a:ext cx="40158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Použité zdroje:</a:t>
            </a:r>
          </a:p>
          <a:p>
            <a:r>
              <a:rPr lang="cs-CZ" sz="800" i="1" dirty="0"/>
              <a:t>Wikipedie: Otevřená encyklopedie: </a:t>
            </a:r>
            <a:r>
              <a:rPr lang="cs-CZ" sz="800" dirty="0"/>
              <a:t>Operační </a:t>
            </a:r>
            <a:r>
              <a:rPr lang="cs-CZ" sz="800" dirty="0" smtClean="0"/>
              <a:t>systém</a:t>
            </a:r>
            <a:r>
              <a:rPr lang="cs-CZ" sz="800" dirty="0"/>
              <a:t> [online]. c2013 [citováno </a:t>
            </a:r>
            <a:r>
              <a:rPr lang="cs-CZ" sz="800" dirty="0" smtClean="0"/>
              <a:t>1.</a:t>
            </a:r>
            <a:r>
              <a:rPr lang="cs-CZ" sz="800" dirty="0"/>
              <a:t> </a:t>
            </a:r>
            <a:r>
              <a:rPr lang="cs-CZ" sz="800" dirty="0" smtClean="0"/>
              <a:t>06.</a:t>
            </a:r>
            <a:r>
              <a:rPr lang="cs-CZ" sz="800" dirty="0"/>
              <a:t> 2013]. </a:t>
            </a:r>
            <a:endParaRPr lang="cs-CZ" sz="800" dirty="0" smtClean="0"/>
          </a:p>
          <a:p>
            <a:r>
              <a:rPr lang="cs-CZ" sz="800" dirty="0" smtClean="0"/>
              <a:t>Dostupný </a:t>
            </a:r>
            <a:r>
              <a:rPr lang="cs-CZ" sz="800" dirty="0"/>
              <a:t>z WWW: </a:t>
            </a:r>
            <a:r>
              <a:rPr lang="cs-CZ" sz="800" dirty="0" smtClean="0"/>
              <a:t>&lt;</a:t>
            </a:r>
            <a:r>
              <a:rPr lang="cs-CZ" sz="800" dirty="0">
                <a:hlinkClick r:id="rId2"/>
              </a:rPr>
              <a:t>http://</a:t>
            </a:r>
            <a:r>
              <a:rPr lang="cs-CZ" sz="800" dirty="0" smtClean="0">
                <a:hlinkClick r:id="rId2"/>
              </a:rPr>
              <a:t>cs.wikipedia.org/wiki/Opera%C4%8Dn%C3%AD_syst%C3%A9m</a:t>
            </a:r>
            <a:r>
              <a:rPr lang="cs-CZ" sz="800" dirty="0" smtClean="0"/>
              <a:t>&gt;</a:t>
            </a:r>
          </a:p>
        </p:txBody>
      </p:sp>
      <p:sp>
        <p:nvSpPr>
          <p:cNvPr id="3" name="Obdélník 2"/>
          <p:cNvSpPr/>
          <p:nvPr/>
        </p:nvSpPr>
        <p:spPr>
          <a:xfrm>
            <a:off x="657225" y="858441"/>
            <a:ext cx="78867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Operační systém je </a:t>
            </a:r>
            <a:r>
              <a:rPr lang="cs-CZ" sz="1600" dirty="0" smtClean="0"/>
              <a:t>základní </a:t>
            </a:r>
            <a:r>
              <a:rPr lang="cs-CZ" sz="1600" dirty="0"/>
              <a:t>programové vybavení </a:t>
            </a:r>
            <a:r>
              <a:rPr lang="cs-CZ" sz="1600" dirty="0" smtClean="0"/>
              <a:t>počítače, </a:t>
            </a:r>
            <a:r>
              <a:rPr lang="cs-CZ" sz="1600" dirty="0"/>
              <a:t>které je zavedeno do paměti počítače při jeho startu a zůstává v činnosti až do jeho </a:t>
            </a:r>
            <a:r>
              <a:rPr lang="cs-CZ" sz="1600" dirty="0" smtClean="0"/>
              <a:t>vypnutí.</a:t>
            </a:r>
          </a:p>
          <a:p>
            <a:endParaRPr lang="cs-CZ" sz="1600" dirty="0" smtClean="0"/>
          </a:p>
          <a:p>
            <a:r>
              <a:rPr lang="cs-CZ" sz="1600" dirty="0" smtClean="0"/>
              <a:t>Hlavním </a:t>
            </a:r>
            <a:r>
              <a:rPr lang="cs-CZ" sz="1600" dirty="0"/>
              <a:t>úkolem operačního systému je zajistit uživateli možnost ovládat počítač, vytvořit pro procesy stabilní aplikační rozhraní </a:t>
            </a:r>
            <a:r>
              <a:rPr lang="cs-CZ" sz="1600" dirty="0" smtClean="0"/>
              <a:t>a </a:t>
            </a:r>
            <a:r>
              <a:rPr lang="cs-CZ" sz="1600" dirty="0"/>
              <a:t>přidělovat jim systémové zdroje. </a:t>
            </a:r>
          </a:p>
        </p:txBody>
      </p:sp>
      <p:sp>
        <p:nvSpPr>
          <p:cNvPr id="9" name="Obdélník 8"/>
          <p:cNvSpPr/>
          <p:nvPr/>
        </p:nvSpPr>
        <p:spPr>
          <a:xfrm>
            <a:off x="745593" y="2659928"/>
            <a:ext cx="8220075" cy="3736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1600" b="1" dirty="0" smtClean="0">
                <a:solidFill>
                  <a:srgbClr val="FF0000"/>
                </a:solidFill>
              </a:rPr>
              <a:t>Základní funkce operačního systému:</a:t>
            </a:r>
          </a:p>
          <a:p>
            <a:pPr>
              <a:lnSpc>
                <a:spcPct val="90000"/>
              </a:lnSpc>
            </a:pPr>
            <a:endParaRPr lang="cs-CZ" sz="1600" b="1" dirty="0" smtClean="0"/>
          </a:p>
          <a:p>
            <a:r>
              <a:rPr lang="cs-CZ" sz="1600" b="1" dirty="0">
                <a:solidFill>
                  <a:srgbClr val="00B0F0"/>
                </a:solidFill>
              </a:rPr>
              <a:t>Obsluha hardware </a:t>
            </a:r>
            <a:r>
              <a:rPr lang="cs-CZ" sz="1600" b="1" dirty="0" smtClean="0">
                <a:solidFill>
                  <a:srgbClr val="00B0F0"/>
                </a:solidFill>
              </a:rPr>
              <a:t>počítače</a:t>
            </a:r>
            <a:r>
              <a:rPr lang="cs-CZ" sz="1600" dirty="0" smtClean="0"/>
              <a:t>	obousměrná komunikace </a:t>
            </a:r>
            <a:r>
              <a:rPr lang="cs-CZ" sz="1600" dirty="0"/>
              <a:t>s hardware počítače </a:t>
            </a:r>
            <a:r>
              <a:rPr lang="cs-CZ" sz="1600" dirty="0" smtClean="0"/>
              <a:t>K </a:t>
            </a:r>
            <a:r>
              <a:rPr lang="cs-CZ" sz="1600" dirty="0"/>
              <a:t>obsluze těchto </a:t>
            </a:r>
            <a:r>
              <a:rPr lang="cs-CZ" sz="1600" dirty="0" smtClean="0"/>
              <a:t>			zařízení </a:t>
            </a:r>
            <a:r>
              <a:rPr lang="cs-CZ" sz="1600" dirty="0"/>
              <a:t>používá operační systém ovladače tzv. drivery. </a:t>
            </a:r>
            <a:endParaRPr lang="cs-CZ" sz="1600" dirty="0" smtClean="0"/>
          </a:p>
          <a:p>
            <a:endParaRPr lang="cs-CZ" sz="1600" dirty="0"/>
          </a:p>
          <a:p>
            <a:r>
              <a:rPr lang="cs-CZ" sz="1600" b="1" dirty="0">
                <a:solidFill>
                  <a:srgbClr val="00B0F0"/>
                </a:solidFill>
              </a:rPr>
              <a:t>Komunikace s uživatelem</a:t>
            </a:r>
            <a:r>
              <a:rPr lang="cs-CZ" sz="1600" dirty="0">
                <a:solidFill>
                  <a:srgbClr val="00B0F0"/>
                </a:solidFill>
              </a:rPr>
              <a:t>, </a:t>
            </a:r>
            <a:r>
              <a:rPr lang="cs-CZ" sz="1600" b="1" dirty="0">
                <a:solidFill>
                  <a:srgbClr val="00B0F0"/>
                </a:solidFill>
              </a:rPr>
              <a:t>spouštění aplikačních </a:t>
            </a:r>
            <a:r>
              <a:rPr lang="cs-CZ" sz="1600" b="1" dirty="0" smtClean="0">
                <a:solidFill>
                  <a:srgbClr val="00B0F0"/>
                </a:solidFill>
              </a:rPr>
              <a:t>programů</a:t>
            </a:r>
          </a:p>
          <a:p>
            <a:endParaRPr lang="cs-CZ" sz="1600" b="1" dirty="0">
              <a:solidFill>
                <a:srgbClr val="00B0F0"/>
              </a:solidFill>
            </a:endParaRPr>
          </a:p>
          <a:p>
            <a:r>
              <a:rPr lang="cs-CZ" sz="1600" b="1" dirty="0">
                <a:solidFill>
                  <a:srgbClr val="00B0F0"/>
                </a:solidFill>
              </a:rPr>
              <a:t>U</a:t>
            </a:r>
            <a:r>
              <a:rPr lang="pt-BR" sz="1600" b="1" dirty="0">
                <a:solidFill>
                  <a:srgbClr val="00B0F0"/>
                </a:solidFill>
              </a:rPr>
              <a:t>kládání a údržb</a:t>
            </a:r>
            <a:r>
              <a:rPr lang="cs-CZ" sz="1600" b="1" dirty="0">
                <a:solidFill>
                  <a:srgbClr val="00B0F0"/>
                </a:solidFill>
              </a:rPr>
              <a:t>a</a:t>
            </a:r>
            <a:r>
              <a:rPr lang="pt-BR" sz="1600" b="1" dirty="0">
                <a:solidFill>
                  <a:srgbClr val="00B0F0"/>
                </a:solidFill>
              </a:rPr>
              <a:t> </a:t>
            </a:r>
            <a:r>
              <a:rPr lang="pt-BR" sz="1600" b="1" dirty="0" smtClean="0">
                <a:solidFill>
                  <a:srgbClr val="00B0F0"/>
                </a:solidFill>
              </a:rPr>
              <a:t>dat</a:t>
            </a:r>
            <a:r>
              <a:rPr lang="cs-CZ" sz="1600" b="1" dirty="0" smtClean="0">
                <a:solidFill>
                  <a:srgbClr val="00B0F0"/>
                </a:solidFill>
              </a:rPr>
              <a:t> </a:t>
            </a:r>
            <a:r>
              <a:rPr lang="cs-CZ" sz="1600" b="1" dirty="0" smtClean="0"/>
              <a:t>	</a:t>
            </a:r>
            <a:r>
              <a:rPr lang="cs-CZ" sz="1600" dirty="0" smtClean="0"/>
              <a:t>úkolem </a:t>
            </a:r>
            <a:r>
              <a:rPr lang="cs-CZ" sz="1600" dirty="0"/>
              <a:t>operačního systému je zajistit, aby všechny aplikace </a:t>
            </a:r>
            <a:r>
              <a:rPr lang="cs-CZ" sz="1600" dirty="0" smtClean="0"/>
              <a:t>			měly </a:t>
            </a:r>
            <a:r>
              <a:rPr lang="cs-CZ" sz="1600" dirty="0"/>
              <a:t>přístup k požadovaným datům a aby tato data byla </a:t>
            </a:r>
            <a:r>
              <a:rPr lang="cs-CZ" sz="1600" dirty="0" smtClean="0"/>
              <a:t>			uchovávána </a:t>
            </a:r>
            <a:r>
              <a:rPr lang="cs-CZ" sz="1600" dirty="0"/>
              <a:t>na příslušných médiích</a:t>
            </a:r>
            <a:r>
              <a:rPr lang="cs-CZ" sz="1600" dirty="0" smtClean="0"/>
              <a:t>.</a:t>
            </a:r>
          </a:p>
          <a:p>
            <a:endParaRPr lang="cs-CZ" sz="1600" dirty="0"/>
          </a:p>
          <a:p>
            <a:r>
              <a:rPr lang="cs-CZ" sz="1600" b="1" dirty="0">
                <a:solidFill>
                  <a:srgbClr val="00B0F0"/>
                </a:solidFill>
              </a:rPr>
              <a:t>Komunikace s ostatními počítači v počítačové </a:t>
            </a:r>
            <a:r>
              <a:rPr lang="cs-CZ" sz="1600" b="1" dirty="0" smtClean="0">
                <a:solidFill>
                  <a:srgbClr val="00B0F0"/>
                </a:solidFill>
              </a:rPr>
              <a:t>síti</a:t>
            </a:r>
          </a:p>
          <a:p>
            <a:r>
              <a:rPr lang="cs-CZ" sz="1600" b="1" dirty="0"/>
              <a:t>	</a:t>
            </a:r>
            <a:r>
              <a:rPr lang="cs-CZ" sz="1600" b="1" dirty="0" smtClean="0"/>
              <a:t>		</a:t>
            </a:r>
            <a:r>
              <a:rPr lang="cs-CZ" sz="1600" dirty="0" smtClean="0"/>
              <a:t>komunikace </a:t>
            </a:r>
            <a:r>
              <a:rPr lang="cs-CZ" sz="1600" dirty="0"/>
              <a:t>je zajišťována pomocí příslušného hardware </a:t>
            </a:r>
            <a:r>
              <a:rPr lang="cs-CZ" sz="1600" dirty="0" smtClean="0"/>
              <a:t>a 			síťového protokolu.</a:t>
            </a:r>
            <a:endParaRPr lang="cs-CZ" sz="1600" dirty="0"/>
          </a:p>
          <a:p>
            <a:pPr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441052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57225" y="379414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OPERAČNÍ SYSTÉM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3095823" y="999343"/>
            <a:ext cx="30095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smtClean="0">
                <a:latin typeface="Arial" panose="020B0604020202020204" pitchFamily="34" charset="0"/>
              </a:rPr>
              <a:t>Typy operačních systémů</a:t>
            </a:r>
            <a:endParaRPr lang="cs-CZ" b="1" dirty="0">
              <a:latin typeface="Arial" panose="020B0604020202020204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57224" y="1551156"/>
            <a:ext cx="801687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/>
              <a:t>Jednouživatelské, </a:t>
            </a:r>
            <a:r>
              <a:rPr lang="cs-CZ" sz="2000" b="1" dirty="0" err="1"/>
              <a:t>jednoúlohové</a:t>
            </a:r>
            <a:endParaRPr lang="cs-CZ" sz="2000" dirty="0"/>
          </a:p>
          <a:p>
            <a:pPr lvl="1"/>
            <a:r>
              <a:rPr lang="cs-CZ" sz="2000" dirty="0" smtClean="0"/>
              <a:t>	neumožňuje </a:t>
            </a:r>
            <a:r>
              <a:rPr lang="cs-CZ" sz="2000" dirty="0"/>
              <a:t>běh více </a:t>
            </a:r>
            <a:r>
              <a:rPr lang="cs-CZ" sz="2000" dirty="0" smtClean="0"/>
              <a:t>programů </a:t>
            </a:r>
            <a:r>
              <a:rPr lang="cs-CZ" sz="2000" dirty="0"/>
              <a:t>najednou</a:t>
            </a:r>
          </a:p>
          <a:p>
            <a:pPr lvl="1"/>
            <a:r>
              <a:rPr lang="cs-CZ" sz="2000" dirty="0" smtClean="0"/>
              <a:t>	Příklad: MS DOS (vývoj 1981-1994)</a:t>
            </a:r>
          </a:p>
          <a:p>
            <a:pPr lvl="1"/>
            <a:endParaRPr lang="cs-CZ" sz="2000" dirty="0"/>
          </a:p>
          <a:p>
            <a:r>
              <a:rPr lang="cs-CZ" sz="2000" b="1" dirty="0"/>
              <a:t>Jednouživatelské </a:t>
            </a:r>
            <a:r>
              <a:rPr lang="cs-CZ" sz="2000" b="1" dirty="0" err="1"/>
              <a:t>víceúlohové</a:t>
            </a:r>
            <a:r>
              <a:rPr lang="cs-CZ" sz="2000" b="1" dirty="0"/>
              <a:t> </a:t>
            </a:r>
            <a:r>
              <a:rPr lang="cs-CZ" sz="2000" b="1" dirty="0" smtClean="0"/>
              <a:t>– multitasking</a:t>
            </a:r>
            <a:endParaRPr lang="cs-CZ" sz="2000" dirty="0" smtClean="0"/>
          </a:p>
          <a:p>
            <a:r>
              <a:rPr lang="cs-CZ" sz="2000" dirty="0"/>
              <a:t>	</a:t>
            </a:r>
            <a:r>
              <a:rPr lang="cs-CZ" sz="2000" dirty="0" smtClean="0"/>
              <a:t>možnost současného </a:t>
            </a:r>
            <a:r>
              <a:rPr lang="cs-CZ" sz="2000" dirty="0"/>
              <a:t>běhu několika </a:t>
            </a:r>
            <a:r>
              <a:rPr lang="cs-CZ" sz="2000" dirty="0" smtClean="0"/>
              <a:t>programů</a:t>
            </a:r>
            <a:endParaRPr lang="cs-CZ" sz="2000" dirty="0"/>
          </a:p>
          <a:p>
            <a:pPr lvl="1"/>
            <a:r>
              <a:rPr lang="cs-CZ" sz="2000" dirty="0" smtClean="0"/>
              <a:t>	Příklad</a:t>
            </a:r>
            <a:r>
              <a:rPr lang="cs-CZ" sz="2000" dirty="0"/>
              <a:t>: </a:t>
            </a:r>
            <a:r>
              <a:rPr lang="cs-CZ" sz="2000" dirty="0" smtClean="0"/>
              <a:t>Windows 95 ……</a:t>
            </a:r>
          </a:p>
          <a:p>
            <a:pPr lvl="1"/>
            <a:endParaRPr lang="cs-CZ" sz="2000" dirty="0"/>
          </a:p>
          <a:p>
            <a:r>
              <a:rPr lang="cs-CZ" sz="2000" b="1" dirty="0" smtClean="0"/>
              <a:t>Víceuživatelské </a:t>
            </a:r>
            <a:r>
              <a:rPr lang="cs-CZ" sz="2000" b="1" dirty="0"/>
              <a:t>(síťové)</a:t>
            </a:r>
            <a:r>
              <a:rPr lang="cs-CZ" sz="2000" dirty="0"/>
              <a:t> </a:t>
            </a:r>
          </a:p>
          <a:p>
            <a:pPr lvl="1"/>
            <a:r>
              <a:rPr lang="cs-CZ" sz="2000" dirty="0" smtClean="0"/>
              <a:t>	sdílení </a:t>
            </a:r>
            <a:r>
              <a:rPr lang="cs-CZ" sz="2000" dirty="0"/>
              <a:t>prostředků mezi více </a:t>
            </a:r>
            <a:r>
              <a:rPr lang="cs-CZ" sz="2000" dirty="0" smtClean="0"/>
              <a:t>uživateli</a:t>
            </a:r>
          </a:p>
          <a:p>
            <a:pPr lvl="1"/>
            <a:r>
              <a:rPr lang="cs-CZ" sz="2000" dirty="0" smtClean="0"/>
              <a:t>	Windows Professional, Business, Unix</a:t>
            </a:r>
            <a:r>
              <a:rPr lang="cs-CZ" sz="2000" dirty="0"/>
              <a:t>, Linux</a:t>
            </a:r>
            <a:r>
              <a:rPr lang="cs-CZ" sz="2000" dirty="0" smtClean="0"/>
              <a:t>,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7464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57225" y="247761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OPERAČNÍ SYSTÉM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1557337" y="870790"/>
            <a:ext cx="60864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smtClean="0">
                <a:latin typeface="Arial" panose="020B0604020202020204" pitchFamily="34" charset="0"/>
              </a:rPr>
              <a:t>Druhy operačních systémů a jejich základní vlastnosti</a:t>
            </a:r>
            <a:endParaRPr lang="cs-CZ" b="1" dirty="0">
              <a:latin typeface="Arial" panose="020B0604020202020204" pitchFamily="34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57225" y="1273417"/>
            <a:ext cx="801687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rgbClr val="0070C0"/>
                </a:solidFill>
              </a:rPr>
              <a:t>MS DOS</a:t>
            </a:r>
            <a:endParaRPr lang="cs-CZ" sz="1600" dirty="0">
              <a:solidFill>
                <a:srgbClr val="0070C0"/>
              </a:solidFill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vyvíjen firmou Microsoft od roku 1981 do roku 1994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ovládání přes příkazovou řádku, textové příkazy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err="1" smtClean="0"/>
              <a:t>jednoúlohový</a:t>
            </a:r>
            <a:r>
              <a:rPr lang="cs-CZ" sz="1600" dirty="0" smtClean="0"/>
              <a:t> program, vždy spuštěna pouze jedna aplikace</a:t>
            </a:r>
          </a:p>
          <a:p>
            <a:pPr lvl="2"/>
            <a:endParaRPr lang="cs-CZ" sz="1600" dirty="0" smtClean="0"/>
          </a:p>
          <a:p>
            <a:r>
              <a:rPr lang="cs-CZ" sz="2000" b="1" dirty="0" smtClean="0">
                <a:solidFill>
                  <a:srgbClr val="0070C0"/>
                </a:solidFill>
              </a:rPr>
              <a:t>Microsoft Windows</a:t>
            </a:r>
            <a:endParaRPr lang="cs-CZ" sz="2000" dirty="0">
              <a:solidFill>
                <a:srgbClr val="0070C0"/>
              </a:solidFill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Nejrozšířenější operační systém v PC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Multitasking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Původně jako nadstavba MS </a:t>
            </a:r>
            <a:r>
              <a:rPr lang="cs-CZ" sz="1600" dirty="0" err="1" smtClean="0"/>
              <a:t>DOSu</a:t>
            </a:r>
            <a:r>
              <a:rPr lang="cs-CZ" sz="1600" dirty="0" smtClean="0"/>
              <a:t>, od roku 2000  jako samostatný OS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Aktuální verze Windows 8</a:t>
            </a:r>
          </a:p>
          <a:p>
            <a:pPr lvl="1"/>
            <a:endParaRPr lang="cs-CZ" sz="2000" dirty="0"/>
          </a:p>
          <a:p>
            <a:r>
              <a:rPr lang="cs-CZ" sz="2000" b="1" dirty="0" smtClean="0">
                <a:solidFill>
                  <a:srgbClr val="0070C0"/>
                </a:solidFill>
              </a:rPr>
              <a:t>Linux</a:t>
            </a:r>
            <a:endParaRPr lang="cs-CZ" sz="2000" dirty="0">
              <a:solidFill>
                <a:srgbClr val="0070C0"/>
              </a:solidFill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Open Source – kompletně zdarma včetně zdrojového kódu</a:t>
            </a:r>
            <a:endParaRPr lang="cs-CZ" sz="16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Několik distribucí (</a:t>
            </a:r>
            <a:r>
              <a:rPr lang="cs-CZ" sz="1600" dirty="0" err="1" smtClean="0"/>
              <a:t>Ubuntu</a:t>
            </a:r>
            <a:r>
              <a:rPr lang="cs-CZ" sz="1600" dirty="0" smtClean="0"/>
              <a:t>, Fedora, </a:t>
            </a:r>
            <a:r>
              <a:rPr lang="cs-CZ" sz="1600" dirty="0" err="1" smtClean="0"/>
              <a:t>Debian</a:t>
            </a:r>
            <a:r>
              <a:rPr lang="cs-CZ" sz="1600" dirty="0" smtClean="0"/>
              <a:t>)</a:t>
            </a:r>
            <a:endParaRPr lang="cs-CZ" sz="16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Spustitelný i bez instalace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/>
              <a:t>Na bázi </a:t>
            </a:r>
            <a:r>
              <a:rPr lang="cs-CZ" sz="1600" dirty="0" err="1" smtClean="0"/>
              <a:t>UNIXu</a:t>
            </a:r>
            <a:endParaRPr lang="cs-CZ" sz="1600" dirty="0"/>
          </a:p>
          <a:p>
            <a:pPr lvl="1"/>
            <a:endParaRPr lang="cs-CZ" sz="2000" dirty="0"/>
          </a:p>
          <a:p>
            <a:r>
              <a:rPr lang="cs-CZ" sz="2000" b="1" dirty="0" smtClean="0">
                <a:solidFill>
                  <a:srgbClr val="0070C0"/>
                </a:solidFill>
              </a:rPr>
              <a:t>Mac OS</a:t>
            </a:r>
            <a:endParaRPr lang="cs-CZ" sz="2000" dirty="0">
              <a:solidFill>
                <a:srgbClr val="0070C0"/>
              </a:solidFill>
            </a:endParaRP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Výhradně na počítačích firmy Apple od roku 1984</a:t>
            </a:r>
            <a:endParaRPr lang="cs-CZ" sz="16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První systém používající k myš (grafické rozhraní)</a:t>
            </a:r>
            <a:endParaRPr lang="cs-CZ" sz="1600" dirty="0"/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Na bázi </a:t>
            </a:r>
            <a:r>
              <a:rPr lang="cs-CZ" sz="1600" dirty="0" err="1" smtClean="0"/>
              <a:t>UNIXu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880069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57225" y="247761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OPERAČNÍ SYSTÉM</a:t>
            </a:r>
            <a:endParaRPr lang="cs-CZ" b="1" dirty="0"/>
          </a:p>
        </p:txBody>
      </p:sp>
      <p:sp>
        <p:nvSpPr>
          <p:cNvPr id="7" name="Obdélník 6"/>
          <p:cNvSpPr/>
          <p:nvPr/>
        </p:nvSpPr>
        <p:spPr>
          <a:xfrm>
            <a:off x="3182143" y="798690"/>
            <a:ext cx="28368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smtClean="0">
                <a:latin typeface="Arial" panose="020B0604020202020204" pitchFamily="34" charset="0"/>
              </a:rPr>
              <a:t>Důležité základní pojmy</a:t>
            </a:r>
            <a:endParaRPr lang="cs-CZ" b="1" dirty="0">
              <a:latin typeface="Arial" panose="020B0604020202020204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57225" y="1718573"/>
            <a:ext cx="801687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err="1" smtClean="0"/>
              <a:t>Bootování</a:t>
            </a:r>
            <a:r>
              <a:rPr lang="cs-CZ" b="1" dirty="0" smtClean="0"/>
              <a:t> 	</a:t>
            </a:r>
            <a:r>
              <a:rPr lang="cs-CZ" dirty="0" smtClean="0"/>
              <a:t>po zapnutí PC se provede kontrola HW a pak se zavádí operační 		systém včetně driverů</a:t>
            </a:r>
          </a:p>
          <a:p>
            <a:endParaRPr lang="cs-CZ" dirty="0"/>
          </a:p>
          <a:p>
            <a:r>
              <a:rPr lang="cs-CZ" b="1" dirty="0" smtClean="0"/>
              <a:t>Driver</a:t>
            </a:r>
            <a:r>
              <a:rPr lang="cs-CZ" dirty="0" smtClean="0"/>
              <a:t>		ovladač (software), pomáhá OS ovládat HW komponenty PC 		včetně periferií</a:t>
            </a:r>
          </a:p>
          <a:p>
            <a:endParaRPr lang="cs-CZ" dirty="0"/>
          </a:p>
          <a:p>
            <a:r>
              <a:rPr lang="cs-CZ" b="1" dirty="0" smtClean="0"/>
              <a:t>Multitasking</a:t>
            </a:r>
            <a:r>
              <a:rPr lang="cs-CZ" dirty="0" smtClean="0"/>
              <a:t>	funkce souběžné práce vícero programů v jednom čase</a:t>
            </a:r>
          </a:p>
          <a:p>
            <a:endParaRPr lang="cs-CZ" dirty="0"/>
          </a:p>
          <a:p>
            <a:r>
              <a:rPr lang="cs-CZ" b="1" dirty="0" smtClean="0"/>
              <a:t>Registr</a:t>
            </a:r>
            <a:r>
              <a:rPr lang="cs-CZ" dirty="0" smtClean="0"/>
              <a:t>		konfigurační databáze, uloženy všechny konfigurace OS i aplikací</a:t>
            </a:r>
          </a:p>
          <a:p>
            <a:endParaRPr lang="cs-CZ" dirty="0"/>
          </a:p>
          <a:p>
            <a:r>
              <a:rPr lang="cs-CZ" b="1" dirty="0" err="1" smtClean="0"/>
              <a:t>Plug</a:t>
            </a:r>
            <a:r>
              <a:rPr lang="cs-CZ" b="1" dirty="0" smtClean="0"/>
              <a:t>-and-play</a:t>
            </a:r>
            <a:r>
              <a:rPr lang="cs-CZ" dirty="0" smtClean="0"/>
              <a:t>	</a:t>
            </a:r>
            <a:r>
              <a:rPr lang="pl-PL" dirty="0"/>
              <a:t>v překladu „připoj a hraj</a:t>
            </a:r>
            <a:r>
              <a:rPr lang="pl-PL" dirty="0" smtClean="0"/>
              <a:t>“, zjednodušené rozpoznávání HW</a:t>
            </a:r>
            <a:r>
              <a:rPr lang="cs-CZ" sz="2000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xmlns="" val="193085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57225" y="379414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Zadání úkolů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4733" y="1105435"/>
            <a:ext cx="8424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1. </a:t>
            </a:r>
            <a:r>
              <a:rPr lang="cs-CZ" sz="1400" dirty="0" smtClean="0">
                <a:solidFill>
                  <a:srgbClr val="0070C0"/>
                </a:solidFill>
              </a:rPr>
              <a:t>Přiřaďte písmena k číslicím z tabulky tak, aby souhlasila doba na používanou technologii VT (použijte google) </a:t>
            </a:r>
            <a:r>
              <a:rPr lang="cs-CZ" sz="1400" dirty="0" smtClean="0">
                <a:solidFill>
                  <a:srgbClr val="0070C0"/>
                </a:solidFill>
              </a:rPr>
              <a:t>.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63585011"/>
              </p:ext>
            </p:extLst>
          </p:nvPr>
        </p:nvGraphicFramePr>
        <p:xfrm>
          <a:off x="875108" y="1558915"/>
          <a:ext cx="7450934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26422"/>
                <a:gridCol w="473798"/>
                <a:gridCol w="1657532"/>
                <a:gridCol w="485775"/>
                <a:gridCol w="210740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Děrný štítek </a:t>
                      </a:r>
                      <a:r>
                        <a:rPr lang="cs-CZ" sz="1100" dirty="0" smtClean="0"/>
                        <a:t>(Ch.</a:t>
                      </a:r>
                      <a:r>
                        <a:rPr lang="cs-CZ" sz="1100" baseline="0" dirty="0" smtClean="0"/>
                        <a:t> Babage)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1938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Mechanické počítací stroje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1833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elektromechanické počítače 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1945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první procesor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5000 před n. l.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von Neumannovo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schéma 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1969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354733" y="3569235"/>
            <a:ext cx="8491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2. </a:t>
            </a:r>
            <a:r>
              <a:rPr lang="cs-CZ" sz="1400" dirty="0" smtClean="0">
                <a:solidFill>
                  <a:srgbClr val="0070C0"/>
                </a:solidFill>
              </a:rPr>
              <a:t>Přiřaďte písmena k číslicím z tabulek tak, aby HW počítače korespondoval s častí von Neumannova </a:t>
            </a:r>
            <a:r>
              <a:rPr lang="cs-CZ" sz="1400" dirty="0" smtClean="0">
                <a:solidFill>
                  <a:srgbClr val="0070C0"/>
                </a:solidFill>
              </a:rPr>
              <a:t>schématu.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28441803"/>
              </p:ext>
            </p:extLst>
          </p:nvPr>
        </p:nvGraphicFramePr>
        <p:xfrm>
          <a:off x="875108" y="4178835"/>
          <a:ext cx="7450934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26422"/>
                <a:gridCol w="473798"/>
                <a:gridCol w="1657532"/>
                <a:gridCol w="485775"/>
                <a:gridCol w="210740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Systémová sběrnice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procesor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Aritmeticko-logická jednotka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monitor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Vstupní  zařízení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řadič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paměť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klávesnice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Výstupní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jednotka</a:t>
                      </a:r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harddisk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650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57225" y="379414"/>
            <a:ext cx="7886700" cy="589734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Zadání úkolů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4733" y="1105435"/>
            <a:ext cx="4002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3. </a:t>
            </a:r>
            <a:r>
              <a:rPr lang="cs-CZ" sz="1400" dirty="0" smtClean="0">
                <a:solidFill>
                  <a:srgbClr val="0070C0"/>
                </a:solidFill>
              </a:rPr>
              <a:t>Vyjmenujte základní funkce operačního </a:t>
            </a:r>
            <a:r>
              <a:rPr lang="cs-CZ" sz="1400" dirty="0" smtClean="0">
                <a:solidFill>
                  <a:srgbClr val="0070C0"/>
                </a:solidFill>
              </a:rPr>
              <a:t>systému.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4733" y="2116673"/>
            <a:ext cx="6742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5. </a:t>
            </a:r>
            <a:r>
              <a:rPr lang="cs-CZ" sz="1400" dirty="0" smtClean="0">
                <a:solidFill>
                  <a:srgbClr val="0070C0"/>
                </a:solidFill>
              </a:rPr>
              <a:t>Přiřaďte písmena k číslicím z tabulek tak, aby verze OS korespondovala s datem </a:t>
            </a:r>
            <a:r>
              <a:rPr lang="cs-CZ" sz="1400" dirty="0" smtClean="0">
                <a:solidFill>
                  <a:srgbClr val="0070C0"/>
                </a:solidFill>
              </a:rPr>
              <a:t>vzniku.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92539389"/>
              </p:ext>
            </p:extLst>
          </p:nvPr>
        </p:nvGraphicFramePr>
        <p:xfrm>
          <a:off x="786208" y="2706430"/>
          <a:ext cx="7450934" cy="2966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26422"/>
                <a:gridCol w="473798"/>
                <a:gridCol w="1657532"/>
                <a:gridCol w="485775"/>
                <a:gridCol w="210740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MS-DOS</a:t>
                      </a:r>
                      <a:r>
                        <a:rPr lang="cs-CZ" sz="1600" baseline="0" dirty="0" smtClean="0"/>
                        <a:t> 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1995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WINDOWS 3.11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2007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WINDOWS 95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2001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WINDOWS XP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2009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WINDOWS VISTA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1993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WINDOWS 7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2001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WINDOWS 8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1981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Mac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OS X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354733" y="1611054"/>
            <a:ext cx="2934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4. </a:t>
            </a:r>
            <a:r>
              <a:rPr lang="cs-CZ" sz="1400" dirty="0" smtClean="0">
                <a:solidFill>
                  <a:srgbClr val="0070C0"/>
                </a:solidFill>
              </a:rPr>
              <a:t>Vysvětlete pojem „boot systému</a:t>
            </a:r>
            <a:r>
              <a:rPr lang="cs-CZ" sz="1400" dirty="0" smtClean="0">
                <a:solidFill>
                  <a:srgbClr val="0070C0"/>
                </a:solidFill>
              </a:rPr>
              <a:t>“.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16742" y="6040083"/>
            <a:ext cx="6167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Odpovědi zapište do souboru ve Wordu s názvem „ICT_I_S1_01“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854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7969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1128" y="885826"/>
            <a:ext cx="7118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1. </a:t>
            </a:r>
            <a:r>
              <a:rPr lang="cs-CZ" sz="1400" dirty="0" smtClean="0">
                <a:solidFill>
                  <a:srgbClr val="0070C0"/>
                </a:solidFill>
              </a:rPr>
              <a:t>Přiřaďte písmena k číslicím z tabulek tak, aby souhlasila doba na používanou technologii </a:t>
            </a:r>
            <a:r>
              <a:rPr lang="cs-CZ" sz="1400" dirty="0" smtClean="0">
                <a:solidFill>
                  <a:srgbClr val="0070C0"/>
                </a:solidFill>
              </a:rPr>
              <a:t>VT.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7130387"/>
              </p:ext>
            </p:extLst>
          </p:nvPr>
        </p:nvGraphicFramePr>
        <p:xfrm>
          <a:off x="1014808" y="1318342"/>
          <a:ext cx="7450934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26422"/>
                <a:gridCol w="473798"/>
                <a:gridCol w="1657532"/>
                <a:gridCol w="485775"/>
                <a:gridCol w="210740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Děrný pásek </a:t>
                      </a:r>
                      <a:r>
                        <a:rPr lang="cs-CZ" sz="1100" dirty="0" smtClean="0"/>
                        <a:t>(Ch.</a:t>
                      </a:r>
                      <a:r>
                        <a:rPr lang="cs-CZ" sz="1100" baseline="0" dirty="0" smtClean="0"/>
                        <a:t> Babage)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1938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Mechanické počítací stroje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1833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elektromechanické počítače 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1945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první procesor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5000 před n. l.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von Neumannovo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schéma 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1969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918462" y="3122890"/>
            <a:ext cx="3643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Správná odpověď: </a:t>
            </a:r>
            <a:r>
              <a:rPr lang="cs-CZ" dirty="0" smtClean="0">
                <a:solidFill>
                  <a:schemeClr val="accent1"/>
                </a:solidFill>
              </a:rPr>
              <a:t>1B, </a:t>
            </a:r>
            <a:r>
              <a:rPr lang="cs-CZ" dirty="0" smtClean="0">
                <a:solidFill>
                  <a:srgbClr val="FF0000"/>
                </a:solidFill>
              </a:rPr>
              <a:t>2D, </a:t>
            </a:r>
            <a:r>
              <a:rPr lang="cs-CZ" dirty="0" smtClean="0">
                <a:solidFill>
                  <a:srgbClr val="00B050"/>
                </a:solidFill>
              </a:rPr>
              <a:t>3A, </a:t>
            </a:r>
            <a:r>
              <a:rPr lang="cs-CZ" dirty="0" smtClean="0">
                <a:solidFill>
                  <a:schemeClr val="accent4"/>
                </a:solidFill>
              </a:rPr>
              <a:t>4E,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</a:rPr>
              <a:t>5C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endParaRPr lang="cs-CZ" dirty="0">
              <a:solidFill>
                <a:schemeClr val="accent1"/>
              </a:solidFill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4214813" y="1457325"/>
            <a:ext cx="1614487" cy="38576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4243388" y="1821656"/>
            <a:ext cx="1571625" cy="764382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4243388" y="1457325"/>
            <a:ext cx="1571625" cy="742950"/>
          </a:xfrm>
          <a:prstGeom prst="straightConnector1">
            <a:avLst/>
          </a:prstGeom>
          <a:ln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4216372" y="2571750"/>
            <a:ext cx="1598641" cy="378619"/>
          </a:xfrm>
          <a:prstGeom prst="straightConnector1">
            <a:avLst/>
          </a:prstGeom>
          <a:ln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4243388" y="2200275"/>
            <a:ext cx="1571625" cy="742950"/>
          </a:xfrm>
          <a:prstGeom prst="straightConnector1">
            <a:avLst/>
          </a:prstGeom>
          <a:ln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44410447"/>
              </p:ext>
            </p:extLst>
          </p:nvPr>
        </p:nvGraphicFramePr>
        <p:xfrm>
          <a:off x="1014808" y="4116700"/>
          <a:ext cx="7450934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26422"/>
                <a:gridCol w="473798"/>
                <a:gridCol w="1657532"/>
                <a:gridCol w="485775"/>
                <a:gridCol w="210740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Systémová sběrnice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procesor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Aritmeticko-logická jednotka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monitor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Vstupní  zařízení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řadič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Paměť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klávesnice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Výstupní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jednotka</a:t>
                      </a:r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harddisk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3197862" y="6144971"/>
            <a:ext cx="3643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Správná odpověď: </a:t>
            </a:r>
            <a:r>
              <a:rPr lang="cs-CZ" dirty="0" smtClean="0">
                <a:solidFill>
                  <a:schemeClr val="accent1"/>
                </a:solidFill>
              </a:rPr>
              <a:t>1C, </a:t>
            </a:r>
            <a:r>
              <a:rPr lang="cs-CZ" dirty="0" smtClean="0">
                <a:solidFill>
                  <a:srgbClr val="FF0000"/>
                </a:solidFill>
              </a:rPr>
              <a:t>2A, </a:t>
            </a:r>
            <a:r>
              <a:rPr lang="cs-CZ" dirty="0" smtClean="0">
                <a:solidFill>
                  <a:srgbClr val="00B050"/>
                </a:solidFill>
              </a:rPr>
              <a:t>3D, </a:t>
            </a:r>
            <a:r>
              <a:rPr lang="cs-CZ" dirty="0" smtClean="0">
                <a:solidFill>
                  <a:schemeClr val="accent4"/>
                </a:solidFill>
              </a:rPr>
              <a:t>4E,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</a:rPr>
              <a:t>5B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endParaRPr lang="cs-CZ" dirty="0">
              <a:solidFill>
                <a:schemeClr val="accent1"/>
              </a:solidFill>
            </a:endParaRPr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4218306" y="4280866"/>
            <a:ext cx="1600200" cy="75723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V="1">
            <a:off x="4246881" y="4301424"/>
            <a:ext cx="1591496" cy="343773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4246881" y="5023817"/>
            <a:ext cx="1591496" cy="405408"/>
          </a:xfrm>
          <a:prstGeom prst="straightConnector1">
            <a:avLst/>
          </a:prstGeom>
          <a:ln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4219865" y="5395291"/>
            <a:ext cx="1639942" cy="385763"/>
          </a:xfrm>
          <a:prstGeom prst="straightConnector1">
            <a:avLst/>
          </a:prstGeom>
          <a:ln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4239736" y="4634799"/>
            <a:ext cx="1598641" cy="1146255"/>
          </a:xfrm>
          <a:prstGeom prst="straightConnector1">
            <a:avLst/>
          </a:prstGeom>
          <a:ln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494433" y="3694908"/>
            <a:ext cx="8491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2. </a:t>
            </a:r>
            <a:r>
              <a:rPr lang="cs-CZ" sz="1400" dirty="0" smtClean="0">
                <a:solidFill>
                  <a:srgbClr val="0070C0"/>
                </a:solidFill>
              </a:rPr>
              <a:t>Přiřaďte písmena k číslicím z tabulek tak, aby HW počítače korespondoval s častí von Neumannova schématu </a:t>
            </a:r>
            <a:r>
              <a:rPr lang="cs-CZ" sz="1400" dirty="0" smtClean="0">
                <a:solidFill>
                  <a:srgbClr val="0070C0"/>
                </a:solidFill>
              </a:rPr>
              <a:t>.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584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4733" y="1105435"/>
            <a:ext cx="4002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3. </a:t>
            </a:r>
            <a:r>
              <a:rPr lang="cs-CZ" sz="1400" dirty="0" smtClean="0">
                <a:solidFill>
                  <a:srgbClr val="0070C0"/>
                </a:solidFill>
              </a:rPr>
              <a:t>Vyjmenujte základní funkce operačního </a:t>
            </a:r>
            <a:r>
              <a:rPr lang="cs-CZ" sz="1400" dirty="0" smtClean="0">
                <a:solidFill>
                  <a:srgbClr val="0070C0"/>
                </a:solidFill>
              </a:rPr>
              <a:t>systému.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435099" y="1474767"/>
            <a:ext cx="71088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i="1" dirty="0"/>
              <a:t>Obsluha hardware počítače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i="1" dirty="0"/>
              <a:t>Komunikace s uživatelem, spouštění aplikačních </a:t>
            </a:r>
            <a:r>
              <a:rPr lang="cs-CZ" sz="1600" i="1" dirty="0" smtClean="0"/>
              <a:t>programů</a:t>
            </a:r>
            <a:endParaRPr lang="cs-CZ" sz="16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i="1" dirty="0"/>
              <a:t>U</a:t>
            </a:r>
            <a:r>
              <a:rPr lang="pt-BR" sz="1600" i="1" dirty="0"/>
              <a:t>kládání a údržb</a:t>
            </a:r>
            <a:r>
              <a:rPr lang="cs-CZ" sz="1600" i="1" dirty="0"/>
              <a:t>a</a:t>
            </a:r>
            <a:r>
              <a:rPr lang="pt-BR" sz="1600" i="1" dirty="0"/>
              <a:t> dat</a:t>
            </a:r>
            <a:r>
              <a:rPr lang="cs-CZ" sz="1600" i="1" dirty="0"/>
              <a:t> 	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i="1" dirty="0"/>
              <a:t>Komunikace s ostatními počítači v počítačové síti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54733" y="2736651"/>
            <a:ext cx="2934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4. </a:t>
            </a:r>
            <a:r>
              <a:rPr lang="cs-CZ" sz="1400" dirty="0" smtClean="0">
                <a:solidFill>
                  <a:srgbClr val="0070C0"/>
                </a:solidFill>
              </a:rPr>
              <a:t>Vysvětlete pojem „boot systému</a:t>
            </a:r>
            <a:r>
              <a:rPr lang="cs-CZ" sz="1400" dirty="0" smtClean="0">
                <a:solidFill>
                  <a:srgbClr val="0070C0"/>
                </a:solidFill>
              </a:rPr>
              <a:t>“.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35099" y="3140926"/>
            <a:ext cx="71088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1600" i="1" dirty="0" smtClean="0"/>
              <a:t>Start PC</a:t>
            </a:r>
            <a:r>
              <a:rPr lang="cs-CZ" sz="1600" i="1" dirty="0"/>
              <a:t>	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i="1" dirty="0" smtClean="0"/>
              <a:t>Kontrola HW na úrovni BIOS</a:t>
            </a:r>
            <a:endParaRPr lang="cs-CZ" sz="1600" i="1" dirty="0"/>
          </a:p>
          <a:p>
            <a:pPr marL="342900" indent="-342900">
              <a:buFont typeface="+mj-lt"/>
              <a:buAutoNum type="arabicPeriod"/>
            </a:pPr>
            <a:r>
              <a:rPr lang="cs-CZ" sz="1600" i="1" dirty="0" smtClean="0"/>
              <a:t>Zavádění operačního systému do paměti RAM</a:t>
            </a:r>
            <a:endParaRPr lang="cs-CZ" sz="1600" i="1" dirty="0"/>
          </a:p>
          <a:p>
            <a:pPr marL="342900" indent="-342900">
              <a:buFont typeface="+mj-lt"/>
              <a:buAutoNum type="arabicPeriod"/>
            </a:pPr>
            <a:r>
              <a:rPr lang="cs-CZ" sz="1600" i="1" dirty="0" smtClean="0"/>
              <a:t>Připojení a aktivace hardware do operačního systému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i="1" dirty="0" smtClean="0"/>
              <a:t>Spouštění procesů na pozadí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i="1" dirty="0" smtClean="0"/>
              <a:t>Spuštění profilu uživatele</a:t>
            </a:r>
            <a:endParaRPr lang="cs-CZ" sz="1600" i="1" dirty="0"/>
          </a:p>
        </p:txBody>
      </p:sp>
    </p:spTree>
    <p:extLst>
      <p:ext uri="{BB962C8B-B14F-4D97-AF65-F5344CB8AC3E}">
        <p14:creationId xmlns:p14="http://schemas.microsoft.com/office/powerpoint/2010/main" xmlns="" val="139877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ulka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09267665"/>
              </p:ext>
            </p:extLst>
          </p:nvPr>
        </p:nvGraphicFramePr>
        <p:xfrm>
          <a:off x="1027508" y="1258630"/>
          <a:ext cx="7450934" cy="2966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63392"/>
                <a:gridCol w="571500"/>
                <a:gridCol w="1922860"/>
                <a:gridCol w="485775"/>
                <a:gridCol w="210740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MS-DOS</a:t>
                      </a:r>
                      <a:r>
                        <a:rPr lang="cs-CZ" sz="1600" baseline="0" dirty="0" smtClean="0"/>
                        <a:t> 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1995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WINDOWS 3.11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2007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WINDOWS 95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2001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WINDOWS XP</a:t>
                      </a:r>
                      <a:endParaRPr lang="cs-CZ" sz="16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2009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WINDOWS VISTA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1993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WINDOWS 7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2001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WINDOWS 8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1981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Mac</a:t>
                      </a:r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OS X</a:t>
                      </a:r>
                      <a:endParaRPr lang="cs-CZ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8.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2012</a:t>
                      </a:r>
                      <a:endParaRPr lang="cs-CZ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Nadpis 1"/>
          <p:cNvSpPr txBox="1">
            <a:spLocks/>
          </p:cNvSpPr>
          <p:nvPr/>
        </p:nvSpPr>
        <p:spPr>
          <a:xfrm>
            <a:off x="7969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/>
              <a:t>Řešení úkolů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6352" y="4623078"/>
            <a:ext cx="4729628" cy="369332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Správná odpověď: </a:t>
            </a:r>
            <a:r>
              <a:rPr lang="cs-CZ" dirty="0" smtClean="0">
                <a:solidFill>
                  <a:schemeClr val="accent1"/>
                </a:solidFill>
              </a:rPr>
              <a:t>1B, </a:t>
            </a:r>
            <a:r>
              <a:rPr lang="cs-CZ" dirty="0" smtClean="0">
                <a:solidFill>
                  <a:srgbClr val="FF0000"/>
                </a:solidFill>
              </a:rPr>
              <a:t>2D, </a:t>
            </a:r>
            <a:r>
              <a:rPr lang="cs-CZ" dirty="0" smtClean="0">
                <a:solidFill>
                  <a:srgbClr val="00B050"/>
                </a:solidFill>
              </a:rPr>
              <a:t>3A, </a:t>
            </a:r>
            <a:r>
              <a:rPr lang="cs-CZ" dirty="0" smtClean="0">
                <a:solidFill>
                  <a:schemeClr val="accent4"/>
                </a:solidFill>
              </a:rPr>
              <a:t>4E,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>
                <a:solidFill>
                  <a:srgbClr val="7030A0"/>
                </a:solidFill>
              </a:rPr>
              <a:t>5C,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6D,</a:t>
            </a:r>
            <a:r>
              <a:rPr lang="cs-CZ" dirty="0" smtClean="0">
                <a:solidFill>
                  <a:schemeClr val="accent1"/>
                </a:solidFill>
              </a:rPr>
              <a:t> 7H, 8C </a:t>
            </a:r>
            <a:endParaRPr lang="cs-CZ" dirty="0">
              <a:solidFill>
                <a:schemeClr val="accent1"/>
              </a:solidFill>
            </a:endParaRPr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3945732" y="1457325"/>
            <a:ext cx="1870868" cy="223599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3967163" y="1821656"/>
            <a:ext cx="1849437" cy="1128713"/>
          </a:xfrm>
          <a:prstGeom prst="straightConnector1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3967163" y="1450182"/>
            <a:ext cx="1849437" cy="754598"/>
          </a:xfrm>
          <a:prstGeom prst="straightConnector1">
            <a:avLst/>
          </a:prstGeom>
          <a:ln>
            <a:solidFill>
              <a:srgbClr val="00B05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3953655" y="2571750"/>
            <a:ext cx="1884376" cy="728147"/>
          </a:xfrm>
          <a:prstGeom prst="straightConnector1">
            <a:avLst/>
          </a:prstGeom>
          <a:ln>
            <a:solidFill>
              <a:schemeClr val="accent4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3967163" y="1821656"/>
            <a:ext cx="1849437" cy="1121569"/>
          </a:xfrm>
          <a:prstGeom prst="straightConnector1">
            <a:avLst/>
          </a:prstGeom>
          <a:ln>
            <a:solidFill>
              <a:srgbClr val="7030A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1381571" y="802243"/>
            <a:ext cx="6742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5. </a:t>
            </a:r>
            <a:r>
              <a:rPr lang="cs-CZ" sz="1400" dirty="0" smtClean="0">
                <a:solidFill>
                  <a:srgbClr val="0070C0"/>
                </a:solidFill>
              </a:rPr>
              <a:t>Přiřaďte písmena k číslicím z tabulek tak, aby verze OS korespondovala s datem vzniku?</a:t>
            </a:r>
            <a:endParaRPr lang="cs-CZ" dirty="0">
              <a:solidFill>
                <a:srgbClr val="0070C0"/>
              </a:solidFill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 flipV="1">
            <a:off x="3967163" y="2571750"/>
            <a:ext cx="1870868" cy="728147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3967163" y="3666867"/>
            <a:ext cx="1870868" cy="359033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V="1">
            <a:off x="3967163" y="2204780"/>
            <a:ext cx="1870868" cy="182112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15709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907</TotalTime>
  <Words>701</Words>
  <Application>Microsoft Office PowerPoint</Application>
  <PresentationFormat>Předvádění na obrazovce (4:3)</PresentationFormat>
  <Paragraphs>293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Office</vt:lpstr>
      <vt:lpstr>Snímek 1</vt:lpstr>
      <vt:lpstr>HISTORIE IKT</vt:lpstr>
      <vt:lpstr>HISTORIE IKT</vt:lpstr>
      <vt:lpstr>OPERAČNÍ SYSTÉM</vt:lpstr>
      <vt:lpstr>OPERAČNÍ SYSTÉM</vt:lpstr>
      <vt:lpstr>OPERAČNÍ SYSTÉM</vt:lpstr>
      <vt:lpstr>OPERAČNÍ SYSTÉM</vt:lpstr>
      <vt:lpstr>Zadání úkolů</vt:lpstr>
      <vt:lpstr>Zadání úkolů</vt:lpstr>
      <vt:lpstr>Snímek 10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Dum</cp:lastModifiedBy>
  <cp:revision>71</cp:revision>
  <cp:lastPrinted>2013-05-29T10:30:23Z</cp:lastPrinted>
  <dcterms:created xsi:type="dcterms:W3CDTF">2013-05-29T06:59:46Z</dcterms:created>
  <dcterms:modified xsi:type="dcterms:W3CDTF">2014-06-30T18:11:59Z</dcterms:modified>
</cp:coreProperties>
</file>