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59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61" r:id="rId14"/>
    <p:sldId id="262" r:id="rId15"/>
    <p:sldId id="263" r:id="rId16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xmlns="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-90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216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4463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29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4117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4237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5547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6628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964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4716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327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260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34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ftware" TargetMode="External"/><Relationship Id="rId2" Type="http://schemas.openxmlformats.org/officeDocument/2006/relationships/hyperlink" Target="http://cs.wikipedia.org/w/index.php?title=D%C4%9Bjiny_po%C4%8D%C3%ADta%C4%8D%C5%AF&amp;oldid=1036381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ftware" TargetMode="External"/><Relationship Id="rId2" Type="http://schemas.openxmlformats.org/officeDocument/2006/relationships/hyperlink" Target="http://cs.wikipedia.org/w/index.php?title=D%C4%9Bjiny_po%C4%8D%C3%ADta%C4%8D%C5%AF&amp;oldid=1036381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VY_32_INOVACE_ICT_I_S1_02</a:t>
            </a:r>
          </a:p>
        </p:txBody>
      </p:sp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Aplikační software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Pavel Lintemer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</a:t>
            </a:r>
            <a:r>
              <a:rPr lang="cs-CZ" sz="1200">
                <a:latin typeface="Arial" panose="020B0604020202020204" pitchFamily="34" charset="0"/>
              </a:rPr>
              <a:t>	3</a:t>
            </a:r>
            <a:r>
              <a:rPr lang="cs-CZ" sz="1200" smtClean="0">
                <a:latin typeface="Arial" panose="020B0604020202020204" pitchFamily="34" charset="0"/>
              </a:rPr>
              <a:t>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si osvojí pojmy: aplikace, BIOS, textový editor, systémový proces…</a:t>
            </a: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SOFTWARE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550753" y="1011505"/>
            <a:ext cx="7815262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Software (též programové </a:t>
            </a:r>
            <a:r>
              <a:rPr lang="cs-CZ" sz="1400" b="1" dirty="0" smtClean="0"/>
              <a:t>vybavení) je </a:t>
            </a:r>
            <a:r>
              <a:rPr lang="cs-CZ" sz="1400" b="1" dirty="0"/>
              <a:t>v informatice sada všech počítačových programů používaných v počítači, které provádějí nějakou činnost. </a:t>
            </a:r>
            <a:endParaRPr lang="cs-CZ" sz="1400" b="1" dirty="0" smtClean="0"/>
          </a:p>
          <a:p>
            <a:endParaRPr lang="cs-CZ" sz="1400" b="1" dirty="0"/>
          </a:p>
          <a:p>
            <a:r>
              <a:rPr lang="cs-CZ" sz="1400" dirty="0">
                <a:solidFill>
                  <a:schemeClr val="bg1">
                    <a:lumMod val="65000"/>
                  </a:schemeClr>
                </a:solidFill>
              </a:rPr>
              <a:t>Software je protiklad k hardwaru, který zahrnuje všechny fyzické součásti </a:t>
            </a:r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počítače.</a:t>
            </a:r>
            <a:endParaRPr lang="cs-CZ" sz="1400" dirty="0">
              <a:solidFill>
                <a:schemeClr val="bg1">
                  <a:lumMod val="65000"/>
                </a:schemeClr>
              </a:solidFill>
            </a:endParaRPr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b="1" dirty="0" smtClean="0"/>
          </a:p>
          <a:p>
            <a:r>
              <a:rPr lang="cs-CZ" sz="1400" b="1" dirty="0" smtClean="0"/>
              <a:t>Software dělíme na: </a:t>
            </a:r>
          </a:p>
          <a:p>
            <a:endParaRPr lang="cs-CZ" sz="1400" b="1" dirty="0" smtClean="0"/>
          </a:p>
          <a:p>
            <a:r>
              <a:rPr lang="cs-CZ" sz="1400" b="1" dirty="0" smtClean="0">
                <a:solidFill>
                  <a:schemeClr val="accent6"/>
                </a:solidFill>
              </a:rPr>
              <a:t>1. Programové vybavení počítače (HW) - </a:t>
            </a:r>
            <a:r>
              <a:rPr lang="cs-CZ" sz="1400" i="1" dirty="0"/>
              <a:t>zajišťuje základní komunikaci hardwaru </a:t>
            </a:r>
            <a:r>
              <a:rPr lang="cs-CZ" sz="1400" b="1" dirty="0" smtClean="0">
                <a:solidFill>
                  <a:schemeClr val="accent6"/>
                </a:solidFill>
              </a:rPr>
              <a:t>	</a:t>
            </a:r>
          </a:p>
          <a:p>
            <a:r>
              <a:rPr lang="cs-CZ" sz="1400" b="1" dirty="0">
                <a:solidFill>
                  <a:schemeClr val="accent6"/>
                </a:solidFill>
              </a:rPr>
              <a:t>	</a:t>
            </a:r>
            <a:r>
              <a:rPr lang="cs-CZ" sz="1400" i="1" dirty="0" smtClean="0"/>
              <a:t> </a:t>
            </a:r>
            <a:r>
              <a:rPr lang="cs-CZ" sz="1400" b="1" i="1" dirty="0" smtClean="0"/>
              <a:t>firmware </a:t>
            </a:r>
            <a:r>
              <a:rPr lang="cs-CZ" sz="1400" i="1" dirty="0" smtClean="0"/>
              <a:t>- </a:t>
            </a:r>
            <a:r>
              <a:rPr lang="cs-CZ" sz="1400" dirty="0"/>
              <a:t>software obsažený v </a:t>
            </a:r>
            <a:r>
              <a:rPr lang="cs-CZ" sz="1400" dirty="0" smtClean="0"/>
              <a:t>hardware</a:t>
            </a:r>
          </a:p>
          <a:p>
            <a:r>
              <a:rPr lang="cs-CZ" sz="1400" b="1" dirty="0">
                <a:solidFill>
                  <a:schemeClr val="accent6"/>
                </a:solidFill>
              </a:rPr>
              <a:t>	</a:t>
            </a:r>
            <a:r>
              <a:rPr lang="cs-CZ" sz="1400" b="1" i="1" dirty="0"/>
              <a:t>BIOS</a:t>
            </a:r>
            <a:r>
              <a:rPr lang="cs-CZ" sz="1400" i="1" dirty="0"/>
              <a:t> –při startu PC inicializuje a konfiguruje připojený hardware </a:t>
            </a:r>
            <a:r>
              <a:rPr lang="cs-CZ" sz="1400" dirty="0"/>
              <a:t>	 </a:t>
            </a:r>
          </a:p>
          <a:p>
            <a:r>
              <a:rPr lang="cs-CZ" sz="1400" dirty="0"/>
              <a:t>	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2. Operační systém - </a:t>
            </a:r>
            <a:r>
              <a:rPr lang="cs-CZ" sz="1400" i="1" dirty="0"/>
              <a:t>zajišťuje základní chod samotného počítače a jeho styk s periferiemi PC</a:t>
            </a:r>
          </a:p>
          <a:p>
            <a:r>
              <a:rPr lang="cs-CZ" sz="1400" b="1" dirty="0" smtClean="0"/>
              <a:t>	</a:t>
            </a:r>
            <a:r>
              <a:rPr lang="cs-CZ" sz="1400" b="1" i="1" dirty="0"/>
              <a:t>jádro operačního systému</a:t>
            </a:r>
          </a:p>
          <a:p>
            <a:r>
              <a:rPr lang="cs-CZ" sz="1400" b="1" i="1" dirty="0"/>
              <a:t>	systémové procesy – </a:t>
            </a:r>
            <a:r>
              <a:rPr lang="cs-CZ" sz="1400" i="1" dirty="0"/>
              <a:t>ovladače, systémové nástroje (běh na pozadí OS)</a:t>
            </a:r>
          </a:p>
          <a:p>
            <a:r>
              <a:rPr lang="cs-CZ" sz="1400" b="1" i="1" dirty="0" smtClean="0"/>
              <a:t>	</a:t>
            </a:r>
            <a:r>
              <a:rPr lang="cs-CZ" sz="1400" i="1" dirty="0"/>
              <a:t>	</a:t>
            </a:r>
            <a:r>
              <a:rPr lang="cs-CZ" sz="1400" i="1" dirty="0" smtClean="0"/>
              <a:t>	</a:t>
            </a:r>
          </a:p>
          <a:p>
            <a:r>
              <a:rPr lang="cs-CZ" sz="1400" b="1" dirty="0" smtClean="0">
                <a:solidFill>
                  <a:srgbClr val="00B0F0"/>
                </a:solidFill>
              </a:rPr>
              <a:t>3. Aplikační software</a:t>
            </a:r>
            <a:r>
              <a:rPr lang="cs-CZ" sz="1400" b="1" dirty="0" smtClean="0"/>
              <a:t> </a:t>
            </a:r>
          </a:p>
          <a:p>
            <a:r>
              <a:rPr lang="cs-CZ" sz="1400" b="1" i="1" dirty="0"/>
              <a:t>	</a:t>
            </a:r>
            <a:r>
              <a:rPr lang="cs-CZ" sz="1400" i="1" dirty="0" smtClean="0"/>
              <a:t>s ním pracuje </a:t>
            </a:r>
            <a:r>
              <a:rPr lang="cs-CZ" sz="1400" i="1" dirty="0"/>
              <a:t>uživatel počítače nebo zajišťuje řízení nějakého </a:t>
            </a:r>
            <a:r>
              <a:rPr lang="cs-CZ" sz="1400" i="1" dirty="0" smtClean="0"/>
              <a:t>stroje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28650" y="6264414"/>
            <a:ext cx="3701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</a:t>
            </a:r>
            <a:r>
              <a:rPr lang="cs-CZ" sz="800" dirty="0" smtClean="0"/>
              <a:t>Software [online]. c2013 [citováno 1. 6.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 smtClean="0">
                <a:hlinkClick r:id="rId2"/>
              </a:rPr>
              <a:t>http://</a:t>
            </a:r>
            <a:r>
              <a:rPr lang="cs-CZ" sz="800" dirty="0" smtClean="0">
                <a:hlinkClick r:id="rId3"/>
              </a:rPr>
              <a:t>cs.wikipedia.org/wiki/Software</a:t>
            </a:r>
            <a:r>
              <a:rPr lang="cs-CZ" sz="800" dirty="0" smtClean="0"/>
              <a:t>&gt;</a:t>
            </a: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kumimoji="0" lang="cs-CZ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135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SOFTWARE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28650" y="6264414"/>
            <a:ext cx="3701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</a:t>
            </a:r>
            <a:r>
              <a:rPr lang="cs-CZ" sz="800" dirty="0" smtClean="0"/>
              <a:t>Software [online]. c2013 [citováno 23. 07.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 smtClean="0">
                <a:hlinkClick r:id="rId2"/>
              </a:rPr>
              <a:t>http://</a:t>
            </a:r>
            <a:r>
              <a:rPr lang="cs-CZ" sz="800" dirty="0" smtClean="0">
                <a:hlinkClick r:id="rId3"/>
              </a:rPr>
              <a:t>cs.wikipedia.org/wiki/Software</a:t>
            </a:r>
            <a:r>
              <a:rPr lang="cs-CZ" sz="800" dirty="0" smtClean="0"/>
              <a:t>&gt;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96930" y="1014413"/>
            <a:ext cx="35501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Schéma zavádění software při startu počítače</a:t>
            </a:r>
            <a:endParaRPr lang="cs-CZ" sz="1400" b="1" dirty="0"/>
          </a:p>
        </p:txBody>
      </p:sp>
      <p:sp>
        <p:nvSpPr>
          <p:cNvPr id="8" name="Lichoběžník 7"/>
          <p:cNvSpPr/>
          <p:nvPr/>
        </p:nvSpPr>
        <p:spPr>
          <a:xfrm>
            <a:off x="1151853" y="4786313"/>
            <a:ext cx="6722269" cy="657225"/>
          </a:xfrm>
          <a:prstGeom prst="trapezoid">
            <a:avLst>
              <a:gd name="adj" fmla="val 978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BIOS, firmware – v rámci nainstalovaného HW</a:t>
            </a:r>
            <a:endParaRPr lang="cs-CZ" dirty="0"/>
          </a:p>
        </p:txBody>
      </p:sp>
      <p:sp>
        <p:nvSpPr>
          <p:cNvPr id="9" name="Lichoběžník 8"/>
          <p:cNvSpPr/>
          <p:nvPr/>
        </p:nvSpPr>
        <p:spPr>
          <a:xfrm>
            <a:off x="1884087" y="3825479"/>
            <a:ext cx="5257800" cy="857250"/>
          </a:xfrm>
          <a:prstGeom prst="trapezoid">
            <a:avLst>
              <a:gd name="adj" fmla="val 858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Operační systém (Microsoft Windows)</a:t>
            </a:r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2678906" y="1643063"/>
            <a:ext cx="3668163" cy="2078832"/>
          </a:xfrm>
          <a:prstGeom prst="triangle">
            <a:avLst>
              <a:gd name="adj" fmla="val 509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Aplikační software </a:t>
            </a:r>
          </a:p>
          <a:p>
            <a:pPr algn="ctr"/>
            <a:r>
              <a:rPr lang="cs-CZ" dirty="0" smtClean="0"/>
              <a:t>(MS Office….)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746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" grpId="0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SOFTWARE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651824" y="880396"/>
            <a:ext cx="3840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Základní otázky před instalací aplikací: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904" y="1544595"/>
            <a:ext cx="4858189" cy="38318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250000"/>
              </a:lnSpc>
              <a:buFont typeface="+mj-lt"/>
              <a:buAutoNum type="arabicPeriod"/>
            </a:pPr>
            <a:r>
              <a:rPr lang="cs-CZ" dirty="0" smtClean="0"/>
              <a:t>Jaký druh aplikace požaduji</a:t>
            </a:r>
          </a:p>
          <a:p>
            <a:pPr marL="342900" indent="-342900">
              <a:lnSpc>
                <a:spcPct val="250000"/>
              </a:lnSpc>
              <a:buFont typeface="+mj-lt"/>
              <a:buAutoNum type="arabicPeriod"/>
            </a:pPr>
            <a:r>
              <a:rPr lang="cs-CZ" dirty="0" smtClean="0"/>
              <a:t>Pod jakou licencí je aplikace distribuována</a:t>
            </a:r>
          </a:p>
          <a:p>
            <a:pPr marL="342900" indent="-342900">
              <a:lnSpc>
                <a:spcPct val="250000"/>
              </a:lnSpc>
              <a:buFont typeface="+mj-lt"/>
              <a:buAutoNum type="arabicPeriod"/>
            </a:pPr>
            <a:r>
              <a:rPr lang="cs-CZ" dirty="0" smtClean="0"/>
              <a:t>Mám na provoz dostatečně výkonný hardware</a:t>
            </a:r>
          </a:p>
          <a:p>
            <a:pPr marL="342900" indent="-342900">
              <a:lnSpc>
                <a:spcPct val="250000"/>
              </a:lnSpc>
              <a:buFont typeface="+mj-lt"/>
              <a:buAutoNum type="arabicPeriod"/>
            </a:pPr>
            <a:r>
              <a:rPr lang="cs-CZ" dirty="0" smtClean="0"/>
              <a:t>Používám podporovaný operační systém</a:t>
            </a:r>
          </a:p>
          <a:p>
            <a:pPr marL="342900" indent="-342900">
              <a:lnSpc>
                <a:spcPct val="250000"/>
              </a:lnSpc>
              <a:buFont typeface="+mj-lt"/>
              <a:buAutoNum type="arabicPeriod"/>
            </a:pPr>
            <a:r>
              <a:rPr lang="cs-CZ" dirty="0" smtClean="0"/>
              <a:t>Má aplikace přívětivé uživatelské rozhraní.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879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7914" y="15795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SOFTWARE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23633" y="747691"/>
            <a:ext cx="7815262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400" b="1" dirty="0" smtClean="0"/>
              <a:t>Druhy aplikací:</a:t>
            </a:r>
          </a:p>
          <a:p>
            <a:pPr>
              <a:buNone/>
            </a:pPr>
            <a:endParaRPr lang="cs-CZ" sz="1400" b="1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>
                <a:solidFill>
                  <a:srgbClr val="00B0F0"/>
                </a:solidFill>
              </a:rPr>
              <a:t>Antivirové a jiné ochranné programy </a:t>
            </a:r>
          </a:p>
          <a:p>
            <a:r>
              <a:rPr lang="cs-CZ" sz="1400" b="1" i="1" dirty="0">
                <a:solidFill>
                  <a:srgbClr val="00B0F0"/>
                </a:solidFill>
              </a:rPr>
              <a:t>	</a:t>
            </a:r>
            <a:r>
              <a:rPr lang="cs-CZ" sz="1400" i="1" dirty="0" smtClean="0"/>
              <a:t>slouží </a:t>
            </a:r>
            <a:r>
              <a:rPr lang="cs-CZ" sz="1400" i="1" dirty="0"/>
              <a:t>k identifikaci, odstraňování a eliminaci počítačových virů a jiného </a:t>
            </a:r>
            <a:r>
              <a:rPr lang="cs-CZ" sz="1400" i="1" dirty="0" smtClean="0"/>
              <a:t>			škodlivého </a:t>
            </a:r>
            <a:r>
              <a:rPr lang="cs-CZ" sz="1400" i="1" dirty="0"/>
              <a:t>software (</a:t>
            </a:r>
            <a:r>
              <a:rPr lang="cs-CZ" sz="1400" i="1" dirty="0" err="1"/>
              <a:t>malware</a:t>
            </a:r>
            <a:r>
              <a:rPr lang="cs-CZ" sz="1400" i="1" dirty="0" smtClean="0"/>
              <a:t>).</a:t>
            </a:r>
          </a:p>
          <a:p>
            <a:endParaRPr lang="cs-CZ" sz="1400" i="1" dirty="0" smtClean="0"/>
          </a:p>
          <a:p>
            <a:r>
              <a:rPr lang="cs-CZ" sz="1400" i="1" dirty="0" smtClean="0"/>
              <a:t>Typické programy: </a:t>
            </a:r>
            <a:r>
              <a:rPr lang="cs-CZ" sz="1400" b="1" i="1" dirty="0" smtClean="0"/>
              <a:t>Microsoft </a:t>
            </a:r>
            <a:r>
              <a:rPr lang="cs-CZ" sz="1400" b="1" i="1" dirty="0" err="1" smtClean="0"/>
              <a:t>Security</a:t>
            </a:r>
            <a:r>
              <a:rPr lang="cs-CZ" sz="1400" b="1" i="1" dirty="0" smtClean="0"/>
              <a:t> Essentials</a:t>
            </a:r>
            <a:r>
              <a:rPr lang="cs-CZ" sz="1400" i="1" dirty="0" smtClean="0"/>
              <a:t>, AVG, </a:t>
            </a:r>
            <a:r>
              <a:rPr lang="cs-CZ" sz="1400" i="1" dirty="0" err="1" smtClean="0"/>
              <a:t>Avast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Eset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Avira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Norton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Kaspersky</a:t>
            </a:r>
            <a:r>
              <a:rPr lang="cs-CZ" sz="1400" i="1" dirty="0" smtClean="0"/>
              <a:t>…..</a:t>
            </a:r>
          </a:p>
          <a:p>
            <a:pPr marL="342900" indent="-342900">
              <a:buFont typeface="+mj-lt"/>
              <a:buAutoNum type="arabicPeriod"/>
            </a:pPr>
            <a:endParaRPr lang="cs-CZ" sz="1400" i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18251" y="2923438"/>
            <a:ext cx="5026025" cy="3534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1253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7914" y="15795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SOFTWARE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23633" y="747691"/>
            <a:ext cx="7815262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i="1" dirty="0" smtClean="0"/>
          </a:p>
          <a:p>
            <a:pPr marL="342900" indent="-342900">
              <a:buAutoNum type="arabicPeriod" startAt="2"/>
            </a:pPr>
            <a:r>
              <a:rPr lang="cs-CZ" sz="1400" b="1" dirty="0" smtClean="0">
                <a:solidFill>
                  <a:srgbClr val="00B0F0"/>
                </a:solidFill>
              </a:rPr>
              <a:t>Souborové manažery</a:t>
            </a:r>
          </a:p>
          <a:p>
            <a:r>
              <a:rPr lang="cs-CZ" sz="1400" b="1" i="1" dirty="0">
                <a:solidFill>
                  <a:srgbClr val="00B0F0"/>
                </a:solidFill>
              </a:rPr>
              <a:t>	</a:t>
            </a:r>
            <a:r>
              <a:rPr lang="cs-CZ" sz="1400" i="1" dirty="0" smtClean="0"/>
              <a:t>slouží pro </a:t>
            </a:r>
            <a:r>
              <a:rPr lang="cs-CZ" sz="1400" i="1" dirty="0"/>
              <a:t>manipulaci se soubory a adresáři (složkami</a:t>
            </a:r>
            <a:r>
              <a:rPr lang="cs-CZ" sz="1400" i="1" dirty="0" smtClean="0"/>
              <a:t>). Pokročilá práce se soubory, FTP klient.</a:t>
            </a:r>
          </a:p>
          <a:p>
            <a:r>
              <a:rPr lang="cs-CZ" sz="1400" i="1" dirty="0"/>
              <a:t>	</a:t>
            </a:r>
            <a:r>
              <a:rPr lang="cs-CZ" sz="1400" i="1" dirty="0" smtClean="0"/>
              <a:t>Standardní součástí Windows je Průzkumník</a:t>
            </a:r>
          </a:p>
          <a:p>
            <a:pPr lvl="4"/>
            <a:endParaRPr lang="cs-CZ" sz="1400" i="1" dirty="0" smtClean="0"/>
          </a:p>
          <a:p>
            <a:pPr marL="342900" indent="-342900">
              <a:buFont typeface="+mj-lt"/>
              <a:buAutoNum type="arabicPeriod"/>
            </a:pPr>
            <a:endParaRPr lang="cs-CZ" sz="1400" i="1" dirty="0"/>
          </a:p>
          <a:p>
            <a:r>
              <a:rPr lang="cs-CZ" sz="1400" i="1" dirty="0"/>
              <a:t>Typické programy: </a:t>
            </a:r>
            <a:r>
              <a:rPr lang="cs-CZ" sz="1400" b="1" i="1" dirty="0" err="1" smtClean="0"/>
              <a:t>Total</a:t>
            </a:r>
            <a:r>
              <a:rPr lang="cs-CZ" sz="1400" b="1" i="1" dirty="0" smtClean="0"/>
              <a:t> </a:t>
            </a:r>
            <a:r>
              <a:rPr lang="cs-CZ" sz="1400" b="1" i="1" dirty="0" err="1" smtClean="0"/>
              <a:t>Commander</a:t>
            </a:r>
            <a:r>
              <a:rPr lang="cs-CZ" sz="1400" b="1" i="1" dirty="0" smtClean="0"/>
              <a:t>, </a:t>
            </a:r>
            <a:r>
              <a:rPr lang="cs-CZ" sz="1400" i="1" dirty="0" err="1" smtClean="0"/>
              <a:t>Salamander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FreeCommander</a:t>
            </a:r>
            <a:endParaRPr lang="cs-CZ" sz="1400" i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4883" y="2539038"/>
            <a:ext cx="5592762" cy="3644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8720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7914" y="15795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SOFTWARE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23633" y="747691"/>
            <a:ext cx="7815262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i="1" dirty="0" smtClean="0"/>
          </a:p>
          <a:p>
            <a:pPr marL="342900" indent="-342900">
              <a:buAutoNum type="arabicPeriod" startAt="3"/>
            </a:pPr>
            <a:r>
              <a:rPr lang="cs-CZ" sz="1400" b="1" i="1" dirty="0" smtClean="0">
                <a:solidFill>
                  <a:srgbClr val="00B0F0"/>
                </a:solidFill>
              </a:rPr>
              <a:t>Webové prohlížeče</a:t>
            </a:r>
          </a:p>
          <a:p>
            <a:pPr lvl="2"/>
            <a:r>
              <a:rPr lang="cs-CZ" sz="1400" i="1" dirty="0" smtClean="0"/>
              <a:t>slouží </a:t>
            </a:r>
            <a:r>
              <a:rPr lang="cs-CZ" sz="1400" i="1" dirty="0"/>
              <a:t>k prohlížení </a:t>
            </a:r>
            <a:r>
              <a:rPr lang="cs-CZ" sz="1400" i="1" dirty="0" smtClean="0"/>
              <a:t>internetu, komunikuje s HTTP servery po celém světě</a:t>
            </a:r>
            <a:endParaRPr lang="cs-CZ" sz="1400" i="1" dirty="0"/>
          </a:p>
          <a:p>
            <a:r>
              <a:rPr lang="cs-CZ" sz="1400" i="1" dirty="0" smtClean="0"/>
              <a:t>	Standardní součástí Windows je Internet Explorer</a:t>
            </a:r>
          </a:p>
          <a:p>
            <a:pPr lvl="4"/>
            <a:endParaRPr lang="cs-CZ" sz="1400" i="1" dirty="0" smtClean="0"/>
          </a:p>
          <a:p>
            <a:pPr marL="342900" indent="-342900">
              <a:buFont typeface="+mj-lt"/>
              <a:buAutoNum type="arabicPeriod"/>
            </a:pPr>
            <a:endParaRPr lang="cs-CZ" sz="1400" i="1" dirty="0"/>
          </a:p>
          <a:p>
            <a:r>
              <a:rPr lang="cs-CZ" sz="1400" i="1" dirty="0"/>
              <a:t>Typické programy: </a:t>
            </a:r>
            <a:r>
              <a:rPr lang="cs-CZ" sz="1400" b="1" i="1" dirty="0" smtClean="0"/>
              <a:t>Google Chrome, </a:t>
            </a:r>
            <a:r>
              <a:rPr lang="cs-CZ" sz="1400" i="1" dirty="0" err="1" smtClean="0"/>
              <a:t>Mozilla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Firefox</a:t>
            </a:r>
            <a:r>
              <a:rPr lang="cs-CZ" sz="1400" i="1" dirty="0" smtClean="0"/>
              <a:t>, Opera, Safari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18945" y="2462429"/>
            <a:ext cx="6624637" cy="3837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4891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7914" y="15795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SOFTWARE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23633" y="747691"/>
            <a:ext cx="7815262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i="1" dirty="0" smtClean="0"/>
          </a:p>
          <a:p>
            <a:pPr marL="342900" indent="-342900">
              <a:buAutoNum type="arabicPeriod" startAt="4"/>
            </a:pPr>
            <a:r>
              <a:rPr lang="cs-CZ" sz="1400" b="1" i="1" dirty="0" smtClean="0">
                <a:solidFill>
                  <a:srgbClr val="00B0F0"/>
                </a:solidFill>
              </a:rPr>
              <a:t>Poštovní klienti</a:t>
            </a:r>
          </a:p>
          <a:p>
            <a:pPr lvl="1"/>
            <a:r>
              <a:rPr lang="cs-CZ" sz="1400" i="1" dirty="0" smtClean="0"/>
              <a:t>slouží </a:t>
            </a:r>
            <a:r>
              <a:rPr lang="cs-CZ" sz="1400" i="1" dirty="0"/>
              <a:t>ke komunikaci pomocí emailu, často slouží i jako RSS </a:t>
            </a:r>
            <a:r>
              <a:rPr lang="cs-CZ" sz="1400" i="1" dirty="0" smtClean="0"/>
              <a:t>čtečky</a:t>
            </a:r>
          </a:p>
          <a:p>
            <a:pPr lvl="1"/>
            <a:r>
              <a:rPr lang="cs-CZ" sz="1400" i="1" dirty="0"/>
              <a:t>Standardní součástí Windows je </a:t>
            </a:r>
            <a:r>
              <a:rPr lang="cs-CZ" sz="1400" i="1" dirty="0" smtClean="0"/>
              <a:t>Windows Mail</a:t>
            </a:r>
            <a:endParaRPr lang="cs-CZ" sz="1400" i="1" dirty="0"/>
          </a:p>
          <a:p>
            <a:pPr lvl="1"/>
            <a:endParaRPr lang="cs-CZ" sz="1400" i="1" dirty="0" smtClean="0"/>
          </a:p>
          <a:p>
            <a:pPr marL="342900" indent="-342900">
              <a:buFont typeface="+mj-lt"/>
              <a:buAutoNum type="arabicPeriod"/>
            </a:pPr>
            <a:endParaRPr lang="cs-CZ" sz="1400" i="1" dirty="0"/>
          </a:p>
          <a:p>
            <a:r>
              <a:rPr lang="cs-CZ" sz="1400" i="1" dirty="0"/>
              <a:t>Typické programy: </a:t>
            </a:r>
            <a:r>
              <a:rPr lang="cs-CZ" sz="1400" b="1" i="1" dirty="0" smtClean="0"/>
              <a:t>Microsoft Outlook, </a:t>
            </a:r>
            <a:r>
              <a:rPr lang="cs-CZ" sz="1400" i="1" dirty="0" err="1" smtClean="0"/>
              <a:t>Mozilla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Thunderbird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IncrediMail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Bat</a:t>
            </a:r>
            <a:r>
              <a:rPr lang="cs-CZ" sz="1400" i="1" dirty="0" smtClean="0"/>
              <a:t>!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03008" y="2447713"/>
            <a:ext cx="7656512" cy="4145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0396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7914" y="15795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SOFTWARE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23633" y="747691"/>
            <a:ext cx="7815262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i="1" dirty="0" smtClean="0"/>
          </a:p>
          <a:p>
            <a:r>
              <a:rPr lang="cs-CZ" sz="1400" b="1" i="1" dirty="0" smtClean="0">
                <a:solidFill>
                  <a:srgbClr val="00B0F0"/>
                </a:solidFill>
              </a:rPr>
              <a:t>5.	Kancelářské </a:t>
            </a:r>
            <a:r>
              <a:rPr lang="cs-CZ" sz="1400" b="1" i="1" dirty="0">
                <a:solidFill>
                  <a:srgbClr val="00B0F0"/>
                </a:solidFill>
              </a:rPr>
              <a:t>balíky </a:t>
            </a:r>
          </a:p>
          <a:p>
            <a:r>
              <a:rPr lang="cs-CZ" sz="1400" b="1" i="1" dirty="0" smtClean="0">
                <a:solidFill>
                  <a:srgbClr val="00B0F0"/>
                </a:solidFill>
              </a:rPr>
              <a:t>	</a:t>
            </a:r>
            <a:r>
              <a:rPr lang="cs-CZ" sz="1400" i="1" dirty="0" smtClean="0"/>
              <a:t>součástí </a:t>
            </a:r>
            <a:r>
              <a:rPr lang="cs-CZ" sz="1400" i="1" dirty="0"/>
              <a:t>bývají textový procesor, tabulkový procesor, nástroj na tvorbu 			prezentací či databázový </a:t>
            </a:r>
            <a:r>
              <a:rPr lang="cs-CZ" sz="1400" i="1" dirty="0" smtClean="0"/>
              <a:t>systém.</a:t>
            </a:r>
          </a:p>
          <a:p>
            <a:endParaRPr lang="cs-CZ" sz="1400" i="1" dirty="0"/>
          </a:p>
          <a:p>
            <a:pPr marL="342900" indent="-342900">
              <a:buFont typeface="+mj-lt"/>
              <a:buAutoNum type="arabicPeriod"/>
            </a:pPr>
            <a:endParaRPr lang="cs-CZ" sz="1400" i="1" dirty="0"/>
          </a:p>
          <a:p>
            <a:r>
              <a:rPr lang="cs-CZ" sz="1400" i="1" dirty="0"/>
              <a:t>Typické programy: </a:t>
            </a:r>
            <a:r>
              <a:rPr lang="cs-CZ" sz="1400" b="1" i="1" dirty="0" smtClean="0"/>
              <a:t>Microsoft Office, </a:t>
            </a:r>
            <a:r>
              <a:rPr lang="cs-CZ" sz="1400" i="1" dirty="0" smtClean="0"/>
              <a:t>Open Office, </a:t>
            </a:r>
            <a:r>
              <a:rPr lang="cs-CZ" sz="1400" i="1" dirty="0" err="1" smtClean="0"/>
              <a:t>Libre</a:t>
            </a:r>
            <a:r>
              <a:rPr lang="cs-CZ" sz="1400" i="1" dirty="0" smtClean="0"/>
              <a:t> Office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9439" y="2552700"/>
            <a:ext cx="634365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6947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7914" y="15795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SOFTWARE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23633" y="747691"/>
            <a:ext cx="781526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i="1" dirty="0" smtClean="0"/>
          </a:p>
          <a:p>
            <a:r>
              <a:rPr lang="cs-CZ" sz="1400" b="1" i="1" dirty="0" smtClean="0">
                <a:solidFill>
                  <a:srgbClr val="00B0F0"/>
                </a:solidFill>
              </a:rPr>
              <a:t>6.	Grafické programy</a:t>
            </a:r>
          </a:p>
          <a:p>
            <a:r>
              <a:rPr lang="cs-CZ" sz="1400" b="1" i="1" dirty="0">
                <a:solidFill>
                  <a:srgbClr val="00B0F0"/>
                </a:solidFill>
              </a:rPr>
              <a:t>	</a:t>
            </a:r>
            <a:r>
              <a:rPr lang="cs-CZ" sz="1400" i="1" dirty="0" smtClean="0"/>
              <a:t>slouží </a:t>
            </a:r>
            <a:r>
              <a:rPr lang="cs-CZ" sz="1400" i="1" dirty="0"/>
              <a:t>k </a:t>
            </a:r>
            <a:r>
              <a:rPr lang="cs-CZ" sz="1400" i="1" dirty="0" smtClean="0"/>
              <a:t>prohlížení a tvorbě grafického obsahu.</a:t>
            </a:r>
          </a:p>
          <a:p>
            <a:r>
              <a:rPr lang="cs-CZ" sz="1400" i="1" dirty="0"/>
              <a:t>	</a:t>
            </a:r>
            <a:r>
              <a:rPr lang="cs-CZ" sz="1400" i="1" dirty="0" smtClean="0"/>
              <a:t>Dělíme je na rastrové, vektorové, CAD, animační</a:t>
            </a:r>
            <a:endParaRPr lang="cs-CZ" sz="1400" i="1" dirty="0"/>
          </a:p>
          <a:p>
            <a:pPr marL="342900" indent="-342900">
              <a:buFont typeface="+mj-lt"/>
              <a:buAutoNum type="arabicPeriod"/>
            </a:pPr>
            <a:endParaRPr lang="cs-CZ" sz="1400" i="1" dirty="0"/>
          </a:p>
          <a:p>
            <a:r>
              <a:rPr lang="cs-CZ" sz="1400" i="1" dirty="0"/>
              <a:t>Typické programy</a:t>
            </a:r>
            <a:r>
              <a:rPr lang="cs-CZ" sz="1400" i="1" dirty="0" smtClean="0"/>
              <a:t>:</a:t>
            </a:r>
          </a:p>
          <a:p>
            <a:r>
              <a:rPr lang="cs-CZ" sz="1400" i="1" dirty="0" smtClean="0"/>
              <a:t>	rastrové: Adobe </a:t>
            </a:r>
            <a:r>
              <a:rPr lang="cs-CZ" sz="1400" i="1" dirty="0" err="1" smtClean="0"/>
              <a:t>Photoshop</a:t>
            </a:r>
            <a:r>
              <a:rPr lang="cs-CZ" sz="1400" i="1" dirty="0" smtClean="0"/>
              <a:t>, </a:t>
            </a:r>
            <a:r>
              <a:rPr lang="cs-CZ" sz="1400" b="1" i="1" dirty="0" err="1" smtClean="0"/>
              <a:t>Gimp</a:t>
            </a:r>
            <a:r>
              <a:rPr lang="cs-CZ" sz="1400" b="1" i="1" dirty="0" smtClean="0"/>
              <a:t>, </a:t>
            </a:r>
            <a:r>
              <a:rPr lang="cs-CZ" sz="1400" i="1" dirty="0" err="1" smtClean="0"/>
              <a:t>Zoner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Photo</a:t>
            </a:r>
            <a:r>
              <a:rPr lang="cs-CZ" sz="1400" i="1" dirty="0" smtClean="0"/>
              <a:t> Studio, </a:t>
            </a:r>
            <a:r>
              <a:rPr lang="cs-CZ" sz="1400" i="1" dirty="0" err="1" smtClean="0"/>
              <a:t>ACDSee</a:t>
            </a:r>
            <a:endParaRPr lang="cs-CZ" sz="1400" i="1" dirty="0" smtClean="0"/>
          </a:p>
          <a:p>
            <a:r>
              <a:rPr lang="cs-CZ" sz="1400" b="1" i="1" dirty="0"/>
              <a:t>	</a:t>
            </a:r>
            <a:r>
              <a:rPr lang="cs-CZ" sz="1400" i="1" dirty="0" smtClean="0"/>
              <a:t>vektorové: Adobe </a:t>
            </a:r>
            <a:r>
              <a:rPr lang="cs-CZ" sz="1400" i="1" dirty="0" err="1" smtClean="0"/>
              <a:t>Illustrator</a:t>
            </a:r>
            <a:r>
              <a:rPr lang="cs-CZ" sz="1400" i="1" dirty="0" smtClean="0"/>
              <a:t>, </a:t>
            </a:r>
            <a:r>
              <a:rPr lang="cs-CZ" sz="1400" b="1" i="1" dirty="0" err="1" smtClean="0"/>
              <a:t>Zoner</a:t>
            </a:r>
            <a:r>
              <a:rPr lang="cs-CZ" sz="1400" b="1" i="1" dirty="0" smtClean="0"/>
              <a:t> </a:t>
            </a:r>
            <a:r>
              <a:rPr lang="cs-CZ" sz="1400" b="1" i="1" dirty="0" err="1" smtClean="0"/>
              <a:t>Callisto</a:t>
            </a:r>
            <a:endParaRPr lang="cs-CZ" sz="1400" b="1" i="1" dirty="0" smtClean="0"/>
          </a:p>
          <a:p>
            <a:r>
              <a:rPr lang="cs-CZ" sz="1400" b="1" i="1" dirty="0"/>
              <a:t>	</a:t>
            </a:r>
            <a:r>
              <a:rPr lang="cs-CZ" sz="1400" i="1" dirty="0" smtClean="0"/>
              <a:t>CAD: </a:t>
            </a:r>
            <a:r>
              <a:rPr lang="cs-CZ" sz="1400" i="1" dirty="0" err="1" smtClean="0"/>
              <a:t>AutoCAD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ArchiCAD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ArCAD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Allplan</a:t>
            </a:r>
            <a:endParaRPr lang="cs-CZ" sz="1400" i="1" dirty="0" smtClean="0"/>
          </a:p>
          <a:p>
            <a:r>
              <a:rPr lang="cs-CZ" sz="1400" b="1" i="1" dirty="0"/>
              <a:t>	</a:t>
            </a:r>
            <a:r>
              <a:rPr lang="cs-CZ" sz="1400" i="1" dirty="0" smtClean="0"/>
              <a:t>animační: 3D Studio, </a:t>
            </a:r>
            <a:r>
              <a:rPr lang="cs-CZ" sz="1400" i="1" dirty="0" err="1" smtClean="0"/>
              <a:t>Cinema</a:t>
            </a:r>
            <a:r>
              <a:rPr lang="cs-CZ" sz="1400" i="1" dirty="0" smtClean="0"/>
              <a:t> 4D, </a:t>
            </a:r>
            <a:r>
              <a:rPr lang="cs-CZ" sz="1400" i="1" dirty="0" err="1" smtClean="0"/>
              <a:t>Maya</a:t>
            </a:r>
            <a:endParaRPr lang="cs-CZ" sz="1400" b="1" i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46714" y="2994460"/>
            <a:ext cx="6769100" cy="3660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740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7914" y="15795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SOFTWARE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23633" y="747691"/>
            <a:ext cx="781526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i="1" dirty="0" smtClean="0"/>
          </a:p>
          <a:p>
            <a:pPr marL="342900" indent="-342900">
              <a:buAutoNum type="arabicPeriod" startAt="7"/>
            </a:pPr>
            <a:r>
              <a:rPr lang="cs-CZ" sz="1400" b="1" i="1" dirty="0" smtClean="0">
                <a:solidFill>
                  <a:srgbClr val="00B0F0"/>
                </a:solidFill>
              </a:rPr>
              <a:t>Multimediální </a:t>
            </a:r>
            <a:r>
              <a:rPr lang="cs-CZ" sz="1400" b="1" i="1" dirty="0">
                <a:solidFill>
                  <a:srgbClr val="00B0F0"/>
                </a:solidFill>
              </a:rPr>
              <a:t>programy </a:t>
            </a:r>
          </a:p>
          <a:p>
            <a:r>
              <a:rPr lang="cs-CZ" sz="1400" b="1" i="1" dirty="0" smtClean="0">
                <a:solidFill>
                  <a:srgbClr val="00B0F0"/>
                </a:solidFill>
              </a:rPr>
              <a:t>	</a:t>
            </a:r>
            <a:r>
              <a:rPr lang="cs-CZ" sz="1400" i="1" dirty="0" smtClean="0"/>
              <a:t>slouží </a:t>
            </a:r>
            <a:r>
              <a:rPr lang="cs-CZ" sz="1400" i="1" dirty="0"/>
              <a:t>k </a:t>
            </a:r>
            <a:r>
              <a:rPr lang="cs-CZ" sz="1400" i="1" dirty="0" smtClean="0"/>
              <a:t>přehrávání, tvorbě </a:t>
            </a:r>
            <a:r>
              <a:rPr lang="cs-CZ" sz="1400" i="1" dirty="0"/>
              <a:t>a úpravě hudby, videa, k vypalování </a:t>
            </a:r>
            <a:r>
              <a:rPr lang="cs-CZ" sz="1400" i="1" dirty="0" smtClean="0"/>
              <a:t>			medií. Do této skupiny patří i </a:t>
            </a:r>
            <a:r>
              <a:rPr lang="cs-CZ" sz="1400" i="1" dirty="0" err="1" smtClean="0"/>
              <a:t>kodeky</a:t>
            </a:r>
            <a:r>
              <a:rPr lang="cs-CZ" sz="1400" i="1" dirty="0" smtClean="0"/>
              <a:t>, přehrávače internetových rádií 			prostě vše co z PC dělá multimediální centrum</a:t>
            </a:r>
            <a:endParaRPr lang="cs-CZ" sz="1400" i="1" dirty="0"/>
          </a:p>
          <a:p>
            <a:pPr marL="342900" indent="-342900">
              <a:buFont typeface="+mj-lt"/>
              <a:buAutoNum type="arabicPeriod"/>
            </a:pPr>
            <a:endParaRPr lang="cs-CZ" sz="1400" i="1" dirty="0"/>
          </a:p>
          <a:p>
            <a:r>
              <a:rPr lang="cs-CZ" sz="1400" i="1" dirty="0"/>
              <a:t>Typické programy</a:t>
            </a:r>
            <a:r>
              <a:rPr lang="cs-CZ" sz="1400" i="1" dirty="0" smtClean="0"/>
              <a:t>:  Windows Media </a:t>
            </a:r>
            <a:r>
              <a:rPr lang="cs-CZ" sz="1400" i="1" dirty="0" err="1" smtClean="0"/>
              <a:t>Player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WinAMP</a:t>
            </a:r>
            <a:r>
              <a:rPr lang="cs-CZ" sz="1400" i="1" dirty="0" smtClean="0"/>
              <a:t>,  </a:t>
            </a:r>
            <a:r>
              <a:rPr lang="cs-CZ" sz="1400" i="1" dirty="0" err="1" smtClean="0"/>
              <a:t>PowerDVD</a:t>
            </a:r>
            <a:r>
              <a:rPr lang="cs-CZ" sz="1400" i="1" dirty="0" smtClean="0"/>
              <a:t>, Nero, </a:t>
            </a:r>
            <a:r>
              <a:rPr lang="cs-CZ" sz="1400" i="1" dirty="0" err="1" smtClean="0"/>
              <a:t>Ashampoo</a:t>
            </a:r>
            <a:endParaRPr lang="cs-CZ" sz="1400" i="1" dirty="0" smtClean="0"/>
          </a:p>
          <a:p>
            <a:r>
              <a:rPr lang="cs-CZ" sz="1400" i="1" dirty="0" smtClean="0"/>
              <a:t>	</a:t>
            </a:r>
            <a:endParaRPr lang="cs-CZ" sz="1400" b="1" i="1" dirty="0" smtClean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20807" y="2563573"/>
            <a:ext cx="6020913" cy="4060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718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7914" y="15795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SOFTWARE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23633" y="747691"/>
            <a:ext cx="7815262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i="1" dirty="0" smtClean="0"/>
          </a:p>
          <a:p>
            <a:pPr marL="342900" indent="-342900">
              <a:buFont typeface="+mj-lt"/>
              <a:buAutoNum type="arabicPeriod" startAt="8"/>
            </a:pPr>
            <a:r>
              <a:rPr lang="cs-CZ" sz="1400" b="1" i="1" dirty="0">
                <a:solidFill>
                  <a:srgbClr val="00B0F0"/>
                </a:solidFill>
              </a:rPr>
              <a:t>Komunikační </a:t>
            </a:r>
            <a:r>
              <a:rPr lang="cs-CZ" sz="1400" b="1" i="1" dirty="0" smtClean="0">
                <a:solidFill>
                  <a:srgbClr val="00B0F0"/>
                </a:solidFill>
              </a:rPr>
              <a:t>software</a:t>
            </a:r>
          </a:p>
          <a:p>
            <a:pPr lvl="1"/>
            <a:r>
              <a:rPr lang="cs-CZ" sz="1400" b="1" i="1" dirty="0">
                <a:solidFill>
                  <a:srgbClr val="00B0F0"/>
                </a:solidFill>
              </a:rPr>
              <a:t>	</a:t>
            </a:r>
            <a:r>
              <a:rPr lang="cs-CZ" sz="1400" b="1" i="1" dirty="0" smtClean="0">
                <a:solidFill>
                  <a:srgbClr val="00B0F0"/>
                </a:solidFill>
              </a:rPr>
              <a:t>	</a:t>
            </a:r>
            <a:r>
              <a:rPr lang="cs-CZ" sz="1400" i="1" dirty="0" smtClean="0"/>
              <a:t>slouží </a:t>
            </a:r>
            <a:r>
              <a:rPr lang="cs-CZ" sz="1400" i="1" dirty="0"/>
              <a:t>ke komunikaci dvou a více </a:t>
            </a:r>
            <a:r>
              <a:rPr lang="cs-CZ" sz="1400" i="1" dirty="0" smtClean="0"/>
              <a:t>osob přes internet</a:t>
            </a:r>
          </a:p>
          <a:p>
            <a:pPr lvl="1"/>
            <a:r>
              <a:rPr lang="cs-CZ" sz="1400" i="1" dirty="0"/>
              <a:t>	</a:t>
            </a:r>
            <a:r>
              <a:rPr lang="cs-CZ" sz="1400" i="1" dirty="0" smtClean="0"/>
              <a:t>	dnes díky oblibě sociálních sítí klesá obliba</a:t>
            </a:r>
            <a:endParaRPr lang="cs-CZ" sz="1400" i="1" dirty="0"/>
          </a:p>
          <a:p>
            <a:r>
              <a:rPr lang="cs-CZ" sz="1400" b="1" i="1" dirty="0" smtClean="0">
                <a:solidFill>
                  <a:srgbClr val="00B0F0"/>
                </a:solidFill>
              </a:rPr>
              <a:t>	</a:t>
            </a:r>
            <a:endParaRPr lang="cs-CZ" sz="1400" i="1" dirty="0"/>
          </a:p>
          <a:p>
            <a:r>
              <a:rPr lang="cs-CZ" sz="1400" i="1" dirty="0" smtClean="0"/>
              <a:t>Typické </a:t>
            </a:r>
            <a:r>
              <a:rPr lang="cs-CZ" sz="1400" i="1" dirty="0"/>
              <a:t>programy</a:t>
            </a:r>
            <a:r>
              <a:rPr lang="cs-CZ" sz="1400" i="1" dirty="0" smtClean="0"/>
              <a:t>:  ICQ, Skype, </a:t>
            </a:r>
            <a:r>
              <a:rPr lang="cs-CZ" sz="1400" i="1" dirty="0" err="1" smtClean="0"/>
              <a:t>Miranda</a:t>
            </a:r>
            <a:endParaRPr lang="cs-CZ" sz="1400" i="1" dirty="0" smtClean="0"/>
          </a:p>
          <a:p>
            <a:r>
              <a:rPr lang="cs-CZ" sz="1400" i="1" dirty="0" smtClean="0"/>
              <a:t>	</a:t>
            </a:r>
            <a:endParaRPr lang="cs-CZ" sz="1400" b="1" i="1" dirty="0" smtClean="0"/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097743845"/>
              </p:ext>
            </p:extLst>
          </p:nvPr>
        </p:nvGraphicFramePr>
        <p:xfrm>
          <a:off x="3140733" y="2132686"/>
          <a:ext cx="2760005" cy="4606925"/>
        </p:xfrm>
        <a:graphic>
          <a:graphicData uri="http://schemas.openxmlformats.org/presentationml/2006/ole">
            <p:oleObj spid="_x0000_s1033" r:id="rId3" imgW="5066667" imgH="8457143" progId="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02532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28650" y="115094"/>
            <a:ext cx="7886700" cy="1092199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Zadání úkolů</a:t>
            </a:r>
            <a:br>
              <a:rPr lang="cs-CZ" b="1" dirty="0" smtClean="0"/>
            </a:br>
            <a:r>
              <a:rPr lang="cs-CZ" sz="1600" b="1" dirty="0" smtClean="0">
                <a:solidFill>
                  <a:srgbClr val="FF0000"/>
                </a:solidFill>
              </a:rPr>
              <a:t>k získání odpovědí použij vlastní znalosti nebo vyhledávače na internetu (Google, </a:t>
            </a:r>
            <a:r>
              <a:rPr lang="cs-CZ" sz="1600" b="1" dirty="0">
                <a:solidFill>
                  <a:srgbClr val="FF0000"/>
                </a:solidFill>
              </a:rPr>
              <a:t>W</a:t>
            </a:r>
            <a:r>
              <a:rPr lang="cs-CZ" sz="1600" b="1" dirty="0" smtClean="0">
                <a:solidFill>
                  <a:srgbClr val="FF0000"/>
                </a:solidFill>
              </a:rPr>
              <a:t>ikipedia)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8650" y="1141771"/>
            <a:ext cx="3071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sz="1400" dirty="0" smtClean="0"/>
              <a:t>Vyjmenuj alespoň 5 skupin aplikací </a:t>
            </a:r>
            <a:r>
              <a:rPr lang="cs-CZ" sz="1400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3913" y="5906696"/>
            <a:ext cx="7936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</a:t>
            </a:r>
            <a:r>
              <a:rPr lang="cs-CZ" sz="1400" dirty="0" smtClean="0"/>
              <a:t>Jaká je standardní klávesová zkratka pro ukončení aplikace ve Windows?	</a:t>
            </a:r>
            <a:r>
              <a:rPr lang="cs-CZ" sz="1400" dirty="0"/>
              <a:t>	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94667537"/>
              </p:ext>
            </p:extLst>
          </p:nvPr>
        </p:nvGraphicFramePr>
        <p:xfrm>
          <a:off x="628650" y="2148701"/>
          <a:ext cx="7793836" cy="3708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28888"/>
                <a:gridCol w="478631"/>
                <a:gridCol w="1728787"/>
                <a:gridCol w="535782"/>
                <a:gridCol w="25217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ArchiCAD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9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Operační systém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aseline="0" dirty="0" err="1" smtClean="0"/>
                        <a:t>FreeCommander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Textový editor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Gimp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Tabulkový</a:t>
                      </a:r>
                      <a:r>
                        <a:rPr lang="cs-CZ" baseline="0" dirty="0" smtClean="0"/>
                        <a:t> kalkulátor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Microsoft</a:t>
                      </a:r>
                      <a:r>
                        <a:rPr lang="cs-CZ" sz="1600" baseline="0" dirty="0" smtClean="0"/>
                        <a:t> Word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Grafika</a:t>
                      </a:r>
                      <a:r>
                        <a:rPr lang="cs-CZ" baseline="0" dirty="0" smtClean="0"/>
                        <a:t> - vektorová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Microsoft Outlook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Grafika - rastrová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ICQ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Grafika - CAD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Mac OS X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Souborový manažer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Opera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Poštovní klient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Adobe </a:t>
                      </a: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Illustrator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Komunikační</a:t>
                      </a:r>
                      <a:r>
                        <a:rPr lang="cs-CZ" baseline="0" dirty="0" smtClean="0"/>
                        <a:t> program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Microsoft Excel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Internetový prohlížeč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28650" y="1449374"/>
            <a:ext cx="4395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sz="1400" dirty="0" smtClean="0"/>
              <a:t>Jaké druhy aplikací obsahuje typický kancelářský balík?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0" y="1783184"/>
            <a:ext cx="7788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</a:t>
            </a:r>
            <a:r>
              <a:rPr lang="cs-CZ" sz="1400" dirty="0"/>
              <a:t>Přiřaďte </a:t>
            </a:r>
            <a:r>
              <a:rPr lang="cs-CZ" sz="1400" dirty="0" smtClean="0"/>
              <a:t>aplikace ke skupinám </a:t>
            </a:r>
            <a:r>
              <a:rPr lang="cs-CZ" sz="1400" dirty="0" smtClean="0"/>
              <a:t>aplikací.</a:t>
            </a:r>
            <a:r>
              <a:rPr lang="cs-CZ" sz="1400" dirty="0"/>
              <a:t>		</a:t>
            </a:r>
            <a:endParaRPr lang="cs-CZ" dirty="0"/>
          </a:p>
        </p:txBody>
      </p:sp>
      <p:sp>
        <p:nvSpPr>
          <p:cNvPr id="8" name="TextovéPole 2"/>
          <p:cNvSpPr txBox="1"/>
          <p:nvPr/>
        </p:nvSpPr>
        <p:spPr>
          <a:xfrm>
            <a:off x="603913" y="6276028"/>
            <a:ext cx="6167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Odpovědi zapište do souboru ve Wordu s názvem </a:t>
            </a:r>
            <a:r>
              <a:rPr lang="cs-CZ" smtClean="0">
                <a:solidFill>
                  <a:srgbClr val="FF0000"/>
                </a:solidFill>
              </a:rPr>
              <a:t>„ICT_I_S1_02“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50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7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8324" y="885826"/>
            <a:ext cx="4313617" cy="33547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1.	Vyjmenuj alespoň 5 skupin aplikací </a:t>
            </a:r>
            <a:r>
              <a:rPr lang="cs-CZ" sz="1600" b="1" dirty="0" smtClean="0"/>
              <a:t>.</a:t>
            </a:r>
            <a:endParaRPr lang="cs-CZ" sz="1600" b="1" dirty="0" smtClean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dirty="0">
                <a:solidFill>
                  <a:srgbClr val="00B0F0"/>
                </a:solidFill>
              </a:rPr>
              <a:t>Antivirové programy </a:t>
            </a:r>
            <a:endParaRPr lang="cs-CZ" i="1" dirty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dirty="0" smtClean="0">
                <a:solidFill>
                  <a:srgbClr val="00B0F0"/>
                </a:solidFill>
              </a:rPr>
              <a:t>Souborové manažery</a:t>
            </a:r>
            <a:endParaRPr lang="cs-CZ" i="1" dirty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>
                <a:solidFill>
                  <a:srgbClr val="00B0F0"/>
                </a:solidFill>
              </a:rPr>
              <a:t>Webové </a:t>
            </a:r>
            <a:r>
              <a:rPr lang="cs-CZ" b="1" i="1" dirty="0" smtClean="0">
                <a:solidFill>
                  <a:srgbClr val="00B0F0"/>
                </a:solidFill>
              </a:rPr>
              <a:t>prohlížeče</a:t>
            </a:r>
            <a:endParaRPr lang="cs-CZ" i="1" dirty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>
                <a:solidFill>
                  <a:srgbClr val="00B0F0"/>
                </a:solidFill>
              </a:rPr>
              <a:t>Poštovní </a:t>
            </a:r>
            <a:r>
              <a:rPr lang="cs-CZ" b="1" i="1" dirty="0" smtClean="0">
                <a:solidFill>
                  <a:srgbClr val="00B0F0"/>
                </a:solidFill>
              </a:rPr>
              <a:t>klienti</a:t>
            </a:r>
            <a:endParaRPr lang="cs-CZ" i="1" dirty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>
                <a:solidFill>
                  <a:srgbClr val="00B0F0"/>
                </a:solidFill>
              </a:rPr>
              <a:t>Kancelářské </a:t>
            </a:r>
            <a:r>
              <a:rPr lang="cs-CZ" b="1" i="1" dirty="0" smtClean="0">
                <a:solidFill>
                  <a:srgbClr val="00B0F0"/>
                </a:solidFill>
              </a:rPr>
              <a:t>balíky</a:t>
            </a:r>
            <a:endParaRPr lang="cs-CZ" i="1" dirty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>
                <a:solidFill>
                  <a:srgbClr val="00B0F0"/>
                </a:solidFill>
              </a:rPr>
              <a:t>Grafické </a:t>
            </a:r>
            <a:r>
              <a:rPr lang="cs-CZ" b="1" i="1" dirty="0" smtClean="0">
                <a:solidFill>
                  <a:srgbClr val="00B0F0"/>
                </a:solidFill>
              </a:rPr>
              <a:t>programy</a:t>
            </a:r>
            <a:endParaRPr lang="cs-CZ" i="1" dirty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>
                <a:solidFill>
                  <a:srgbClr val="00B0F0"/>
                </a:solidFill>
              </a:rPr>
              <a:t>Multimediální programy </a:t>
            </a:r>
            <a:endParaRPr lang="cs-CZ" i="1" dirty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>
                <a:solidFill>
                  <a:srgbClr val="00B0F0"/>
                </a:solidFill>
              </a:rPr>
              <a:t>Komunikační </a:t>
            </a:r>
            <a:r>
              <a:rPr lang="cs-CZ" b="1" i="1" dirty="0" smtClean="0">
                <a:solidFill>
                  <a:srgbClr val="00B0F0"/>
                </a:solidFill>
              </a:rPr>
              <a:t>software</a:t>
            </a:r>
            <a:endParaRPr lang="cs-CZ" i="1" dirty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 smtClean="0">
                <a:solidFill>
                  <a:srgbClr val="00B0F0"/>
                </a:solidFill>
              </a:rPr>
              <a:t>Hry</a:t>
            </a:r>
            <a:endParaRPr lang="cs-CZ" i="1" dirty="0">
              <a:sym typeface="Wingdings" panose="05000000000000000000" pitchFamily="2" charset="2"/>
            </a:endParaRP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 smtClean="0">
                <a:solidFill>
                  <a:srgbClr val="00B0F0"/>
                </a:solidFill>
                <a:sym typeface="Wingdings" panose="05000000000000000000" pitchFamily="2" charset="2"/>
              </a:rPr>
              <a:t>Vývojové programy</a:t>
            </a:r>
            <a:endParaRPr lang="cs-CZ" i="1" dirty="0">
              <a:sym typeface="Wingdings" panose="05000000000000000000" pitchFamily="2" charset="2"/>
            </a:endParaRP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>
                <a:solidFill>
                  <a:srgbClr val="00B0F0"/>
                </a:solidFill>
                <a:sym typeface="Wingdings" panose="05000000000000000000" pitchFamily="2" charset="2"/>
              </a:rPr>
              <a:t>Výukové programy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8324" y="4391026"/>
            <a:ext cx="578209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2.</a:t>
            </a:r>
            <a:r>
              <a:rPr lang="cs-CZ" sz="1600" b="1" dirty="0"/>
              <a:t>	Jaké druhy aplikací obsahuje typický kancelářský balík?</a:t>
            </a:r>
          </a:p>
          <a:p>
            <a:endParaRPr lang="cs-CZ" sz="1600" b="1" dirty="0" smtClean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dirty="0">
                <a:solidFill>
                  <a:srgbClr val="00B0F0"/>
                </a:solidFill>
              </a:rPr>
              <a:t>Textové </a:t>
            </a:r>
            <a:r>
              <a:rPr lang="cs-CZ" b="1" dirty="0" smtClean="0">
                <a:solidFill>
                  <a:srgbClr val="00B0F0"/>
                </a:solidFill>
              </a:rPr>
              <a:t>editory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dirty="0">
                <a:solidFill>
                  <a:srgbClr val="00B0F0"/>
                </a:solidFill>
              </a:rPr>
              <a:t>Tabulkové </a:t>
            </a:r>
            <a:r>
              <a:rPr lang="cs-CZ" b="1" dirty="0" smtClean="0">
                <a:solidFill>
                  <a:srgbClr val="00B0F0"/>
                </a:solidFill>
              </a:rPr>
              <a:t>procesory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>
                <a:solidFill>
                  <a:srgbClr val="00B0F0"/>
                </a:solidFill>
              </a:rPr>
              <a:t>Prezentační  </a:t>
            </a:r>
            <a:r>
              <a:rPr lang="cs-CZ" b="1" i="1" dirty="0" smtClean="0">
                <a:solidFill>
                  <a:srgbClr val="00B0F0"/>
                </a:solidFill>
              </a:rPr>
              <a:t>editor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>
                <a:solidFill>
                  <a:srgbClr val="00B0F0"/>
                </a:solidFill>
              </a:rPr>
              <a:t>DTP </a:t>
            </a:r>
            <a:r>
              <a:rPr lang="cs-CZ" b="1" i="1" dirty="0" smtClean="0">
                <a:solidFill>
                  <a:srgbClr val="00B0F0"/>
                </a:solidFill>
              </a:rPr>
              <a:t>programy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>
                <a:solidFill>
                  <a:srgbClr val="00B0F0"/>
                </a:solidFill>
              </a:rPr>
              <a:t>Databázové </a:t>
            </a:r>
            <a:r>
              <a:rPr lang="cs-CZ" b="1" i="1" dirty="0" smtClean="0">
                <a:solidFill>
                  <a:srgbClr val="00B0F0"/>
                </a:solidFill>
              </a:rPr>
              <a:t>systémy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b="1" i="1" dirty="0" smtClean="0">
                <a:solidFill>
                  <a:srgbClr val="00B0F0"/>
                </a:solidFill>
              </a:rPr>
              <a:t>E-mailový klient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584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225" y="885826"/>
            <a:ext cx="4801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sz="1400" dirty="0"/>
              <a:t>Přiřaďte </a:t>
            </a:r>
            <a:r>
              <a:rPr lang="cs-CZ" sz="1400" dirty="0" smtClean="0"/>
              <a:t>aplikace ke </a:t>
            </a:r>
            <a:r>
              <a:rPr lang="cs-CZ" sz="1400" smtClean="0"/>
              <a:t>skupinám </a:t>
            </a:r>
            <a:r>
              <a:rPr lang="cs-CZ" sz="1400" smtClean="0"/>
              <a:t>aplikací.</a:t>
            </a:r>
            <a:r>
              <a:rPr lang="cs-CZ" sz="1400" dirty="0"/>
              <a:t>		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76988348"/>
              </p:ext>
            </p:extLst>
          </p:nvPr>
        </p:nvGraphicFramePr>
        <p:xfrm>
          <a:off x="750089" y="1255158"/>
          <a:ext cx="7793836" cy="3708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28888"/>
                <a:gridCol w="478631"/>
                <a:gridCol w="1728787"/>
                <a:gridCol w="535782"/>
                <a:gridCol w="25217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ArchiCAD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9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Operační systém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aseline="0" dirty="0" err="1" smtClean="0"/>
                        <a:t>FreeCommander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Textový editor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Gimp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Tabulkový</a:t>
                      </a:r>
                      <a:r>
                        <a:rPr lang="cs-CZ" baseline="0" dirty="0" smtClean="0"/>
                        <a:t> kalkulátor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Microsoft</a:t>
                      </a:r>
                      <a:r>
                        <a:rPr lang="cs-CZ" sz="1600" baseline="0" dirty="0" smtClean="0"/>
                        <a:t> Word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Grafika</a:t>
                      </a:r>
                      <a:r>
                        <a:rPr lang="cs-CZ" baseline="0" dirty="0" smtClean="0"/>
                        <a:t> - vektorová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Microsoft Outlook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Grafika - rastrová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ICQ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Grafika - CAD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Mac OS X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Souborový manažer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Opera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Poštovní klient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Adobe </a:t>
                      </a: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Illustrator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Komunikační</a:t>
                      </a:r>
                      <a:r>
                        <a:rPr lang="cs-CZ" baseline="0" dirty="0" smtClean="0"/>
                        <a:t> program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Microsoft Excel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Internetový prohlížeč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946941" y="5036343"/>
            <a:ext cx="5400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Správná odpověď: </a:t>
            </a:r>
            <a:r>
              <a:rPr lang="cs-CZ" dirty="0" smtClean="0">
                <a:solidFill>
                  <a:schemeClr val="accent1"/>
                </a:solidFill>
              </a:rPr>
              <a:t>1F, </a:t>
            </a:r>
            <a:r>
              <a:rPr lang="cs-CZ" dirty="0" smtClean="0">
                <a:solidFill>
                  <a:srgbClr val="FF0000"/>
                </a:solidFill>
              </a:rPr>
              <a:t>2G, </a:t>
            </a:r>
            <a:r>
              <a:rPr lang="cs-CZ" dirty="0" smtClean="0">
                <a:solidFill>
                  <a:srgbClr val="00B050"/>
                </a:solidFill>
              </a:rPr>
              <a:t>3E, </a:t>
            </a:r>
            <a:r>
              <a:rPr lang="cs-CZ" dirty="0" smtClean="0">
                <a:solidFill>
                  <a:schemeClr val="accent4"/>
                </a:solidFill>
              </a:rPr>
              <a:t>4B,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5H,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6I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,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7A</a:t>
            </a:r>
            <a:r>
              <a:rPr lang="cs-CZ" dirty="0">
                <a:solidFill>
                  <a:srgbClr val="002060"/>
                </a:solidFill>
              </a:rPr>
              <a:t>,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8J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,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9D</a:t>
            </a:r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,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10C </a:t>
            </a:r>
            <a:endParaRPr lang="cs-CZ" dirty="0">
              <a:solidFill>
                <a:srgbClr val="00B0F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764042" y="1435894"/>
            <a:ext cx="1694497" cy="190738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764042" y="1800226"/>
            <a:ext cx="1694497" cy="1893093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764042" y="2180630"/>
            <a:ext cx="1694497" cy="744736"/>
          </a:xfrm>
          <a:prstGeom prst="straightConnector1">
            <a:avLst/>
          </a:prstGeom>
          <a:ln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764756" y="1800226"/>
            <a:ext cx="1693783" cy="760808"/>
          </a:xfrm>
          <a:prstGeom prst="straightConnector1">
            <a:avLst/>
          </a:prstGeom>
          <a:ln>
            <a:solidFill>
              <a:srgbClr val="FFC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764042" y="2925366"/>
            <a:ext cx="1694497" cy="1132285"/>
          </a:xfrm>
          <a:prstGeom prst="straightConnector1">
            <a:avLst/>
          </a:prstGeom>
          <a:ln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3764042" y="3305770"/>
            <a:ext cx="1694497" cy="1076920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3764042" y="1451968"/>
            <a:ext cx="1694497" cy="2241351"/>
          </a:xfrm>
          <a:prstGeom prst="straightConnector1">
            <a:avLst/>
          </a:prstGeom>
          <a:ln>
            <a:solidFill>
              <a:srgbClr val="00206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3764042" y="4057651"/>
            <a:ext cx="1694497" cy="723660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3764042" y="2537817"/>
            <a:ext cx="1694497" cy="1867019"/>
          </a:xfrm>
          <a:prstGeom prst="straightConnector1">
            <a:avLst/>
          </a:prstGeom>
          <a:ln>
            <a:solidFill>
              <a:schemeClr val="accent3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3764042" y="2176523"/>
            <a:ext cx="1694497" cy="2604788"/>
          </a:xfrm>
          <a:prstGeom prst="straightConnector1">
            <a:avLst/>
          </a:prstGeom>
          <a:ln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07752" y="5541048"/>
            <a:ext cx="7936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</a:t>
            </a:r>
            <a:r>
              <a:rPr lang="cs-CZ" sz="1400" dirty="0" smtClean="0"/>
              <a:t>Jaká je standardní klávesová zkratka pro ukončení aplikace ve Windows?	</a:t>
            </a:r>
            <a:r>
              <a:rPr lang="cs-CZ" sz="1400" dirty="0"/>
              <a:t>	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380242" y="5910380"/>
            <a:ext cx="1739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ALT + F4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7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7" grpId="0"/>
      <p:bldP spid="2" grpId="0"/>
    </p:bldLst>
  </p:timing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966</TotalTime>
  <Words>463</Words>
  <Application>Microsoft Office PowerPoint</Application>
  <PresentationFormat>Předvádění na obrazovce (4:3)</PresentationFormat>
  <Paragraphs>235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0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Office</vt:lpstr>
      <vt:lpstr>Snímek 1</vt:lpstr>
      <vt:lpstr>SOFTWARE</vt:lpstr>
      <vt:lpstr>SOFTWARE</vt:lpstr>
      <vt:lpstr>SOFTWARE</vt:lpstr>
      <vt:lpstr>SOFTWARE</vt:lpstr>
      <vt:lpstr>SOFTWARE</vt:lpstr>
      <vt:lpstr>SOFTWARE</vt:lpstr>
      <vt:lpstr>SOFTWARE</vt:lpstr>
      <vt:lpstr>SOFTWARE</vt:lpstr>
      <vt:lpstr>SOFTWARE</vt:lpstr>
      <vt:lpstr>SOFTWARE</vt:lpstr>
      <vt:lpstr>SOFTWARE</vt:lpstr>
      <vt:lpstr>Zadání úkolů k získání odpovědí použij vlastní znalosti nebo vyhledávače na internetu (Google, Wikipedia)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89</cp:revision>
  <cp:lastPrinted>2013-05-29T10:30:23Z</cp:lastPrinted>
  <dcterms:created xsi:type="dcterms:W3CDTF">2013-05-29T06:59:46Z</dcterms:created>
  <dcterms:modified xsi:type="dcterms:W3CDTF">2014-06-30T18:14:10Z</dcterms:modified>
</cp:coreProperties>
</file>