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-90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1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463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29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411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23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54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62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96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716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27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26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3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utorsk%C3%A9_pr%C3%A1v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ftwarov%C3%A1_licen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ftwarov%C3%A1_licenc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ftwarov%C3%A1_licen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VY_32_INOVACE_ICT_I_S1_03</a:t>
            </a:r>
          </a:p>
        </p:txBody>
      </p:sp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Autorská práva, licence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Autor:			Pavel Lintemer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10.9.2013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chápe rozdíly v licencích, osvojil si pojmy: OEM, open source, licence, autorské právo</a:t>
            </a: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Autorské právo</a:t>
            </a:r>
            <a:endParaRPr lang="cs-CZ" b="1" cap="all" dirty="0"/>
          </a:p>
        </p:txBody>
      </p:sp>
      <p:sp>
        <p:nvSpPr>
          <p:cNvPr id="5" name="Obdélník 4"/>
          <p:cNvSpPr/>
          <p:nvPr/>
        </p:nvSpPr>
        <p:spPr>
          <a:xfrm>
            <a:off x="550753" y="1011505"/>
            <a:ext cx="781526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Autorské právo (anglicky copyright </a:t>
            </a:r>
            <a:r>
              <a:rPr lang="cs-CZ" sz="1400" b="1" dirty="0" err="1"/>
              <a:t>law</a:t>
            </a:r>
            <a:r>
              <a:rPr lang="cs-CZ" sz="1400" b="1" dirty="0"/>
              <a:t>) </a:t>
            </a:r>
            <a:r>
              <a:rPr lang="cs-CZ" sz="1400" dirty="0"/>
              <a:t>je odvětví práva, které se zabývá právními vztahy uživatelů a tvůrců tzv. „autorských děl“ k příslušným dílům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pPr algn="ctr"/>
            <a:r>
              <a:rPr lang="cs-CZ" sz="9600" dirty="0" smtClean="0">
                <a:latin typeface="Arial" panose="020B0604020202020204" pitchFamily="34" charset="0"/>
              </a:rPr>
              <a:t>©</a:t>
            </a:r>
          </a:p>
          <a:p>
            <a:endParaRPr lang="cs-CZ" sz="1400" dirty="0">
              <a:latin typeface="Arial" panose="020B0604020202020204" pitchFamily="34" charset="0"/>
            </a:endParaRPr>
          </a:p>
          <a:p>
            <a:r>
              <a:rPr lang="cs-CZ" sz="1400" dirty="0"/>
              <a:t>Fakt, že dané dílo je chráněným autorským dílem, se často signalizuje symbolem </a:t>
            </a:r>
            <a:r>
              <a:rPr lang="cs-CZ" sz="1400" b="1" dirty="0"/>
              <a:t>©</a:t>
            </a:r>
            <a:r>
              <a:rPr lang="cs-CZ" sz="1400" dirty="0"/>
              <a:t> následovaným jménem autora a rokem. Tento symbol má však v Česku (i ve většině jiných zemí) pouze ryze informativní význam – dílo je plně chráněno i tehdy, není-li to na něm nijak uvedeno</a:t>
            </a:r>
            <a:r>
              <a:rPr lang="cs-CZ" sz="1400" dirty="0" smtClean="0"/>
              <a:t>.</a:t>
            </a:r>
          </a:p>
          <a:p>
            <a:endParaRPr lang="cs-CZ" sz="1400" dirty="0" smtClean="0"/>
          </a:p>
          <a:p>
            <a:endParaRPr lang="cs-CZ" sz="1400" dirty="0">
              <a:latin typeface="Arial" panose="020B0604020202020204" pitchFamily="34" charset="0"/>
            </a:endParaRPr>
          </a:p>
          <a:p>
            <a:r>
              <a:rPr lang="cs-CZ" sz="1400" dirty="0" smtClean="0">
                <a:latin typeface="Arial" panose="020B0604020202020204" pitchFamily="34" charset="0"/>
              </a:rPr>
              <a:t>Autorské právo platí ve většině zemí 70 let po smrti autora. </a:t>
            </a:r>
          </a:p>
          <a:p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400" dirty="0" smtClean="0">
                <a:cs typeface="Arial" panose="020B0604020202020204" pitchFamily="34" charset="0"/>
              </a:rPr>
              <a:t>Kromě autora smí ostatní dílo používat pouze na základě autorova oprávnění. </a:t>
            </a:r>
          </a:p>
          <a:p>
            <a:endParaRPr lang="cs-CZ" sz="1400" dirty="0">
              <a:cs typeface="Arial" panose="020B0604020202020204" pitchFamily="34" charset="0"/>
            </a:endParaRPr>
          </a:p>
          <a:p>
            <a:r>
              <a:rPr lang="cs-CZ" sz="1400" dirty="0" smtClean="0">
                <a:solidFill>
                  <a:srgbClr val="FF0000"/>
                </a:solidFill>
                <a:cs typeface="Arial" panose="020B0604020202020204" pitchFamily="34" charset="0"/>
              </a:rPr>
              <a:t>Používat produkty označené </a:t>
            </a:r>
            <a:r>
              <a:rPr lang="cs-CZ" sz="1400" dirty="0" smtClean="0">
                <a:solidFill>
                  <a:srgbClr val="0070C0"/>
                </a:solidFill>
                <a:latin typeface="Arial" panose="020B0604020202020204" pitchFamily="34" charset="0"/>
              </a:rPr>
              <a:t>©</a:t>
            </a:r>
            <a:r>
              <a:rPr lang="cs-CZ" sz="1400" dirty="0" smtClean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s-CZ" sz="1400" dirty="0">
                <a:solidFill>
                  <a:srgbClr val="FF0000"/>
                </a:solidFill>
                <a:cs typeface="Arial" panose="020B0604020202020204" pitchFamily="34" charset="0"/>
              </a:rPr>
              <a:t>je možno pouze po zakoupení licence.</a:t>
            </a:r>
          </a:p>
          <a:p>
            <a:r>
              <a:rPr lang="cs-CZ" sz="1400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</a:p>
          <a:p>
            <a:endParaRPr lang="cs-CZ" sz="1400" dirty="0" smtClean="0">
              <a:latin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650" y="6212976"/>
            <a:ext cx="3860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Autorské </a:t>
            </a:r>
            <a:r>
              <a:rPr lang="cs-CZ" sz="800" dirty="0" smtClean="0"/>
              <a:t>právo [online]. c2013 [citováno </a:t>
            </a:r>
            <a:r>
              <a:rPr lang="cs-CZ" sz="800" dirty="0"/>
              <a:t>1</a:t>
            </a:r>
            <a:r>
              <a:rPr lang="cs-CZ" sz="800" dirty="0" smtClean="0"/>
              <a:t>. 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http://cs.wikipedia.org/wiki/Autorsk%C3%A9_pr%C3%A1vo</a:t>
            </a:r>
            <a:r>
              <a:rPr lang="cs-CZ" sz="800" dirty="0" smtClean="0"/>
              <a:t>&gt;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kumimoji="0" 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LICENCE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50069" y="1185863"/>
            <a:ext cx="781526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400" b="1" dirty="0">
                <a:latin typeface="Arial" panose="020B0604020202020204" pitchFamily="34" charset="0"/>
              </a:rPr>
              <a:t>Softwarová licence je </a:t>
            </a:r>
            <a:r>
              <a:rPr lang="cs-CZ" sz="1400" b="1" dirty="0" smtClean="0">
                <a:latin typeface="Arial" panose="020B0604020202020204" pitchFamily="34" charset="0"/>
              </a:rPr>
              <a:t>úředně schválený souhlas s využíváním díla. </a:t>
            </a:r>
          </a:p>
          <a:p>
            <a:pPr>
              <a:buNone/>
            </a:pPr>
            <a:endParaRPr lang="cs-CZ" sz="1400" b="1" dirty="0" smtClean="0">
              <a:latin typeface="Arial" panose="020B0604020202020204" pitchFamily="34" charset="0"/>
            </a:endParaRPr>
          </a:p>
          <a:p>
            <a:r>
              <a:rPr lang="cs-CZ" sz="1400" b="1" dirty="0" smtClean="0">
                <a:latin typeface="Arial" panose="020B0604020202020204" pitchFamily="34" charset="0"/>
              </a:rPr>
              <a:t>Druh</a:t>
            </a:r>
            <a:r>
              <a:rPr lang="en-US" sz="1400" b="1" dirty="0" smtClean="0">
                <a:latin typeface="Arial" panose="020B0604020202020204" pitchFamily="34" charset="0"/>
              </a:rPr>
              <a:t> </a:t>
            </a:r>
            <a:r>
              <a:rPr lang="cs-CZ" sz="1400" b="1" dirty="0" smtClean="0">
                <a:latin typeface="Arial" panose="020B0604020202020204" pitchFamily="34" charset="0"/>
              </a:rPr>
              <a:t>licence určuje jakým způsobem můžeme se softwarem pracovat a dále distribuovat aniž bychom porušili autorské právo.</a:t>
            </a:r>
          </a:p>
          <a:p>
            <a:pPr>
              <a:buNone/>
            </a:pPr>
            <a:endParaRPr lang="cs-CZ" sz="1400" b="1" dirty="0" smtClean="0">
              <a:latin typeface="Arial" panose="020B0604020202020204" pitchFamily="34" charset="0"/>
            </a:endParaRPr>
          </a:p>
          <a:p>
            <a:pPr>
              <a:buNone/>
            </a:pPr>
            <a:r>
              <a:rPr lang="cs-CZ" sz="1400" b="1" dirty="0" smtClean="0">
                <a:latin typeface="Arial" panose="020B0604020202020204" pitchFamily="34" charset="0"/>
              </a:rPr>
              <a:t>Licenci potvrzujete (souhlasíte s legálním použitím softwaru) 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400" b="1" dirty="0" smtClean="0">
                <a:solidFill>
                  <a:srgbClr val="0070C0"/>
                </a:solidFill>
                <a:latin typeface="Arial" panose="020B0604020202020204" pitchFamily="34" charset="0"/>
              </a:rPr>
              <a:t>rozbalením krabice od software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400" b="1" dirty="0" smtClean="0">
                <a:solidFill>
                  <a:srgbClr val="0070C0"/>
                </a:solidFill>
                <a:latin typeface="Arial" panose="020B0604020202020204" pitchFamily="34" charset="0"/>
              </a:rPr>
              <a:t>potvrzení licence při instalaci</a:t>
            </a:r>
            <a:endParaRPr lang="cs-CZ" sz="1400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069" y="6064232"/>
            <a:ext cx="4115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Softwarová </a:t>
            </a:r>
            <a:r>
              <a:rPr lang="cs-CZ" sz="800" dirty="0" smtClean="0"/>
              <a:t>licence [online]. c2013 [citováno 1. 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http://cs.wikipedia.org/wiki/Softwarov%C3%A1_licence</a:t>
            </a:r>
            <a:r>
              <a:rPr lang="cs-CZ" sz="800" dirty="0" smtClean="0"/>
              <a:t>&gt;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865230" y="3347067"/>
            <a:ext cx="7500101" cy="2817018"/>
            <a:chOff x="865230" y="3339923"/>
            <a:chExt cx="7500101" cy="2817018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090705" y="3339923"/>
              <a:ext cx="3274626" cy="2817018"/>
            </a:xfrm>
            <a:prstGeom prst="rect">
              <a:avLst/>
            </a:prstGeom>
          </p:spPr>
        </p:pic>
        <p:sp>
          <p:nvSpPr>
            <p:cNvPr id="11" name="Šipka doprava 10"/>
            <p:cNvSpPr/>
            <p:nvPr/>
          </p:nvSpPr>
          <p:spPr>
            <a:xfrm>
              <a:off x="3943348" y="4872037"/>
              <a:ext cx="2050257" cy="20716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Šipka doprava 16"/>
            <p:cNvSpPr/>
            <p:nvPr/>
          </p:nvSpPr>
          <p:spPr>
            <a:xfrm rot="1029563">
              <a:off x="3896398" y="5381180"/>
              <a:ext cx="3482716" cy="20716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865230" y="4505444"/>
              <a:ext cx="317606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Příklad:</a:t>
              </a:r>
            </a:p>
            <a:p>
              <a:r>
                <a:rPr lang="cs-CZ" dirty="0" smtClean="0">
                  <a:solidFill>
                    <a:srgbClr val="FF0000"/>
                  </a:solidFill>
                </a:rPr>
                <a:t>SOUHLAS a POTVRZENÍ LICENCE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8746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LICENCE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438401" y="1126478"/>
            <a:ext cx="4597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ZÁKLADNÍ DRUHY LICENCÍ :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78644" y="6257113"/>
            <a:ext cx="4115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Softwarová </a:t>
            </a:r>
            <a:r>
              <a:rPr lang="cs-CZ" sz="800" dirty="0" smtClean="0"/>
              <a:t>licence [online]. c2013 [citováno 1. 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http://cs.wikipedia.org/wiki/Softwarov%C3%A1_licence</a:t>
            </a:r>
            <a:r>
              <a:rPr lang="cs-CZ" sz="800" dirty="0" smtClean="0"/>
              <a:t>&gt;</a:t>
            </a:r>
          </a:p>
        </p:txBody>
      </p:sp>
      <p:sp>
        <p:nvSpPr>
          <p:cNvPr id="2" name="Obdélník 1"/>
          <p:cNvSpPr/>
          <p:nvPr/>
        </p:nvSpPr>
        <p:spPr>
          <a:xfrm>
            <a:off x="657225" y="2059540"/>
            <a:ext cx="8232776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</a:rPr>
              <a:t>BSD licence </a:t>
            </a:r>
            <a:r>
              <a:rPr lang="cs-CZ" sz="1400" i="1" dirty="0" smtClean="0"/>
              <a:t>	pro svobodný software, mezi kterými je jednou z nejsvobodnějších. Umožňuje volné šíření 	licencovaného obsahu, přičemž vyžaduje pouze uvedení autora.</a:t>
            </a:r>
          </a:p>
          <a:p>
            <a:endParaRPr lang="cs-CZ" sz="1400" i="1" dirty="0" smtClean="0"/>
          </a:p>
          <a:p>
            <a:r>
              <a:rPr lang="cs-CZ" sz="1400" b="1" i="1" dirty="0">
                <a:solidFill>
                  <a:srgbClr val="FF0000"/>
                </a:solidFill>
              </a:rPr>
              <a:t>GNU </a:t>
            </a:r>
            <a:r>
              <a:rPr lang="cs-CZ" sz="1400" b="1" i="1" dirty="0" smtClean="0">
                <a:solidFill>
                  <a:srgbClr val="FF0000"/>
                </a:solidFill>
              </a:rPr>
              <a:t>GPL licence </a:t>
            </a:r>
            <a:r>
              <a:rPr lang="cs-CZ" sz="1400" i="1" dirty="0" smtClean="0"/>
              <a:t>pro svobodný software, která vyžaduje, aby byla odvozená díla dostupná pod toutéž licencí</a:t>
            </a:r>
          </a:p>
          <a:p>
            <a:endParaRPr lang="cs-CZ" sz="1400" i="1" dirty="0" smtClean="0"/>
          </a:p>
          <a:p>
            <a:r>
              <a:rPr lang="cs-CZ" sz="1400" b="1" i="1" dirty="0">
                <a:solidFill>
                  <a:srgbClr val="FF0000"/>
                </a:solidFill>
              </a:rPr>
              <a:t>MIT Licence</a:t>
            </a:r>
            <a:r>
              <a:rPr lang="cs-CZ" sz="1400" i="1" dirty="0" smtClean="0"/>
              <a:t>	software uvolněný pod touto licencí je možné použít jak v proprietárním software, tak i s GPL</a:t>
            </a:r>
          </a:p>
          <a:p>
            <a:endParaRPr lang="cs-CZ" sz="1400" i="1" dirty="0" smtClean="0"/>
          </a:p>
          <a:p>
            <a:r>
              <a:rPr lang="cs-CZ" sz="1400" b="1" i="1" dirty="0">
                <a:solidFill>
                  <a:srgbClr val="FF0000"/>
                </a:solidFill>
              </a:rPr>
              <a:t>Open source software </a:t>
            </a:r>
            <a:r>
              <a:rPr lang="cs-CZ" sz="1400" i="1" dirty="0" smtClean="0"/>
              <a:t>– software poskytované s licencí, která umožňuje získat jeho zdrojový kód</a:t>
            </a:r>
          </a:p>
          <a:p>
            <a:endParaRPr lang="cs-CZ" sz="1400" i="1" dirty="0" smtClean="0"/>
          </a:p>
          <a:p>
            <a:r>
              <a:rPr lang="cs-CZ" sz="1400" b="1" i="1" dirty="0">
                <a:solidFill>
                  <a:srgbClr val="FF0000"/>
                </a:solidFill>
              </a:rPr>
              <a:t>End User </a:t>
            </a:r>
            <a:r>
              <a:rPr lang="cs-CZ" sz="1400" b="1" i="1" dirty="0" err="1">
                <a:solidFill>
                  <a:srgbClr val="FF0000"/>
                </a:solidFill>
              </a:rPr>
              <a:t>License</a:t>
            </a:r>
            <a:r>
              <a:rPr lang="cs-CZ" sz="1400" b="1" i="1" dirty="0">
                <a:solidFill>
                  <a:srgbClr val="FF0000"/>
                </a:solidFill>
              </a:rPr>
              <a:t> </a:t>
            </a:r>
            <a:r>
              <a:rPr lang="cs-CZ" sz="1400" b="1" i="1" dirty="0" err="1">
                <a:solidFill>
                  <a:srgbClr val="FF0000"/>
                </a:solidFill>
              </a:rPr>
              <a:t>Agreement</a:t>
            </a:r>
            <a:r>
              <a:rPr lang="cs-CZ" sz="1400" b="1" i="1" dirty="0">
                <a:solidFill>
                  <a:srgbClr val="FF0000"/>
                </a:solidFill>
              </a:rPr>
              <a:t> </a:t>
            </a:r>
            <a:r>
              <a:rPr lang="cs-CZ" sz="1400" b="1" i="1" dirty="0" smtClean="0">
                <a:solidFill>
                  <a:srgbClr val="FF0000"/>
                </a:solidFill>
              </a:rPr>
              <a:t>(EULA) </a:t>
            </a:r>
            <a:r>
              <a:rPr lang="cs-CZ" sz="1400" i="1" dirty="0" smtClean="0"/>
              <a:t>– </a:t>
            </a:r>
            <a:r>
              <a:rPr lang="cs-CZ" sz="1400" i="1" dirty="0"/>
              <a:t>akt uzavření smlouvy s koncovým </a:t>
            </a:r>
            <a:r>
              <a:rPr lang="cs-CZ" sz="1400" i="1" dirty="0" smtClean="0"/>
              <a:t>uživatelem</a:t>
            </a:r>
          </a:p>
          <a:p>
            <a:endParaRPr lang="cs-CZ" sz="1400" i="1" dirty="0"/>
          </a:p>
          <a:p>
            <a:r>
              <a:rPr lang="cs-CZ" sz="1400" b="1" i="1" dirty="0">
                <a:solidFill>
                  <a:srgbClr val="FF0000"/>
                </a:solidFill>
              </a:rPr>
              <a:t>Volné dílo </a:t>
            </a:r>
            <a:r>
              <a:rPr lang="cs-CZ" sz="1400" i="1" dirty="0" smtClean="0"/>
              <a:t>– 	dílo</a:t>
            </a:r>
            <a:r>
              <a:rPr lang="cs-CZ" sz="1400" i="1" dirty="0"/>
              <a:t>, jehož majetková autorská práva nejsou chráněna, může být volně využíváno za </a:t>
            </a:r>
            <a:r>
              <a:rPr lang="cs-CZ" sz="1400" i="1" dirty="0" smtClean="0"/>
              <a:t>		dodržení </a:t>
            </a:r>
            <a:r>
              <a:rPr lang="cs-CZ" sz="1400" i="1" dirty="0"/>
              <a:t>určitých podmínek</a:t>
            </a:r>
          </a:p>
        </p:txBody>
      </p:sp>
    </p:spTree>
    <p:extLst>
      <p:ext uri="{BB962C8B-B14F-4D97-AF65-F5344CB8AC3E}">
        <p14:creationId xmlns:p14="http://schemas.microsoft.com/office/powerpoint/2010/main" xmlns="" val="294125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9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71512" y="392114"/>
            <a:ext cx="7886700" cy="5897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mtClean="0"/>
              <a:t>LICENCE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79424" y="1912064"/>
            <a:ext cx="827087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FF0000"/>
                </a:solidFill>
              </a:rPr>
              <a:t>Proprietární 	</a:t>
            </a:r>
            <a:r>
              <a:rPr lang="cs-CZ" sz="1400" i="1" dirty="0" smtClean="0"/>
              <a:t>šíření </a:t>
            </a:r>
            <a:r>
              <a:rPr lang="cs-CZ" sz="1400" i="1" dirty="0"/>
              <a:t>za úplatu,  silná licenční politika, bez omezení</a:t>
            </a:r>
            <a:endParaRPr lang="cs-CZ" sz="1400" b="1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FF0000"/>
                </a:solidFill>
              </a:rPr>
              <a:t>Adware </a:t>
            </a:r>
            <a:r>
              <a:rPr lang="cs-CZ" sz="1400" b="1" dirty="0">
                <a:solidFill>
                  <a:srgbClr val="FF0000"/>
                </a:solidFill>
              </a:rPr>
              <a:t>	</a:t>
            </a:r>
            <a:r>
              <a:rPr lang="cs-CZ" sz="1400" b="1" dirty="0" smtClean="0">
                <a:solidFill>
                  <a:srgbClr val="FF0000"/>
                </a:solidFill>
              </a:rPr>
              <a:t>	</a:t>
            </a:r>
            <a:r>
              <a:rPr lang="cs-CZ" sz="1400" i="1" dirty="0" smtClean="0"/>
              <a:t>programy</a:t>
            </a:r>
            <a:r>
              <a:rPr lang="cs-CZ" sz="1400" i="1" dirty="0"/>
              <a:t>, které mají integrovanou nepříjemnou reklamu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err="1" smtClean="0">
                <a:solidFill>
                  <a:srgbClr val="FF0000"/>
                </a:solidFill>
              </a:rPr>
              <a:t>Cardware</a:t>
            </a:r>
            <a:r>
              <a:rPr lang="cs-CZ" sz="1400" b="1" dirty="0" smtClean="0">
                <a:solidFill>
                  <a:srgbClr val="FF0000"/>
                </a:solidFill>
              </a:rPr>
              <a:t> 		</a:t>
            </a:r>
            <a:r>
              <a:rPr lang="cs-CZ" sz="1400" i="1" dirty="0"/>
              <a:t>autor žádá uživatele o zaslání pohlednice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err="1" smtClean="0">
                <a:solidFill>
                  <a:srgbClr val="FF0000"/>
                </a:solidFill>
              </a:rPr>
              <a:t>Donationware</a:t>
            </a:r>
            <a:r>
              <a:rPr lang="cs-CZ" sz="1400" b="1" dirty="0" smtClean="0">
                <a:solidFill>
                  <a:srgbClr val="FF0000"/>
                </a:solidFill>
              </a:rPr>
              <a:t>	</a:t>
            </a:r>
            <a:r>
              <a:rPr lang="cs-CZ" sz="1400" i="1" dirty="0"/>
              <a:t>autor žádá uživatele o příspěvek na své konto nebo na dobročinné účely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FF0000"/>
                </a:solidFill>
              </a:rPr>
              <a:t>Demo		</a:t>
            </a:r>
            <a:r>
              <a:rPr lang="cs-CZ" sz="1400" i="1" dirty="0"/>
              <a:t>funkčně nebo časově (trial) omezená verze komerčního software, která se šíří zdarma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>
                <a:solidFill>
                  <a:srgbClr val="FF0000"/>
                </a:solidFill>
              </a:rPr>
              <a:t>Freeware – </a:t>
            </a:r>
            <a:r>
              <a:rPr lang="cs-CZ" sz="1400" b="1" dirty="0" smtClean="0">
                <a:solidFill>
                  <a:srgbClr val="FF0000"/>
                </a:solidFill>
              </a:rPr>
              <a:t>		</a:t>
            </a:r>
            <a:r>
              <a:rPr lang="cs-CZ" sz="1400" i="1" dirty="0"/>
              <a:t>software, jehož užívání je naprosto zdarma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FF0000"/>
                </a:solidFill>
              </a:rPr>
              <a:t>Shareware		</a:t>
            </a:r>
            <a:r>
              <a:rPr lang="cs-CZ" sz="1400" i="1" dirty="0"/>
              <a:t>software, který lze volně distribuovat a zdarma vyzkoušet, pro další používání je</a:t>
            </a:r>
            <a:br>
              <a:rPr lang="cs-CZ" sz="1400" i="1" dirty="0"/>
            </a:br>
            <a:r>
              <a:rPr lang="cs-CZ" sz="1400" i="1" dirty="0"/>
              <a:t>		třeba zaplatit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err="1" smtClean="0">
                <a:solidFill>
                  <a:srgbClr val="FF0000"/>
                </a:solidFill>
              </a:rPr>
              <a:t>Abandonware</a:t>
            </a:r>
            <a:r>
              <a:rPr lang="cs-CZ" sz="1400" b="1" dirty="0" smtClean="0">
                <a:solidFill>
                  <a:srgbClr val="FF0000"/>
                </a:solidFill>
              </a:rPr>
              <a:t>	</a:t>
            </a:r>
            <a:r>
              <a:rPr lang="cs-CZ" sz="1400" i="1" dirty="0"/>
              <a:t>program, který již není výrobcem prodáván ani podporován, leč je tolerováno jeho </a:t>
            </a:r>
            <a:br>
              <a:rPr lang="cs-CZ" sz="1400" i="1" dirty="0"/>
            </a:br>
            <a:r>
              <a:rPr lang="cs-CZ" sz="1400" i="1" dirty="0"/>
              <a:t>		šíření neoficiálními kanály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8644" y="6257113"/>
            <a:ext cx="4115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Softwarová </a:t>
            </a:r>
            <a:r>
              <a:rPr lang="cs-CZ" sz="800" dirty="0" smtClean="0"/>
              <a:t>licence [online]. c2013 [citováno 1. 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http://cs.wikipedia.org/wiki/Softwarov%C3%A1_licence</a:t>
            </a:r>
            <a:r>
              <a:rPr lang="cs-CZ" sz="800" dirty="0" smtClean="0"/>
              <a:t>&gt;</a:t>
            </a:r>
          </a:p>
        </p:txBody>
      </p:sp>
      <p:sp>
        <p:nvSpPr>
          <p:cNvPr id="8" name="Obdélník 7"/>
          <p:cNvSpPr/>
          <p:nvPr/>
        </p:nvSpPr>
        <p:spPr>
          <a:xfrm>
            <a:off x="2316162" y="1139178"/>
            <a:ext cx="4597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ZÁKLADNÍ DRUHY DISTRIBUCÍ SOFTWARU :</a:t>
            </a:r>
          </a:p>
        </p:txBody>
      </p:sp>
    </p:spTree>
    <p:extLst>
      <p:ext uri="{BB962C8B-B14F-4D97-AF65-F5344CB8AC3E}">
        <p14:creationId xmlns:p14="http://schemas.microsoft.com/office/powerpoint/2010/main" xmlns="" val="381623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57225" y="1407319"/>
            <a:ext cx="39154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1. Najdi klávesovou zkratku pro copyright </a:t>
            </a:r>
            <a:r>
              <a:rPr lang="cs-CZ" sz="1600" b="1" dirty="0" smtClean="0"/>
              <a:t>©</a:t>
            </a:r>
            <a:endParaRPr lang="cs-CZ" sz="16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10013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dirty="0" smtClean="0"/>
              <a:t>Zadání úkolů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3057971"/>
              </p:ext>
            </p:extLst>
          </p:nvPr>
        </p:nvGraphicFramePr>
        <p:xfrm>
          <a:off x="467916" y="2708126"/>
          <a:ext cx="8108156" cy="29311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0657"/>
                <a:gridCol w="635000"/>
                <a:gridCol w="2247900"/>
                <a:gridCol w="558800"/>
                <a:gridCol w="322579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Demo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 integrovanou nepříjemnou reklamu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Shareware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funkčně nebo časově (trial) omezená verze 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Adware 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Žádost o příspěvek na své konto nebo na dobročinnost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Freeware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i="1" dirty="0" smtClean="0"/>
                        <a:t>lze volně distribuovat a zdarma vyzkoušet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Donationware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dirty="0" smtClean="0"/>
                        <a:t>užívání je naprosto zdarma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57225" y="1991992"/>
            <a:ext cx="67692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2. </a:t>
            </a:r>
            <a:r>
              <a:rPr lang="cs-CZ" sz="1600" dirty="0"/>
              <a:t>Přiřaďte písmena k číslicím z tabulky tak, aby souhlasila </a:t>
            </a:r>
            <a:r>
              <a:rPr lang="cs-CZ" sz="1600" dirty="0" smtClean="0"/>
              <a:t>distribuce a </a:t>
            </a:r>
            <a:r>
              <a:rPr lang="cs-CZ" sz="1600" dirty="0" smtClean="0"/>
              <a:t>omezení</a:t>
            </a:r>
            <a:endParaRPr lang="cs-CZ" sz="1600" dirty="0"/>
          </a:p>
        </p:txBody>
      </p:sp>
      <p:sp>
        <p:nvSpPr>
          <p:cNvPr id="6" name="TextovéPole 2"/>
          <p:cNvSpPr txBox="1"/>
          <p:nvPr/>
        </p:nvSpPr>
        <p:spPr>
          <a:xfrm>
            <a:off x="657225" y="6116121"/>
            <a:ext cx="6167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Odpovědi zapište do souboru ve Wordu s názvem </a:t>
            </a:r>
            <a:r>
              <a:rPr lang="cs-CZ" smtClean="0">
                <a:solidFill>
                  <a:srgbClr val="FF0000"/>
                </a:solidFill>
              </a:rPr>
              <a:t>„ICT_I_S1_03“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225" y="1407319"/>
            <a:ext cx="362227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Najdi klávesovou zkratku pro copyright </a:t>
            </a:r>
            <a:r>
              <a:rPr lang="cs-CZ" sz="1400" b="1" dirty="0" smtClean="0"/>
              <a:t>©</a:t>
            </a:r>
            <a:endParaRPr lang="cs-CZ" sz="1400" dirty="0" smtClean="0"/>
          </a:p>
          <a:p>
            <a:pPr lvl="1"/>
            <a:r>
              <a:rPr lang="cs-CZ" sz="1600" b="1" dirty="0" smtClean="0">
                <a:solidFill>
                  <a:srgbClr val="0070C0"/>
                </a:solidFill>
              </a:rPr>
              <a:t>Klávesová zkratka je „ALT + 0169“</a:t>
            </a:r>
            <a:endParaRPr lang="cs-CZ" sz="1600" b="1" dirty="0">
              <a:solidFill>
                <a:srgbClr val="0070C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1784933"/>
              </p:ext>
            </p:extLst>
          </p:nvPr>
        </p:nvGraphicFramePr>
        <p:xfrm>
          <a:off x="467916" y="3038326"/>
          <a:ext cx="8108156" cy="29311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0657"/>
                <a:gridCol w="635000"/>
                <a:gridCol w="2247900"/>
                <a:gridCol w="558800"/>
                <a:gridCol w="322579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Demo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 integrovanou nepříjemnou reklamu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Shareware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funkčně nebo časově (trial) omezená verze 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Adware 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Žádost o příspěvek na své konto nebo na dobročinnost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Freeware</a:t>
                      </a:r>
                      <a:endParaRPr lang="cs-CZ" sz="1600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i="1" dirty="0" smtClean="0"/>
                        <a:t>lze volně distribuovat a zdarma vyzkoušet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Donationware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dirty="0" smtClean="0"/>
                        <a:t>užívání je naprosto zdarma</a:t>
                      </a:r>
                      <a:endParaRPr lang="cs-CZ" dirty="0"/>
                    </a:p>
                  </a:txBody>
                  <a:tcPr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57225" y="2322192"/>
            <a:ext cx="67692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2. </a:t>
            </a:r>
            <a:r>
              <a:rPr lang="cs-CZ" sz="1600" dirty="0"/>
              <a:t>Přiřaďte písmena k číslicím z tabulky tak, aby souhlasila </a:t>
            </a:r>
            <a:r>
              <a:rPr lang="cs-CZ" sz="1600" dirty="0" smtClean="0"/>
              <a:t>distribuce a omezení?</a:t>
            </a:r>
            <a:endParaRPr lang="cs-CZ" sz="16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554287" y="3350590"/>
            <a:ext cx="2197100" cy="59011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554287" y="3929991"/>
            <a:ext cx="2197100" cy="1373529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554287" y="3350590"/>
            <a:ext cx="2197100" cy="1266166"/>
          </a:xfrm>
          <a:prstGeom prst="straightConnector1">
            <a:avLst/>
          </a:prstGeom>
          <a:ln>
            <a:solidFill>
              <a:srgbClr val="00B05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554287" y="5303520"/>
            <a:ext cx="2197100" cy="480060"/>
          </a:xfrm>
          <a:prstGeom prst="straightConnector1">
            <a:avLst/>
          </a:prstGeom>
          <a:ln>
            <a:solidFill>
              <a:schemeClr val="accent4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554287" y="4630551"/>
            <a:ext cx="2197100" cy="1153029"/>
          </a:xfrm>
          <a:prstGeom prst="straightConnector1">
            <a:avLst/>
          </a:prstGeom>
          <a:ln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358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1039</TotalTime>
  <Words>331</Words>
  <Application>Microsoft Office PowerPoint</Application>
  <PresentationFormat>Předvádění na obrazovce (4:3)</PresentationFormat>
  <Paragraphs>129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Office</vt:lpstr>
      <vt:lpstr>Snímek 1</vt:lpstr>
      <vt:lpstr>Autorské právo</vt:lpstr>
      <vt:lpstr>LICENCE</vt:lpstr>
      <vt:lpstr>LICENCE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91</cp:revision>
  <cp:lastPrinted>2013-05-29T10:30:23Z</cp:lastPrinted>
  <dcterms:created xsi:type="dcterms:W3CDTF">2013-05-29T06:59:46Z</dcterms:created>
  <dcterms:modified xsi:type="dcterms:W3CDTF">2014-06-30T18:24:24Z</dcterms:modified>
</cp:coreProperties>
</file>