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4" r:id="rId5"/>
    <p:sldId id="266" r:id="rId6"/>
    <p:sldId id="267" r:id="rId7"/>
    <p:sldId id="268" r:id="rId8"/>
    <p:sldId id="269" r:id="rId9"/>
    <p:sldId id="270" r:id="rId10"/>
    <p:sldId id="271" r:id="rId11"/>
    <p:sldId id="272" r:id="rId12"/>
    <p:sldId id="265" r:id="rId13"/>
    <p:sldId id="273" r:id="rId14"/>
    <p:sldId id="261" r:id="rId15"/>
    <p:sldId id="262" r:id="rId16"/>
    <p:sldId id="263" r:id="rId17"/>
    <p:sldId id="274" r:id="rId18"/>
    <p:sldId id="275" r:id="rId19"/>
    <p:sldId id="276" r:id="rId20"/>
  </p:sldIdLst>
  <p:sldSz cx="9144000" cy="6858000" type="screen4x3"/>
  <p:notesSz cx="6797675" cy="987266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dmin" initials="a" lastIdx="2" clrIdx="0">
    <p:extLst>
      <p:ext uri="{19B8F6BF-5375-455C-9EA6-DF929625EA0E}">
        <p15:presenceInfo xmlns:p15="http://schemas.microsoft.com/office/powerpoint/2012/main" xmlns="" userId="admi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5" autoAdjust="0"/>
    <p:restoredTop sz="94660"/>
  </p:normalViewPr>
  <p:slideViewPr>
    <p:cSldViewPr snapToGrid="0">
      <p:cViewPr>
        <p:scale>
          <a:sx n="90" d="100"/>
          <a:sy n="90" d="100"/>
        </p:scale>
        <p:origin x="-420" y="-4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commentAuthors" Target="comment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image" Target="../media/image12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21601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44639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2908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41175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42376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55470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266289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19643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4716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3275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32608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4FB662-1261-4836-BFD3-173CE50C0C6E}" type="datetimeFigureOut">
              <a:rPr lang="cs-CZ" smtClean="0"/>
              <a:pPr/>
              <a:t>30.6.2014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DC8F7B-360A-4B36-B090-CF96C049CF5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04343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Hardware" TargetMode="External"/><Relationship Id="rId2" Type="http://schemas.openxmlformats.org/officeDocument/2006/relationships/hyperlink" Target="http://cs.wikipedia.org/w/index.php?title=D%C4%9Bjiny_po%C4%8D%C3%ADta%C4%8D%C5%AF&amp;oldid=10363810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cs.wikipedia.org/wiki/Osobn%C3%AD_po%C4%8D%C3%ADta%C4%8D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Hardware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Grafick%C3%A1_karta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Osobn%C3%AD_po%C4%8D%C3%ADta%C4%8D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o%C4%8D%C3%ADta%C4%8Dov%C3%A1_tisk%C3%A1rna" TargetMode="Externa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547813" y="333375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133600"/>
            <a:ext cx="6400800" cy="1079500"/>
          </a:xfrm>
        </p:spPr>
        <p:txBody>
          <a:bodyPr>
            <a:normAutofit lnSpcReduction="10000"/>
          </a:bodyPr>
          <a:lstStyle/>
          <a:p>
            <a:pPr algn="l">
              <a:defRPr/>
            </a:pPr>
            <a:r>
              <a:rPr lang="cs-CZ" sz="1200" b="1" dirty="0" smtClean="0"/>
              <a:t>Číslo projektu školy 	</a:t>
            </a:r>
            <a:r>
              <a:rPr lang="cs-CZ" sz="1200" b="1" dirty="0"/>
              <a:t>CZ.1.07/1.5.00/34.0963  </a:t>
            </a:r>
            <a:endParaRPr lang="cs-CZ" sz="1200" b="1" dirty="0" smtClean="0"/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Číslo a název šablony </a:t>
            </a:r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klíčové aktivity 	III/2 </a:t>
            </a:r>
            <a:r>
              <a:rPr lang="cs-CZ" sz="1200" b="1" dirty="0">
                <a:effectLst/>
              </a:rPr>
              <a:t>Inovace a zkvalitnění výuky prostřednictvím ICT</a:t>
            </a:r>
            <a:endParaRPr lang="cs-CZ" sz="1200" b="1" dirty="0" smtClean="0"/>
          </a:p>
          <a:p>
            <a:pPr algn="l">
              <a:defRPr/>
            </a:pPr>
            <a:r>
              <a:rPr lang="cs-CZ" sz="1200" b="1" dirty="0" smtClean="0"/>
              <a:t>Číslo materiálu	VY_32_INOVACE_ICT_I_S1_04</a:t>
            </a: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1403350" y="3284538"/>
            <a:ext cx="6553200" cy="32316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Popis výukového materiálu	</a:t>
            </a: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Název:			</a:t>
            </a:r>
            <a:r>
              <a:rPr lang="cs-CZ" sz="1200" b="1" dirty="0" smtClean="0">
                <a:latin typeface="Arial" panose="020B0604020202020204" pitchFamily="34" charset="0"/>
              </a:rPr>
              <a:t>Hardware</a:t>
            </a: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Autor</a:t>
            </a:r>
            <a:r>
              <a:rPr lang="cs-CZ" sz="1200" dirty="0">
                <a:latin typeface="Arial" panose="020B0604020202020204" pitchFamily="34" charset="0"/>
              </a:rPr>
              <a:t>:			Pavel Lintemer</a:t>
            </a: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Datum:		</a:t>
            </a:r>
            <a:r>
              <a:rPr lang="cs-CZ" sz="1200">
                <a:latin typeface="Arial" panose="020B0604020202020204" pitchFamily="34" charset="0"/>
              </a:rPr>
              <a:t>	</a:t>
            </a:r>
            <a:r>
              <a:rPr lang="cs-CZ" sz="1200" smtClean="0">
                <a:latin typeface="Arial" panose="020B0604020202020204" pitchFamily="34" charset="0"/>
              </a:rPr>
              <a:t>31.8.2013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Obor:			</a:t>
            </a:r>
            <a:r>
              <a:rPr lang="cs-CZ" sz="1200" dirty="0"/>
              <a:t>65-41-L/01 Gastronomie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Ročník:			1. ročník</a:t>
            </a: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Předmět:			IKT – Informační a komunikační technologie</a:t>
            </a: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Anotace výukového materiálu</a:t>
            </a:r>
          </a:p>
          <a:p>
            <a:pPr eaLnBrk="1" hangingPunct="1"/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>
                <a:latin typeface="Arial" panose="020B0604020202020204" pitchFamily="34" charset="0"/>
              </a:rPr>
              <a:t>1. Materiál je určen pro výuku předmětu </a:t>
            </a:r>
            <a:r>
              <a:rPr lang="cs-CZ" sz="1200" i="1" dirty="0" smtClean="0">
                <a:latin typeface="Arial" panose="020B0604020202020204" pitchFamily="34" charset="0"/>
              </a:rPr>
              <a:t>IKT </a:t>
            </a:r>
            <a:r>
              <a:rPr lang="cs-CZ" sz="1200" i="1" dirty="0">
                <a:latin typeface="Arial" panose="020B0604020202020204" pitchFamily="34" charset="0"/>
              </a:rPr>
              <a:t>a je v souladu s </a:t>
            </a:r>
            <a:r>
              <a:rPr lang="cs-CZ" sz="1200" i="1" dirty="0" smtClean="0">
                <a:latin typeface="Arial" panose="020B0604020202020204" pitchFamily="34" charset="0"/>
              </a:rPr>
              <a:t>ŠVP. </a:t>
            </a:r>
            <a:endParaRPr lang="cs-CZ" sz="1200" i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>
                <a:latin typeface="Arial" panose="020B0604020202020204" pitchFamily="34" charset="0"/>
              </a:rPr>
              <a:t>2. Materiál je prezentován žákům prostřednictvím </a:t>
            </a:r>
            <a:r>
              <a:rPr lang="cs-CZ" sz="1200" i="1" dirty="0" smtClean="0">
                <a:latin typeface="Arial" panose="020B0604020202020204" pitchFamily="34" charset="0"/>
              </a:rPr>
              <a:t>dataprojektoru na učebně IKT </a:t>
            </a:r>
            <a:r>
              <a:rPr lang="cs-CZ" sz="1200" i="1" dirty="0">
                <a:latin typeface="Arial" panose="020B0604020202020204" pitchFamily="34" charset="0"/>
              </a:rPr>
              <a:t>s výkladem </a:t>
            </a:r>
            <a:r>
              <a:rPr lang="cs-CZ" sz="1200" i="1" dirty="0" smtClean="0">
                <a:latin typeface="Arial" panose="020B0604020202020204" pitchFamily="34" charset="0"/>
              </a:rPr>
              <a:t>včetně názorných ukázek</a:t>
            </a:r>
          </a:p>
          <a:p>
            <a:pPr eaLnBrk="1" hangingPunct="1"/>
            <a:endParaRPr lang="cs-CZ" sz="1200" i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i="1" dirty="0" smtClean="0">
                <a:latin typeface="Arial" panose="020B0604020202020204" pitchFamily="34" charset="0"/>
              </a:rPr>
              <a:t>Cíl: 	žák chápe souvztažnosti HW, umí rozlišovat jednotlivé součásti PC</a:t>
            </a:r>
          </a:p>
          <a:p>
            <a:pPr eaLnBrk="1" hangingPunct="1"/>
            <a:r>
              <a:rPr lang="cs-CZ" sz="1200" i="1" dirty="0">
                <a:latin typeface="Arial" panose="020B0604020202020204" pitchFamily="34" charset="0"/>
              </a:rPr>
              <a:t>	</a:t>
            </a:r>
            <a:r>
              <a:rPr lang="cs-CZ" sz="1200" i="1" dirty="0" smtClean="0">
                <a:latin typeface="Arial" panose="020B0604020202020204" pitchFamily="34" charset="0"/>
              </a:rPr>
              <a:t>žák si osvojí pojmy: hardware, BIOS, procesor, základní deska</a:t>
            </a:r>
          </a:p>
        </p:txBody>
      </p:sp>
    </p:spTree>
    <p:extLst>
      <p:ext uri="{BB962C8B-B14F-4D97-AF65-F5344CB8AC3E}">
        <p14:creationId xmlns:p14="http://schemas.microsoft.com/office/powerpoint/2010/main" xmlns="" val="3636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4637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HARDWARE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550753" y="1011505"/>
            <a:ext cx="781526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>
                <a:solidFill>
                  <a:srgbClr val="0070C0"/>
                </a:solidFill>
              </a:rPr>
              <a:t>Hardware</a:t>
            </a:r>
            <a:r>
              <a:rPr lang="cs-CZ" sz="1400" dirty="0"/>
              <a:t> (z anglického významu „železářské zboží“ nebo také „nářadí“, počítačový hardware je pak „</a:t>
            </a:r>
            <a:r>
              <a:rPr lang="cs-CZ" sz="1400" dirty="0" err="1"/>
              <a:t>computer</a:t>
            </a:r>
            <a:r>
              <a:rPr lang="cs-CZ" sz="1400" dirty="0"/>
              <a:t> hardware“) označuje veškeré fyzicky existující technické vybavení počítače na rozdíl od dat a programů (označovaných jako software). 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Hardware </a:t>
            </a:r>
            <a:r>
              <a:rPr lang="cs-CZ" sz="1400" dirty="0"/>
              <a:t>jsou součástky </a:t>
            </a:r>
            <a:r>
              <a:rPr lang="cs-CZ" sz="1400" dirty="0" smtClean="0"/>
              <a:t>počítače, </a:t>
            </a:r>
            <a:r>
              <a:rPr lang="cs-CZ" sz="1400" dirty="0"/>
              <a:t>bez nichž by nebyl schopen pracovat</a:t>
            </a:r>
            <a:r>
              <a:rPr lang="cs-CZ" sz="1400" dirty="0" smtClean="0"/>
              <a:t>.</a:t>
            </a:r>
            <a:endParaRPr lang="cs-CZ" sz="1400" b="1" dirty="0" smtClean="0">
              <a:latin typeface="Arial" panose="020B060402020202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8650" y="6150114"/>
            <a:ext cx="37417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Použité zdroje:</a:t>
            </a:r>
          </a:p>
          <a:p>
            <a:r>
              <a:rPr lang="cs-CZ" sz="800" i="1" dirty="0" smtClean="0"/>
              <a:t>Wikipedie: Otevřená encyklopedie: Hardware</a:t>
            </a:r>
            <a:r>
              <a:rPr lang="cs-CZ" sz="800" dirty="0" smtClean="0"/>
              <a:t> [online]. c2013 [citováno 1. 06. 2013]. </a:t>
            </a:r>
          </a:p>
          <a:p>
            <a:r>
              <a:rPr lang="cs-CZ" sz="800" dirty="0" smtClean="0"/>
              <a:t>Dostupný z WWW: &lt;</a:t>
            </a:r>
            <a:r>
              <a:rPr lang="cs-CZ" sz="800" dirty="0" smtClean="0">
                <a:hlinkClick r:id="rId2"/>
              </a:rPr>
              <a:t>http://</a:t>
            </a:r>
            <a:r>
              <a:rPr lang="cs-CZ" sz="800" dirty="0" smtClean="0">
                <a:hlinkClick r:id="rId3"/>
              </a:rPr>
              <a:t>cs.wikipedia.org/wiki/Hardware</a:t>
            </a:r>
            <a:r>
              <a:rPr lang="cs-CZ" sz="800" dirty="0" smtClean="0"/>
              <a:t>&gt;</a:t>
            </a:r>
          </a:p>
        </p:txBody>
      </p:sp>
      <p:sp>
        <p:nvSpPr>
          <p:cNvPr id="3" name="Obdélník 2"/>
          <p:cNvSpPr/>
          <p:nvPr/>
        </p:nvSpPr>
        <p:spPr>
          <a:xfrm>
            <a:off x="550752" y="2411259"/>
            <a:ext cx="6967647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Základní rozdělení </a:t>
            </a:r>
            <a:r>
              <a:rPr lang="cs-CZ" b="1" dirty="0" smtClean="0"/>
              <a:t>počítačů</a:t>
            </a:r>
          </a:p>
          <a:p>
            <a:endParaRPr lang="cs-CZ" b="1" dirty="0"/>
          </a:p>
          <a:p>
            <a:r>
              <a:rPr lang="cs-CZ" b="1" dirty="0">
                <a:solidFill>
                  <a:srgbClr val="0070C0"/>
                </a:solidFill>
              </a:rPr>
              <a:t>osobní počítač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0070C0"/>
                </a:solidFill>
              </a:rPr>
              <a:t>počítače </a:t>
            </a:r>
            <a:r>
              <a:rPr lang="cs-CZ" b="1" dirty="0">
                <a:solidFill>
                  <a:srgbClr val="0070C0"/>
                </a:solidFill>
              </a:rPr>
              <a:t>pro jiné než osobní použití</a:t>
            </a:r>
            <a:r>
              <a:rPr lang="cs-CZ" dirty="0"/>
              <a:t>:</a:t>
            </a:r>
          </a:p>
          <a:p>
            <a:r>
              <a:rPr lang="cs-CZ" dirty="0" smtClean="0"/>
              <a:t>	</a:t>
            </a:r>
            <a:r>
              <a:rPr lang="cs-CZ" i="1" dirty="0" smtClean="0"/>
              <a:t>řízení </a:t>
            </a:r>
            <a:r>
              <a:rPr lang="cs-CZ" i="1" dirty="0"/>
              <a:t>technologických procesů</a:t>
            </a:r>
          </a:p>
          <a:p>
            <a:r>
              <a:rPr lang="cs-CZ" i="1" dirty="0" smtClean="0"/>
              <a:t>	distribuované </a:t>
            </a:r>
            <a:r>
              <a:rPr lang="cs-CZ" i="1" dirty="0"/>
              <a:t>výpočty</a:t>
            </a:r>
          </a:p>
          <a:p>
            <a:r>
              <a:rPr lang="cs-CZ" i="1" dirty="0" smtClean="0"/>
              <a:t>	síťové </a:t>
            </a:r>
            <a:r>
              <a:rPr lang="cs-CZ" i="1" dirty="0"/>
              <a:t>služby (WWW, elektronická pošta)</a:t>
            </a:r>
          </a:p>
        </p:txBody>
      </p:sp>
    </p:spTree>
    <p:extLst>
      <p:ext uri="{BB962C8B-B14F-4D97-AF65-F5344CB8AC3E}">
        <p14:creationId xmlns:p14="http://schemas.microsoft.com/office/powerpoint/2010/main" xmlns="" val="2841354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57225" y="379414"/>
            <a:ext cx="7886700" cy="58973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/>
              <a:t>HARDWARE</a:t>
            </a:r>
          </a:p>
        </p:txBody>
      </p:sp>
      <p:sp>
        <p:nvSpPr>
          <p:cNvPr id="5" name="Obdélník 4"/>
          <p:cNvSpPr/>
          <p:nvPr/>
        </p:nvSpPr>
        <p:spPr>
          <a:xfrm>
            <a:off x="692944" y="1171575"/>
            <a:ext cx="781526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400" b="1" dirty="0"/>
              <a:t>Základní komponenty osobního počítače</a:t>
            </a:r>
            <a:r>
              <a:rPr lang="cs-CZ" sz="1400" b="1" dirty="0" smtClean="0"/>
              <a:t>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81996" y="6205546"/>
            <a:ext cx="66575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Použité zdroje:</a:t>
            </a:r>
          </a:p>
          <a:p>
            <a:r>
              <a:rPr lang="cs-CZ" sz="800" i="1" dirty="0" smtClean="0"/>
              <a:t>Wikipedie: Otevřená encyklopedie: </a:t>
            </a:r>
            <a:r>
              <a:rPr lang="cs-CZ" sz="800" dirty="0"/>
              <a:t>Osobní </a:t>
            </a:r>
            <a:r>
              <a:rPr lang="cs-CZ" sz="800" dirty="0" smtClean="0"/>
              <a:t>počítač [online]. c2013 [citováno 1. 06. 2013]. </a:t>
            </a:r>
          </a:p>
          <a:p>
            <a:r>
              <a:rPr lang="cs-CZ" sz="800" dirty="0" smtClean="0"/>
              <a:t>Dostupný z WWW: &lt;</a:t>
            </a:r>
            <a:r>
              <a:rPr lang="cs-CZ" sz="800" dirty="0">
                <a:hlinkClick r:id="rId2"/>
              </a:rPr>
              <a:t>http://cs.wikipedia.org/wiki/Osobn%C3%AD_po%C4%8D%C3%ADta%C4%8D</a:t>
            </a:r>
            <a:r>
              <a:rPr lang="cs-CZ" sz="800" dirty="0" smtClean="0"/>
              <a:t>&gt;</a:t>
            </a:r>
          </a:p>
          <a:p>
            <a:r>
              <a:rPr lang="cs-CZ" sz="800" dirty="0" smtClean="0"/>
              <a:t>Obr.1 </a:t>
            </a:r>
            <a:r>
              <a:rPr lang="cs-CZ" sz="800" dirty="0"/>
              <a:t>USTAVB.. </a:t>
            </a:r>
            <a:r>
              <a:rPr lang="cs-CZ" sz="800" i="1" dirty="0"/>
              <a:t>cs.wikipedia.org</a:t>
            </a:r>
            <a:r>
              <a:rPr lang="cs-CZ" sz="800" dirty="0"/>
              <a:t> [online]. [cit. </a:t>
            </a:r>
            <a:r>
              <a:rPr lang="cs-CZ" sz="800" dirty="0" smtClean="0"/>
              <a:t>1.6.2013</a:t>
            </a:r>
            <a:r>
              <a:rPr lang="cs-CZ" sz="800" dirty="0"/>
              <a:t>]. Dostupný na WWW: </a:t>
            </a:r>
            <a:r>
              <a:rPr lang="cs-CZ" sz="800" dirty="0" smtClean="0"/>
              <a:t>&lt;http</a:t>
            </a:r>
            <a:r>
              <a:rPr lang="cs-CZ" sz="800" dirty="0"/>
              <a:t>://cs.wikipedia.org/wiki/Soubor:Personal_computer,_exploded_4.svg</a:t>
            </a:r>
            <a:r>
              <a:rPr lang="cs-CZ" sz="800" dirty="0" smtClean="0"/>
              <a:t>&gt;</a:t>
            </a:r>
          </a:p>
        </p:txBody>
      </p:sp>
      <p:grpSp>
        <p:nvGrpSpPr>
          <p:cNvPr id="2" name="Skupina 1"/>
          <p:cNvGrpSpPr/>
          <p:nvPr/>
        </p:nvGrpSpPr>
        <p:grpSpPr>
          <a:xfrm>
            <a:off x="3561542" y="1698237"/>
            <a:ext cx="3777456" cy="4319889"/>
            <a:chOff x="3561542" y="1698237"/>
            <a:chExt cx="3777456" cy="4319889"/>
          </a:xfrm>
        </p:grpSpPr>
        <p:pic>
          <p:nvPicPr>
            <p:cNvPr id="3074" name="Picture 2" descr="Soubor:Personal computer, exploded 4.sv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61542" y="1698237"/>
              <a:ext cx="3777456" cy="406178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3913830" y="5802682"/>
              <a:ext cx="2089033" cy="2154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800" dirty="0" smtClean="0"/>
                <a:t>Obr. 1 – case – průřez hardwarem stolního PC</a:t>
              </a:r>
              <a:endParaRPr lang="cs-CZ" sz="800" dirty="0"/>
            </a:p>
          </p:txBody>
        </p:sp>
      </p:grpSp>
      <p:sp>
        <p:nvSpPr>
          <p:cNvPr id="15" name="Obdélníkový bublinový popisek 14"/>
          <p:cNvSpPr/>
          <p:nvPr/>
        </p:nvSpPr>
        <p:spPr>
          <a:xfrm>
            <a:off x="7258050" y="2911742"/>
            <a:ext cx="1250156" cy="307181"/>
          </a:xfrm>
          <a:prstGeom prst="wedgeRectCallout">
            <a:avLst>
              <a:gd name="adj1" fmla="val -101976"/>
              <a:gd name="adj2" fmla="val 880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monitor</a:t>
            </a:r>
            <a:endParaRPr lang="cs-CZ" dirty="0"/>
          </a:p>
        </p:txBody>
      </p:sp>
      <p:sp>
        <p:nvSpPr>
          <p:cNvPr id="17" name="Obdélníkový bublinový popisek 16"/>
          <p:cNvSpPr/>
          <p:nvPr/>
        </p:nvSpPr>
        <p:spPr>
          <a:xfrm>
            <a:off x="6838973" y="1522015"/>
            <a:ext cx="1669233" cy="304917"/>
          </a:xfrm>
          <a:prstGeom prst="wedgeRectCallout">
            <a:avLst>
              <a:gd name="adj1" fmla="val -114424"/>
              <a:gd name="adj2" fmla="val 16386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z</a:t>
            </a:r>
            <a:r>
              <a:rPr lang="cs-CZ" dirty="0" smtClean="0"/>
              <a:t>ákladní deska</a:t>
            </a:r>
            <a:endParaRPr lang="cs-CZ" dirty="0"/>
          </a:p>
        </p:txBody>
      </p:sp>
      <p:sp>
        <p:nvSpPr>
          <p:cNvPr id="23" name="Obdélníkový bublinový popisek 22"/>
          <p:cNvSpPr/>
          <p:nvPr/>
        </p:nvSpPr>
        <p:spPr>
          <a:xfrm>
            <a:off x="846917" y="1590240"/>
            <a:ext cx="1643063" cy="337532"/>
          </a:xfrm>
          <a:prstGeom prst="wedgeRectCallout">
            <a:avLst>
              <a:gd name="adj1" fmla="val 166701"/>
              <a:gd name="adj2" fmla="val 8689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procesor</a:t>
            </a:r>
            <a:endParaRPr lang="cs-CZ" dirty="0"/>
          </a:p>
        </p:txBody>
      </p:sp>
      <p:sp>
        <p:nvSpPr>
          <p:cNvPr id="25" name="Obdélníkový bublinový popisek 24"/>
          <p:cNvSpPr/>
          <p:nvPr/>
        </p:nvSpPr>
        <p:spPr>
          <a:xfrm>
            <a:off x="846917" y="2071021"/>
            <a:ext cx="1728788" cy="325111"/>
          </a:xfrm>
          <a:prstGeom prst="wedgeRectCallout">
            <a:avLst>
              <a:gd name="adj1" fmla="val 153937"/>
              <a:gd name="adj2" fmla="val 4265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řadič</a:t>
            </a:r>
            <a:endParaRPr lang="cs-CZ" dirty="0"/>
          </a:p>
        </p:txBody>
      </p:sp>
      <p:sp>
        <p:nvSpPr>
          <p:cNvPr id="27" name="Obdélníkový bublinový popisek 26"/>
          <p:cNvSpPr/>
          <p:nvPr/>
        </p:nvSpPr>
        <p:spPr>
          <a:xfrm>
            <a:off x="846917" y="2539381"/>
            <a:ext cx="2421731" cy="332512"/>
          </a:xfrm>
          <a:prstGeom prst="wedgeRectCallout">
            <a:avLst>
              <a:gd name="adj1" fmla="val 95982"/>
              <a:gd name="adj2" fmla="val -1054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o</a:t>
            </a:r>
            <a:r>
              <a:rPr lang="cs-CZ" dirty="0" smtClean="0"/>
              <a:t>perační paměť (RAM)</a:t>
            </a:r>
            <a:endParaRPr lang="cs-CZ" dirty="0"/>
          </a:p>
        </p:txBody>
      </p:sp>
      <p:sp>
        <p:nvSpPr>
          <p:cNvPr id="28" name="Obdélníkový bublinový popisek 27"/>
          <p:cNvSpPr/>
          <p:nvPr/>
        </p:nvSpPr>
        <p:spPr>
          <a:xfrm>
            <a:off x="846917" y="3015142"/>
            <a:ext cx="2221706" cy="307181"/>
          </a:xfrm>
          <a:prstGeom prst="wedgeRectCallout">
            <a:avLst>
              <a:gd name="adj1" fmla="val 92028"/>
              <a:gd name="adj2" fmla="val -4680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g</a:t>
            </a:r>
            <a:r>
              <a:rPr lang="cs-CZ" dirty="0" smtClean="0"/>
              <a:t>rafická karta</a:t>
            </a:r>
            <a:endParaRPr lang="cs-CZ" dirty="0"/>
          </a:p>
        </p:txBody>
      </p:sp>
      <p:sp>
        <p:nvSpPr>
          <p:cNvPr id="30" name="Obdélníkový bublinový popisek 29"/>
          <p:cNvSpPr/>
          <p:nvPr/>
        </p:nvSpPr>
        <p:spPr>
          <a:xfrm>
            <a:off x="846917" y="3465573"/>
            <a:ext cx="2221706" cy="307181"/>
          </a:xfrm>
          <a:prstGeom prst="wedgeRectCallout">
            <a:avLst>
              <a:gd name="adj1" fmla="val 73701"/>
              <a:gd name="adj2" fmla="val -375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1" name="Obdélníkový bublinový popisek 30"/>
          <p:cNvSpPr/>
          <p:nvPr/>
        </p:nvSpPr>
        <p:spPr>
          <a:xfrm>
            <a:off x="846917" y="4319115"/>
            <a:ext cx="3063875" cy="307181"/>
          </a:xfrm>
          <a:prstGeom prst="wedgeRectCallout">
            <a:avLst>
              <a:gd name="adj1" fmla="val 65079"/>
              <a:gd name="adj2" fmla="val -959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o</a:t>
            </a:r>
            <a:r>
              <a:rPr lang="cs-CZ" dirty="0" smtClean="0"/>
              <a:t>ptická mechanika( CD, DVD)</a:t>
            </a:r>
            <a:endParaRPr lang="cs-CZ" dirty="0"/>
          </a:p>
        </p:txBody>
      </p:sp>
      <p:sp>
        <p:nvSpPr>
          <p:cNvPr id="32" name="Obdélníkový bublinový popisek 31"/>
          <p:cNvSpPr/>
          <p:nvPr/>
        </p:nvSpPr>
        <p:spPr>
          <a:xfrm>
            <a:off x="846917" y="5009934"/>
            <a:ext cx="3063875" cy="307181"/>
          </a:xfrm>
          <a:prstGeom prst="wedgeRectCallout">
            <a:avLst>
              <a:gd name="adj1" fmla="val 75105"/>
              <a:gd name="adj2" fmla="val -1424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evný disk (HDD)</a:t>
            </a:r>
            <a:endParaRPr lang="cs-CZ" dirty="0"/>
          </a:p>
        </p:txBody>
      </p:sp>
      <p:sp>
        <p:nvSpPr>
          <p:cNvPr id="33" name="Obdélníkový bublinový popisek 32"/>
          <p:cNvSpPr/>
          <p:nvPr/>
        </p:nvSpPr>
        <p:spPr>
          <a:xfrm>
            <a:off x="7258050" y="4182289"/>
            <a:ext cx="1250156" cy="307181"/>
          </a:xfrm>
          <a:prstGeom prst="wedgeRectCallout">
            <a:avLst>
              <a:gd name="adj1" fmla="val -47119"/>
              <a:gd name="adj2" fmla="val 8343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myš</a:t>
            </a:r>
            <a:endParaRPr lang="cs-CZ" dirty="0"/>
          </a:p>
        </p:txBody>
      </p:sp>
      <p:sp>
        <p:nvSpPr>
          <p:cNvPr id="34" name="Obdélníkový bublinový popisek 33"/>
          <p:cNvSpPr/>
          <p:nvPr/>
        </p:nvSpPr>
        <p:spPr>
          <a:xfrm>
            <a:off x="7258050" y="5446157"/>
            <a:ext cx="1250156" cy="307181"/>
          </a:xfrm>
          <a:prstGeom prst="wedgeRectCallout">
            <a:avLst>
              <a:gd name="adj1" fmla="val -110548"/>
              <a:gd name="adj2" fmla="val -2122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klávesnice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1253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9" grpId="0"/>
      <p:bldP spid="15" grpId="0" animBg="1"/>
      <p:bldP spid="17" grpId="0" animBg="1"/>
      <p:bldP spid="23" grpId="0" animBg="1"/>
      <p:bldP spid="25" grpId="0" animBg="1"/>
      <p:bldP spid="27" grpId="0" animBg="1"/>
      <p:bldP spid="28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57225" y="379414"/>
            <a:ext cx="7886700" cy="58973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/>
              <a:t>HARDWARE</a:t>
            </a:r>
          </a:p>
        </p:txBody>
      </p:sp>
      <p:sp>
        <p:nvSpPr>
          <p:cNvPr id="5" name="Obdélník 4"/>
          <p:cNvSpPr/>
          <p:nvPr/>
        </p:nvSpPr>
        <p:spPr>
          <a:xfrm>
            <a:off x="3270647" y="969148"/>
            <a:ext cx="29900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ČÁSTI ZÁKLADNÍ JEDNOTKY</a:t>
            </a:r>
          </a:p>
        </p:txBody>
      </p:sp>
      <p:sp>
        <p:nvSpPr>
          <p:cNvPr id="9" name="Obdélník 8"/>
          <p:cNvSpPr/>
          <p:nvPr/>
        </p:nvSpPr>
        <p:spPr>
          <a:xfrm>
            <a:off x="527446" y="1386062"/>
            <a:ext cx="8349853" cy="20928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Základní deska</a:t>
            </a:r>
          </a:p>
          <a:p>
            <a:pPr>
              <a:buNone/>
            </a:pPr>
            <a:r>
              <a:rPr lang="cs-CZ" sz="1400" i="1" dirty="0"/>
              <a:t>Základní deska (anglicky </a:t>
            </a:r>
            <a:r>
              <a:rPr lang="cs-CZ" sz="1400" i="1" dirty="0" err="1"/>
              <a:t>mainboard</a:t>
            </a:r>
            <a:r>
              <a:rPr lang="cs-CZ" sz="1400" i="1" dirty="0"/>
              <a:t> či motherboard) je základním hardware většiny počítačů. Hlavním účelem základní desky je propojit jednotlivé součástky počítače do fungujícího celku a poskytnout jim elektrické napájení. </a:t>
            </a:r>
            <a:endParaRPr lang="cs-CZ" sz="1400" i="1" dirty="0" smtClean="0"/>
          </a:p>
          <a:p>
            <a:pPr>
              <a:buNone/>
            </a:pPr>
            <a:endParaRPr lang="cs-CZ" sz="1400" i="1" dirty="0"/>
          </a:p>
          <a:p>
            <a:pPr>
              <a:buNone/>
            </a:pPr>
            <a:r>
              <a:rPr lang="cs-CZ" sz="1400" i="1" dirty="0" smtClean="0"/>
              <a:t>Na </a:t>
            </a:r>
            <a:r>
              <a:rPr lang="cs-CZ" sz="1400" i="1" dirty="0"/>
              <a:t>základní desce je </a:t>
            </a:r>
            <a:r>
              <a:rPr lang="cs-CZ" sz="1400" i="1" dirty="0" smtClean="0"/>
              <a:t>umístěna </a:t>
            </a:r>
            <a:r>
              <a:rPr lang="cs-CZ" sz="1400" i="1" dirty="0"/>
              <a:t>energeticky nezávislá paměť ROM, ve které je uložen systém BIOS, který slouží k oživení počítače hned po spuštění</a:t>
            </a:r>
            <a:r>
              <a:rPr lang="cs-CZ" sz="1400" i="1" dirty="0" smtClean="0"/>
              <a:t>.</a:t>
            </a:r>
          </a:p>
          <a:p>
            <a:pPr>
              <a:buNone/>
            </a:pPr>
            <a:endParaRPr lang="cs-CZ" sz="1400" i="1" dirty="0"/>
          </a:p>
          <a:p>
            <a:pPr>
              <a:buNone/>
            </a:pPr>
            <a:r>
              <a:rPr lang="cs-CZ" sz="1400" i="1" dirty="0"/>
              <a:t>Nejdůležitější integrované obvody jsou zabudovány v čipové sadě (anglicky </a:t>
            </a:r>
            <a:r>
              <a:rPr lang="cs-CZ" sz="1400" i="1" dirty="0" err="1"/>
              <a:t>chipset</a:t>
            </a:r>
            <a:r>
              <a:rPr lang="cs-CZ" sz="1400" i="1" dirty="0"/>
              <a:t>). Fyzicky může jít buď jenom o jeden čip, nebo dva. Čipová sada rozhoduje, jaký procesor a operační paměť je možné k základní desce připojit.</a:t>
            </a:r>
            <a:endParaRPr lang="cs-CZ" sz="1400" i="1" dirty="0" smtClean="0"/>
          </a:p>
        </p:txBody>
      </p:sp>
      <p:pic>
        <p:nvPicPr>
          <p:cNvPr id="1026" name="Picture 2" descr="File:A790GXH-128M-Motherboar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0647" y="3478943"/>
            <a:ext cx="5203825" cy="3005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191250" y="3740553"/>
            <a:ext cx="114486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Obr. 2 – základní deska</a:t>
            </a:r>
            <a:endParaRPr lang="cs-CZ" sz="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7225" y="6117652"/>
            <a:ext cx="63979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Použité zdroje:</a:t>
            </a:r>
          </a:p>
          <a:p>
            <a:r>
              <a:rPr lang="cs-CZ" sz="800" i="1" dirty="0" smtClean="0"/>
              <a:t>Wikipedie: Otevřená encyklopedie: Hardware</a:t>
            </a:r>
            <a:r>
              <a:rPr lang="cs-CZ" sz="800" dirty="0" smtClean="0"/>
              <a:t> [online]. c2013 [citováno 1. 06. 2013]. </a:t>
            </a:r>
          </a:p>
          <a:p>
            <a:r>
              <a:rPr lang="cs-CZ" sz="800" dirty="0" smtClean="0"/>
              <a:t>Dostupný z WWW: &lt;</a:t>
            </a:r>
            <a:r>
              <a:rPr lang="cs-CZ" sz="800" dirty="0" smtClean="0">
                <a:hlinkClick r:id="rId3"/>
              </a:rPr>
              <a:t>http://cs.wikipedia.org/wiki/Hardware</a:t>
            </a:r>
            <a:r>
              <a:rPr lang="cs-CZ" sz="800" dirty="0" smtClean="0"/>
              <a:t>&gt;</a:t>
            </a:r>
          </a:p>
          <a:p>
            <a:r>
              <a:rPr lang="cs-CZ" sz="800" dirty="0" smtClean="0"/>
              <a:t>Obr. 2: EVAN-AMOS</a:t>
            </a:r>
            <a:r>
              <a:rPr lang="cs-CZ" sz="800" dirty="0"/>
              <a:t>. </a:t>
            </a:r>
            <a:r>
              <a:rPr lang="cs-CZ" sz="800" i="1" dirty="0"/>
              <a:t>wikipedia.org</a:t>
            </a:r>
            <a:r>
              <a:rPr lang="cs-CZ" sz="800" dirty="0"/>
              <a:t> [online]. [cit. </a:t>
            </a:r>
            <a:r>
              <a:rPr lang="cs-CZ" sz="800" dirty="0" smtClean="0"/>
              <a:t>1.6.2013</a:t>
            </a:r>
            <a:r>
              <a:rPr lang="cs-CZ" sz="800" dirty="0"/>
              <a:t>]. Dostupný na WWW: </a:t>
            </a:r>
            <a:r>
              <a:rPr lang="cs-CZ" sz="800" dirty="0" smtClean="0"/>
              <a:t>&gt;http</a:t>
            </a:r>
            <a:r>
              <a:rPr lang="cs-CZ" sz="800" dirty="0"/>
              <a:t>://</a:t>
            </a:r>
            <a:r>
              <a:rPr lang="cs-CZ" sz="800" dirty="0" smtClean="0"/>
              <a:t>en.wikipedia.org/wiki/File:A790GXH-128M-Motherboard.jpg&gt;</a:t>
            </a:r>
          </a:p>
        </p:txBody>
      </p:sp>
    </p:spTree>
    <p:extLst>
      <p:ext uri="{BB962C8B-B14F-4D97-AF65-F5344CB8AC3E}">
        <p14:creationId xmlns:p14="http://schemas.microsoft.com/office/powerpoint/2010/main" xmlns="" val="712078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57225" y="379414"/>
            <a:ext cx="7886700" cy="58973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/>
              <a:t>HARDWARE</a:t>
            </a:r>
          </a:p>
        </p:txBody>
      </p:sp>
      <p:sp>
        <p:nvSpPr>
          <p:cNvPr id="5" name="Obdélník 4"/>
          <p:cNvSpPr/>
          <p:nvPr/>
        </p:nvSpPr>
        <p:spPr>
          <a:xfrm>
            <a:off x="3270647" y="969148"/>
            <a:ext cx="29900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ČÁSTI ZÁKLADNÍ JEDNOTKY</a:t>
            </a:r>
          </a:p>
        </p:txBody>
      </p:sp>
      <p:sp>
        <p:nvSpPr>
          <p:cNvPr id="9" name="Obdélník 8"/>
          <p:cNvSpPr/>
          <p:nvPr/>
        </p:nvSpPr>
        <p:spPr>
          <a:xfrm>
            <a:off x="2263973" y="1338480"/>
            <a:ext cx="46732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Základní deska – vstupní a výstupní konektory</a:t>
            </a:r>
          </a:p>
        </p:txBody>
      </p:sp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749807401"/>
              </p:ext>
            </p:extLst>
          </p:nvPr>
        </p:nvGraphicFramePr>
        <p:xfrm>
          <a:off x="1602582" y="3351913"/>
          <a:ext cx="6096000" cy="1641475"/>
        </p:xfrm>
        <a:graphic>
          <a:graphicData uri="http://schemas.openxmlformats.org/presentationml/2006/ole">
            <p:oleObj spid="_x0000_s1043" name="Image" r:id="rId3" imgW="12685714" imgH="3415873" progId="">
              <p:embed/>
            </p:oleObj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800100" y="2293144"/>
            <a:ext cx="12656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rgbClr val="00B050"/>
                </a:solidFill>
              </a:rPr>
              <a:t>Konektor PS/2 </a:t>
            </a:r>
          </a:p>
          <a:p>
            <a:pPr algn="ctr"/>
            <a:r>
              <a:rPr lang="cs-CZ" sz="1400" dirty="0" smtClean="0">
                <a:solidFill>
                  <a:srgbClr val="00B050"/>
                </a:solidFill>
              </a:rPr>
              <a:t>myš</a:t>
            </a:r>
            <a:endParaRPr lang="cs-CZ" sz="1400" dirty="0">
              <a:solidFill>
                <a:srgbClr val="00B050"/>
              </a:solidFill>
            </a:endParaRPr>
          </a:p>
        </p:txBody>
      </p:sp>
      <p:cxnSp>
        <p:nvCxnSpPr>
          <p:cNvPr id="10" name="Přímá spojnice se šipkou 9"/>
          <p:cNvCxnSpPr>
            <a:stCxn id="6" idx="2"/>
          </p:cNvCxnSpPr>
          <p:nvPr/>
        </p:nvCxnSpPr>
        <p:spPr>
          <a:xfrm>
            <a:off x="1432902" y="2816364"/>
            <a:ext cx="595923" cy="919817"/>
          </a:xfrm>
          <a:prstGeom prst="straightConnector1">
            <a:avLst/>
          </a:prstGeom>
          <a:ln>
            <a:solidFill>
              <a:srgbClr val="00B050"/>
            </a:solidFill>
            <a:tailEnd type="triangle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840175" y="5441009"/>
            <a:ext cx="12255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rgbClr val="7030A0"/>
                </a:solidFill>
              </a:rPr>
              <a:t>Konektor PS/2</a:t>
            </a:r>
          </a:p>
          <a:p>
            <a:pPr algn="ctr"/>
            <a:r>
              <a:rPr lang="cs-CZ" sz="1400" dirty="0" smtClean="0">
                <a:solidFill>
                  <a:srgbClr val="7030A0"/>
                </a:solidFill>
              </a:rPr>
              <a:t>klávesnice</a:t>
            </a:r>
            <a:endParaRPr lang="cs-CZ" sz="1400" dirty="0">
              <a:solidFill>
                <a:srgbClr val="7030A0"/>
              </a:solidFill>
            </a:endParaRPr>
          </a:p>
        </p:txBody>
      </p:sp>
      <p:cxnSp>
        <p:nvCxnSpPr>
          <p:cNvPr id="18" name="Přímá spojnice se šipkou 17"/>
          <p:cNvCxnSpPr>
            <a:stCxn id="16" idx="0"/>
          </p:cNvCxnSpPr>
          <p:nvPr/>
        </p:nvCxnSpPr>
        <p:spPr>
          <a:xfrm flipV="1">
            <a:off x="1452939" y="4672013"/>
            <a:ext cx="575886" cy="768996"/>
          </a:xfrm>
          <a:prstGeom prst="straightConnector1">
            <a:avLst/>
          </a:prstGeom>
          <a:ln>
            <a:solidFill>
              <a:srgbClr val="7030A0"/>
            </a:solidFill>
            <a:tailEnd type="triangle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2261843" y="2293144"/>
            <a:ext cx="1312732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</a:rPr>
              <a:t>Výstup monitor</a:t>
            </a:r>
          </a:p>
          <a:p>
            <a:pPr algn="ctr"/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</a:rPr>
              <a:t>VGA</a:t>
            </a:r>
            <a:endParaRPr lang="cs-CZ" sz="1400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21" name="Přímá spojnice se šipkou 20"/>
          <p:cNvCxnSpPr>
            <a:stCxn id="19" idx="2"/>
          </p:cNvCxnSpPr>
          <p:nvPr/>
        </p:nvCxnSpPr>
        <p:spPr>
          <a:xfrm>
            <a:off x="2918209" y="2816364"/>
            <a:ext cx="182179" cy="904881"/>
          </a:xfrm>
          <a:prstGeom prst="straightConnector1">
            <a:avLst/>
          </a:prstGeom>
          <a:ln>
            <a:tailEnd type="triangle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2261843" y="5441009"/>
            <a:ext cx="1312732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/>
              <a:t>Výstup monitor</a:t>
            </a:r>
          </a:p>
          <a:p>
            <a:pPr algn="ctr"/>
            <a:r>
              <a:rPr lang="cs-CZ" sz="1400" dirty="0" smtClean="0"/>
              <a:t>DVI</a:t>
            </a:r>
            <a:endParaRPr lang="cs-CZ" sz="1400" dirty="0"/>
          </a:p>
        </p:txBody>
      </p:sp>
      <p:cxnSp>
        <p:nvCxnSpPr>
          <p:cNvPr id="24" name="Přímá spojnice se šipkou 23"/>
          <p:cNvCxnSpPr>
            <a:stCxn id="22" idx="0"/>
          </p:cNvCxnSpPr>
          <p:nvPr/>
        </p:nvCxnSpPr>
        <p:spPr>
          <a:xfrm flipV="1">
            <a:off x="2918209" y="4672013"/>
            <a:ext cx="182179" cy="768996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3673397" y="5441009"/>
            <a:ext cx="1312732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accent2">
                    <a:lumMod val="75000"/>
                  </a:schemeClr>
                </a:solidFill>
              </a:rPr>
              <a:t>Výstup monitor</a:t>
            </a:r>
          </a:p>
          <a:p>
            <a:pPr algn="ctr"/>
            <a:r>
              <a:rPr lang="cs-CZ" sz="1400" dirty="0" err="1" smtClean="0">
                <a:solidFill>
                  <a:schemeClr val="accent2">
                    <a:lumMod val="75000"/>
                  </a:schemeClr>
                </a:solidFill>
              </a:rPr>
              <a:t>DisplayPort</a:t>
            </a:r>
            <a:endParaRPr lang="cs-CZ" sz="1400" dirty="0">
              <a:solidFill>
                <a:schemeClr val="accent2">
                  <a:lumMod val="75000"/>
                </a:schemeClr>
              </a:solidFill>
            </a:endParaRPr>
          </a:p>
        </p:txBody>
      </p:sp>
      <p:cxnSp>
        <p:nvCxnSpPr>
          <p:cNvPr id="27" name="Přímá spojnice se šipkou 26"/>
          <p:cNvCxnSpPr>
            <a:stCxn id="25" idx="0"/>
          </p:cNvCxnSpPr>
          <p:nvPr/>
        </p:nvCxnSpPr>
        <p:spPr>
          <a:xfrm flipV="1">
            <a:off x="4329763" y="4672013"/>
            <a:ext cx="19845" cy="768996"/>
          </a:xfrm>
          <a:prstGeom prst="straightConnector1">
            <a:avLst/>
          </a:prstGeom>
          <a:ln>
            <a:solidFill>
              <a:schemeClr val="accent2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3694178" y="2289248"/>
            <a:ext cx="1312732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accent4">
                    <a:lumMod val="75000"/>
                  </a:schemeClr>
                </a:solidFill>
              </a:rPr>
              <a:t>Výstup monitor</a:t>
            </a:r>
          </a:p>
          <a:p>
            <a:pPr algn="ctr"/>
            <a:r>
              <a:rPr lang="cs-CZ" sz="1400" dirty="0" smtClean="0">
                <a:solidFill>
                  <a:schemeClr val="accent4">
                    <a:lumMod val="75000"/>
                  </a:schemeClr>
                </a:solidFill>
              </a:rPr>
              <a:t>HDMI</a:t>
            </a:r>
            <a:endParaRPr lang="cs-CZ" sz="1400" dirty="0">
              <a:solidFill>
                <a:schemeClr val="accent4">
                  <a:lumMod val="75000"/>
                </a:schemeClr>
              </a:solidFill>
            </a:endParaRPr>
          </a:p>
        </p:txBody>
      </p:sp>
      <p:cxnSp>
        <p:nvCxnSpPr>
          <p:cNvPr id="30" name="Přímá spojnice se šipkou 29"/>
          <p:cNvCxnSpPr>
            <a:stCxn id="28" idx="2"/>
          </p:cNvCxnSpPr>
          <p:nvPr/>
        </p:nvCxnSpPr>
        <p:spPr>
          <a:xfrm>
            <a:off x="4350544" y="2812468"/>
            <a:ext cx="0" cy="1173745"/>
          </a:xfrm>
          <a:prstGeom prst="straightConnector1">
            <a:avLst/>
          </a:prstGeom>
          <a:ln>
            <a:solidFill>
              <a:schemeClr val="accent4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4965825" y="2260896"/>
            <a:ext cx="738536" cy="738664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rgbClr val="FF0000"/>
                </a:solidFill>
              </a:rPr>
              <a:t>Optický</a:t>
            </a:r>
          </a:p>
          <a:p>
            <a:pPr algn="ctr"/>
            <a:r>
              <a:rPr lang="cs-CZ" sz="1400" dirty="0" smtClean="0">
                <a:solidFill>
                  <a:srgbClr val="FF0000"/>
                </a:solidFill>
              </a:rPr>
              <a:t>Výstup</a:t>
            </a:r>
          </a:p>
          <a:p>
            <a:pPr algn="ctr"/>
            <a:r>
              <a:rPr lang="cs-CZ" sz="1400" dirty="0" smtClean="0">
                <a:solidFill>
                  <a:srgbClr val="FF0000"/>
                </a:solidFill>
              </a:rPr>
              <a:t>zvuku</a:t>
            </a:r>
            <a:endParaRPr lang="cs-CZ" sz="1400" dirty="0">
              <a:solidFill>
                <a:srgbClr val="FF0000"/>
              </a:solidFill>
            </a:endParaRPr>
          </a:p>
        </p:txBody>
      </p:sp>
      <p:cxnSp>
        <p:nvCxnSpPr>
          <p:cNvPr id="34" name="Přímá spojnice se šipkou 33"/>
          <p:cNvCxnSpPr>
            <a:stCxn id="32" idx="2"/>
          </p:cNvCxnSpPr>
          <p:nvPr/>
        </p:nvCxnSpPr>
        <p:spPr>
          <a:xfrm flipH="1">
            <a:off x="4463959" y="2999560"/>
            <a:ext cx="871134" cy="515165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5755505" y="2297361"/>
            <a:ext cx="630108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rgbClr val="92D050"/>
                </a:solidFill>
              </a:rPr>
              <a:t>Síťová</a:t>
            </a:r>
          </a:p>
          <a:p>
            <a:pPr algn="ctr"/>
            <a:r>
              <a:rPr lang="cs-CZ" sz="1400" dirty="0" smtClean="0">
                <a:solidFill>
                  <a:srgbClr val="92D050"/>
                </a:solidFill>
              </a:rPr>
              <a:t>karta</a:t>
            </a:r>
            <a:endParaRPr lang="cs-CZ" sz="1400" dirty="0">
              <a:solidFill>
                <a:srgbClr val="92D050"/>
              </a:solidFill>
            </a:endParaRPr>
          </a:p>
        </p:txBody>
      </p:sp>
      <p:cxnSp>
        <p:nvCxnSpPr>
          <p:cNvPr id="37" name="Přímá spojnice se šipkou 36"/>
          <p:cNvCxnSpPr>
            <a:stCxn id="35" idx="2"/>
          </p:cNvCxnSpPr>
          <p:nvPr/>
        </p:nvCxnSpPr>
        <p:spPr>
          <a:xfrm>
            <a:off x="6070559" y="2820581"/>
            <a:ext cx="15916" cy="794157"/>
          </a:xfrm>
          <a:prstGeom prst="straightConnector1">
            <a:avLst/>
          </a:prstGeom>
          <a:ln>
            <a:solidFill>
              <a:srgbClr val="92D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4906384" y="5441009"/>
            <a:ext cx="747320" cy="30777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tx2"/>
                </a:solidFill>
              </a:rPr>
              <a:t>USB 2.0</a:t>
            </a:r>
            <a:endParaRPr lang="cs-CZ" sz="1400" dirty="0">
              <a:solidFill>
                <a:schemeClr val="tx2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5711235" y="5441008"/>
            <a:ext cx="747320" cy="307777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rgbClr val="00B0F0"/>
                </a:solidFill>
              </a:rPr>
              <a:t>USB 3.0</a:t>
            </a:r>
            <a:endParaRPr lang="cs-CZ" sz="1400" dirty="0">
              <a:solidFill>
                <a:srgbClr val="00B0F0"/>
              </a:solidFill>
            </a:endParaRPr>
          </a:p>
        </p:txBody>
      </p:sp>
      <p:cxnSp>
        <p:nvCxnSpPr>
          <p:cNvPr id="41" name="Přímá spojnice se šipkou 40"/>
          <p:cNvCxnSpPr>
            <a:stCxn id="39" idx="0"/>
          </p:cNvCxnSpPr>
          <p:nvPr/>
        </p:nvCxnSpPr>
        <p:spPr>
          <a:xfrm flipV="1">
            <a:off x="6084895" y="4772025"/>
            <a:ext cx="0" cy="66898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>
            <a:stCxn id="38" idx="0"/>
            <a:endCxn id="49" idx="2"/>
          </p:cNvCxnSpPr>
          <p:nvPr/>
        </p:nvCxnSpPr>
        <p:spPr>
          <a:xfrm flipH="1" flipV="1">
            <a:off x="5261832" y="4800601"/>
            <a:ext cx="18212" cy="640408"/>
          </a:xfrm>
          <a:prstGeom prst="straightConnector1">
            <a:avLst/>
          </a:prstGeom>
          <a:ln>
            <a:solidFill>
              <a:schemeClr val="tx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6681103" y="2297361"/>
            <a:ext cx="1178272" cy="52322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rgbClr val="C00000"/>
                </a:solidFill>
              </a:rPr>
              <a:t>6-ti kanálová</a:t>
            </a:r>
          </a:p>
          <a:p>
            <a:pPr algn="ctr"/>
            <a:r>
              <a:rPr lang="cs-CZ" sz="1400" dirty="0" smtClean="0">
                <a:solidFill>
                  <a:srgbClr val="C00000"/>
                </a:solidFill>
              </a:rPr>
              <a:t>Zvuková karta</a:t>
            </a:r>
            <a:endParaRPr lang="cs-CZ" sz="1400" dirty="0">
              <a:solidFill>
                <a:srgbClr val="C00000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6515672" y="3399340"/>
            <a:ext cx="985838" cy="1520125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8" name="Přímá spojnice se šipkou 47"/>
          <p:cNvCxnSpPr>
            <a:stCxn id="45" idx="2"/>
            <a:endCxn id="46" idx="0"/>
          </p:cNvCxnSpPr>
          <p:nvPr/>
        </p:nvCxnSpPr>
        <p:spPr>
          <a:xfrm flipH="1">
            <a:off x="7008591" y="2820581"/>
            <a:ext cx="261648" cy="578759"/>
          </a:xfrm>
          <a:prstGeom prst="straightConnector1">
            <a:avLst/>
          </a:prstGeom>
          <a:ln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Obdélník 48"/>
          <p:cNvSpPr/>
          <p:nvPr/>
        </p:nvSpPr>
        <p:spPr>
          <a:xfrm>
            <a:off x="4972969" y="3543301"/>
            <a:ext cx="577725" cy="1257300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5769793" y="4159402"/>
            <a:ext cx="630108" cy="641199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5361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6" grpId="0"/>
      <p:bldP spid="19" grpId="0"/>
      <p:bldP spid="22" grpId="0"/>
      <p:bldP spid="25" grpId="0"/>
      <p:bldP spid="28" grpId="0"/>
      <p:bldP spid="32" grpId="0"/>
      <p:bldP spid="35" grpId="0"/>
      <p:bldP spid="38" grpId="0"/>
      <p:bldP spid="39" grpId="0"/>
      <p:bldP spid="45" grpId="0"/>
      <p:bldP spid="4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57225" y="379414"/>
            <a:ext cx="7886700" cy="58973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/>
              <a:t>HARDWARE</a:t>
            </a:r>
          </a:p>
        </p:txBody>
      </p:sp>
      <p:sp>
        <p:nvSpPr>
          <p:cNvPr id="5" name="Obdélník 4"/>
          <p:cNvSpPr/>
          <p:nvPr/>
        </p:nvSpPr>
        <p:spPr>
          <a:xfrm>
            <a:off x="3270647" y="969148"/>
            <a:ext cx="29900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ČÁSTI ZÁKLADNÍ JEDNOTKY</a:t>
            </a:r>
          </a:p>
        </p:txBody>
      </p:sp>
      <p:sp>
        <p:nvSpPr>
          <p:cNvPr id="9" name="Obdélník 8"/>
          <p:cNvSpPr/>
          <p:nvPr/>
        </p:nvSpPr>
        <p:spPr>
          <a:xfrm>
            <a:off x="527446" y="1386062"/>
            <a:ext cx="8349853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Procesor</a:t>
            </a:r>
          </a:p>
          <a:p>
            <a:pPr>
              <a:buNone/>
            </a:pPr>
            <a:r>
              <a:rPr lang="cs-CZ" sz="1400" i="1" dirty="0" smtClean="0"/>
              <a:t>Procesor (zkratka CPU</a:t>
            </a:r>
            <a:r>
              <a:rPr lang="cs-CZ" sz="1400" i="1" dirty="0"/>
              <a:t>) </a:t>
            </a:r>
            <a:r>
              <a:rPr lang="cs-CZ" sz="1400" i="1" dirty="0" smtClean="0"/>
              <a:t>je </a:t>
            </a:r>
            <a:r>
              <a:rPr lang="cs-CZ" sz="1400" i="1" dirty="0"/>
              <a:t>integrovaný </a:t>
            </a:r>
            <a:r>
              <a:rPr lang="cs-CZ" sz="1400" i="1" dirty="0" smtClean="0"/>
              <a:t>obvod, který řídí práci </a:t>
            </a:r>
            <a:r>
              <a:rPr lang="cs-CZ" sz="1400" i="1" dirty="0"/>
              <a:t>celého </a:t>
            </a:r>
            <a:r>
              <a:rPr lang="cs-CZ" sz="1400" i="1" dirty="0" smtClean="0"/>
              <a:t>počítačového systému.</a:t>
            </a:r>
          </a:p>
          <a:p>
            <a:pPr>
              <a:buNone/>
            </a:pPr>
            <a:r>
              <a:rPr lang="cs-CZ" sz="1400" i="1" dirty="0" smtClean="0"/>
              <a:t>Tvoří </a:t>
            </a:r>
            <a:r>
              <a:rPr lang="cs-CZ" sz="1400" i="1" dirty="0"/>
              <a:t>"srdce" a "mozek" celého počítače. </a:t>
            </a:r>
            <a:endParaRPr lang="cs-CZ" sz="1400" i="1" dirty="0" smtClean="0"/>
          </a:p>
          <a:p>
            <a:pPr>
              <a:buNone/>
            </a:pPr>
            <a:endParaRPr lang="cs-CZ" sz="1400" i="1" dirty="0" smtClean="0"/>
          </a:p>
          <a:p>
            <a:pPr>
              <a:buNone/>
            </a:pPr>
            <a:r>
              <a:rPr lang="cs-CZ" sz="1400" i="1" dirty="0" smtClean="0"/>
              <a:t>V největší míře ovlivňuje </a:t>
            </a:r>
            <a:r>
              <a:rPr lang="cs-CZ" sz="1400" i="1" dirty="0"/>
              <a:t>výkon celého počítače (čím </a:t>
            </a:r>
            <a:r>
              <a:rPr lang="cs-CZ" sz="1400" i="1" dirty="0" smtClean="0"/>
              <a:t>rychlejší </a:t>
            </a:r>
            <a:r>
              <a:rPr lang="cs-CZ" sz="1400" i="1" dirty="0"/>
              <a:t>procesor, tím rychlejší počítač</a:t>
            </a:r>
            <a:r>
              <a:rPr lang="cs-CZ" sz="1400" i="1" dirty="0" smtClean="0"/>
              <a:t>).</a:t>
            </a:r>
          </a:p>
          <a:p>
            <a:pPr>
              <a:buNone/>
            </a:pPr>
            <a:r>
              <a:rPr lang="cs-CZ" sz="1400" i="1" dirty="0" smtClean="0"/>
              <a:t> </a:t>
            </a:r>
          </a:p>
          <a:p>
            <a:pPr>
              <a:buNone/>
            </a:pPr>
            <a:r>
              <a:rPr lang="cs-CZ" sz="1400" i="1" dirty="0" smtClean="0"/>
              <a:t>Současné procesory v sobě integrují funkci samotného procesoru, grafické karty i řadiče.</a:t>
            </a:r>
            <a:endParaRPr lang="cs-CZ" sz="1400" i="1" dirty="0"/>
          </a:p>
          <a:p>
            <a:pPr>
              <a:buNone/>
            </a:pPr>
            <a:r>
              <a:rPr lang="cs-CZ" sz="1400" i="1" dirty="0" smtClean="0"/>
              <a:t>Nejvíce sledovanými parametry jsou rychlost (GHz), počet jader, vyrovnávací paměť (MB)</a:t>
            </a:r>
          </a:p>
          <a:p>
            <a:pPr>
              <a:buNone/>
            </a:pPr>
            <a:endParaRPr lang="cs-CZ" sz="1400" i="1" dirty="0" smtClean="0"/>
          </a:p>
          <a:p>
            <a:pPr>
              <a:buNone/>
            </a:pPr>
            <a:r>
              <a:rPr lang="cs-CZ" sz="1400" i="1" dirty="0" smtClean="0"/>
              <a:t>Procesor </a:t>
            </a:r>
            <a:r>
              <a:rPr lang="cs-CZ" sz="1400" i="1" dirty="0"/>
              <a:t>se zasouvá do tzv. </a:t>
            </a:r>
            <a:r>
              <a:rPr lang="cs-CZ" sz="1400" i="1" dirty="0" smtClean="0"/>
              <a:t>patice….největší výrobci jsou iNTEL a AMD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57225" y="6241477"/>
            <a:ext cx="597311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Použité zdroje:</a:t>
            </a:r>
          </a:p>
          <a:p>
            <a:r>
              <a:rPr lang="cs-CZ" sz="800" dirty="0" smtClean="0"/>
              <a:t>Obr. 3: </a:t>
            </a:r>
            <a:r>
              <a:rPr lang="cs-CZ" sz="800" dirty="0"/>
              <a:t>GUITARFREAK. </a:t>
            </a:r>
            <a:r>
              <a:rPr lang="cs-CZ" sz="800" i="1" dirty="0"/>
              <a:t>wikipedia.org</a:t>
            </a:r>
            <a:r>
              <a:rPr lang="cs-CZ" sz="800" dirty="0"/>
              <a:t> [online]. [cit. </a:t>
            </a:r>
            <a:r>
              <a:rPr lang="cs-CZ" sz="800" dirty="0" smtClean="0"/>
              <a:t>1.6.2013</a:t>
            </a:r>
            <a:r>
              <a:rPr lang="cs-CZ" sz="800" dirty="0"/>
              <a:t>]. Dostupný na WWW: </a:t>
            </a:r>
            <a:r>
              <a:rPr lang="cs-CZ" sz="800" dirty="0" smtClean="0"/>
              <a:t>&lt;http</a:t>
            </a:r>
            <a:r>
              <a:rPr lang="cs-CZ" sz="800" dirty="0"/>
              <a:t>://commons.wikimedia.org/wiki/File:E6750bs8.jpg</a:t>
            </a:r>
            <a:r>
              <a:rPr lang="cs-CZ" sz="800" dirty="0" smtClean="0"/>
              <a:t>&gt;</a:t>
            </a:r>
          </a:p>
        </p:txBody>
      </p:sp>
      <p:pic>
        <p:nvPicPr>
          <p:cNvPr id="2050" name="Picture 2" descr="File:E6750bs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61532" y="3891137"/>
            <a:ext cx="2598342" cy="1731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406419" y="5622283"/>
            <a:ext cx="122661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Obr. 3 – procesor v patici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xmlns="" val="111477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ile:ASUS NVIDIA GeForce 210 silent graphics card with HDMI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05326" y="3669191"/>
            <a:ext cx="4457700" cy="3176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57225" y="379414"/>
            <a:ext cx="7886700" cy="58973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/>
              <a:t>HARDWARE</a:t>
            </a:r>
          </a:p>
        </p:txBody>
      </p:sp>
      <p:sp>
        <p:nvSpPr>
          <p:cNvPr id="5" name="Obdélník 4"/>
          <p:cNvSpPr/>
          <p:nvPr/>
        </p:nvSpPr>
        <p:spPr>
          <a:xfrm>
            <a:off x="3270647" y="969148"/>
            <a:ext cx="29900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ČÁSTI ZÁKLADNÍ JEDNOTKY</a:t>
            </a:r>
          </a:p>
        </p:txBody>
      </p:sp>
      <p:sp>
        <p:nvSpPr>
          <p:cNvPr id="9" name="Obdélník 8"/>
          <p:cNvSpPr/>
          <p:nvPr/>
        </p:nvSpPr>
        <p:spPr>
          <a:xfrm>
            <a:off x="527446" y="1386062"/>
            <a:ext cx="8349853" cy="25237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Grafická karta</a:t>
            </a:r>
          </a:p>
          <a:p>
            <a:pPr>
              <a:buNone/>
            </a:pPr>
            <a:r>
              <a:rPr lang="cs-CZ" sz="1400" i="1" dirty="0"/>
              <a:t>Grafická karta nebo také </a:t>
            </a:r>
            <a:r>
              <a:rPr lang="cs-CZ" sz="1400" i="1" dirty="0" err="1"/>
              <a:t>videoadaptér</a:t>
            </a:r>
            <a:r>
              <a:rPr lang="cs-CZ" sz="1400" i="1" dirty="0"/>
              <a:t> je součástí počítače jejímž úkolem je vytvářet grafický výstup na </a:t>
            </a:r>
            <a:r>
              <a:rPr lang="cs-CZ" sz="1400" i="1" dirty="0" smtClean="0"/>
              <a:t>monitoru. </a:t>
            </a:r>
          </a:p>
          <a:p>
            <a:pPr>
              <a:buNone/>
            </a:pPr>
            <a:r>
              <a:rPr lang="cs-CZ" sz="1400" i="1" dirty="0" smtClean="0"/>
              <a:t>Připojena </a:t>
            </a:r>
            <a:r>
              <a:rPr lang="cs-CZ" sz="1400" i="1" dirty="0"/>
              <a:t>je většinou přes PCI-Express slot. </a:t>
            </a:r>
          </a:p>
          <a:p>
            <a:pPr>
              <a:buNone/>
            </a:pPr>
            <a:r>
              <a:rPr lang="cs-CZ" sz="1400" i="1" dirty="0"/>
              <a:t>Grafická karta může být i integrována na základní desce. </a:t>
            </a:r>
            <a:endParaRPr lang="cs-CZ" sz="1400" i="1" dirty="0" smtClean="0"/>
          </a:p>
          <a:p>
            <a:pPr>
              <a:buNone/>
            </a:pPr>
            <a:r>
              <a:rPr lang="cs-CZ" sz="1400" i="1" dirty="0"/>
              <a:t>	</a:t>
            </a:r>
            <a:r>
              <a:rPr lang="cs-CZ" sz="1200" i="1" dirty="0" smtClean="0"/>
              <a:t>Jedná </a:t>
            </a:r>
            <a:r>
              <a:rPr lang="cs-CZ" sz="1200" i="1" dirty="0"/>
              <a:t>se většinou o méně výkonné verze grafických čipů, výjimečně s přidanou vlastní pamětí. </a:t>
            </a:r>
            <a:r>
              <a:rPr lang="cs-CZ" sz="1200" i="1" dirty="0" smtClean="0"/>
              <a:t>Grafické </a:t>
            </a:r>
            <a:r>
              <a:rPr lang="cs-CZ" sz="1200" i="1" dirty="0"/>
              <a:t>karty </a:t>
            </a:r>
            <a:r>
              <a:rPr lang="cs-CZ" sz="1200" i="1" dirty="0" smtClean="0"/>
              <a:t>	integrované </a:t>
            </a:r>
            <a:r>
              <a:rPr lang="cs-CZ" sz="1200" i="1" dirty="0"/>
              <a:t>na základní desce jsou vytlačovány integrací grafického jádra přímo do </a:t>
            </a:r>
            <a:r>
              <a:rPr lang="cs-CZ" sz="1200" i="1" dirty="0" smtClean="0"/>
              <a:t>procesoru </a:t>
            </a:r>
            <a:r>
              <a:rPr lang="cs-CZ" sz="1200" i="1" dirty="0"/>
              <a:t>nebo na společnou </a:t>
            </a:r>
            <a:r>
              <a:rPr lang="cs-CZ" sz="1200" i="1" dirty="0" smtClean="0"/>
              <a:t>	desku </a:t>
            </a:r>
            <a:r>
              <a:rPr lang="cs-CZ" sz="1200" i="1" dirty="0"/>
              <a:t>spolu s procesorem</a:t>
            </a:r>
            <a:r>
              <a:rPr lang="cs-CZ" sz="1200" i="1" dirty="0" smtClean="0"/>
              <a:t>.</a:t>
            </a:r>
          </a:p>
          <a:p>
            <a:pPr>
              <a:buNone/>
            </a:pPr>
            <a:endParaRPr lang="cs-CZ" sz="1200" i="1" dirty="0"/>
          </a:p>
          <a:p>
            <a:pPr>
              <a:buNone/>
            </a:pPr>
            <a:r>
              <a:rPr lang="cs-CZ" sz="1200" i="1" dirty="0" smtClean="0"/>
              <a:t>Výstupy Grafické karty:	VGA </a:t>
            </a:r>
            <a:r>
              <a:rPr lang="cs-CZ" sz="1200" i="1" dirty="0"/>
              <a:t>– analogový grafický výstup (používán starými monitory CRT a kompatibilními zařízeními</a:t>
            </a:r>
            <a:r>
              <a:rPr lang="cs-CZ" sz="1200" i="1" dirty="0" smtClean="0"/>
              <a:t>)</a:t>
            </a:r>
          </a:p>
          <a:p>
            <a:pPr>
              <a:buNone/>
            </a:pPr>
            <a:r>
              <a:rPr lang="cs-CZ" sz="1200" i="1" dirty="0"/>
              <a:t>	</a:t>
            </a:r>
            <a:r>
              <a:rPr lang="cs-CZ" sz="1200" i="1" dirty="0" smtClean="0"/>
              <a:t>	DVI </a:t>
            </a:r>
            <a:r>
              <a:rPr lang="cs-CZ" sz="1200" i="1" dirty="0"/>
              <a:t>- digitální grafický výstup (používaný většinou LCD panelů, projektory a novějšími </a:t>
            </a:r>
            <a:r>
              <a:rPr lang="cs-CZ" sz="1200" i="1" dirty="0" smtClean="0"/>
              <a:t>zařízeními)</a:t>
            </a:r>
          </a:p>
          <a:p>
            <a:pPr>
              <a:buNone/>
            </a:pPr>
            <a:r>
              <a:rPr lang="cs-CZ" sz="1200" i="1" dirty="0"/>
              <a:t>	</a:t>
            </a:r>
            <a:r>
              <a:rPr lang="cs-CZ" sz="1200" i="1" dirty="0" smtClean="0"/>
              <a:t>	</a:t>
            </a:r>
            <a:r>
              <a:rPr lang="cs-CZ" sz="1200" i="1" dirty="0" err="1" smtClean="0"/>
              <a:t>DisplayPort</a:t>
            </a:r>
            <a:r>
              <a:rPr lang="cs-CZ" sz="1200" i="1" dirty="0"/>
              <a:t> -digitální grafický výstup ve vysokém nekomprimovaném rozlišení. </a:t>
            </a:r>
            <a:endParaRPr lang="cs-CZ" sz="1200" i="1" dirty="0" smtClean="0"/>
          </a:p>
          <a:p>
            <a:pPr>
              <a:buNone/>
            </a:pPr>
            <a:r>
              <a:rPr lang="cs-CZ" sz="1200" i="1" dirty="0"/>
              <a:t>		HDMI - výstup na zobrazovací zařízení (nejčastěji televizor) s vysokým </a:t>
            </a:r>
            <a:r>
              <a:rPr lang="cs-CZ" sz="1200" i="1" dirty="0" smtClean="0"/>
              <a:t>rozlišením přenos i zvuku.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57225" y="6260527"/>
            <a:ext cx="84898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Použité zdroje:</a:t>
            </a:r>
          </a:p>
          <a:p>
            <a:r>
              <a:rPr lang="cs-CZ" sz="800" i="1" dirty="0"/>
              <a:t>Wikipedie: Otevřená encyklopedie: </a:t>
            </a:r>
            <a:r>
              <a:rPr lang="cs-CZ" sz="800" dirty="0"/>
              <a:t>Grafická </a:t>
            </a:r>
            <a:r>
              <a:rPr lang="cs-CZ" sz="800" dirty="0" smtClean="0"/>
              <a:t>karta[online</a:t>
            </a:r>
            <a:r>
              <a:rPr lang="cs-CZ" sz="800" dirty="0"/>
              <a:t>]. c2013 [citováno 1. 06. 2013]. </a:t>
            </a:r>
          </a:p>
          <a:p>
            <a:r>
              <a:rPr lang="cs-CZ" sz="800" dirty="0"/>
              <a:t>Dostupný z WWW: </a:t>
            </a:r>
            <a:r>
              <a:rPr lang="cs-CZ" sz="800" dirty="0" smtClean="0"/>
              <a:t>&lt;</a:t>
            </a:r>
            <a:r>
              <a:rPr lang="cs-CZ" sz="800" dirty="0">
                <a:hlinkClick r:id="rId3"/>
              </a:rPr>
              <a:t>http://cs.wikipedia.org/wiki/Grafick%C3%A1_karta</a:t>
            </a:r>
            <a:r>
              <a:rPr lang="cs-CZ" sz="800" dirty="0" smtClean="0"/>
              <a:t>&gt;</a:t>
            </a:r>
          </a:p>
          <a:p>
            <a:r>
              <a:rPr lang="cs-CZ" sz="800" dirty="0" smtClean="0"/>
              <a:t>Obr. 4: </a:t>
            </a:r>
            <a:r>
              <a:rPr lang="nl-NL" sz="800" dirty="0"/>
              <a:t>JOYDEEP. </a:t>
            </a:r>
            <a:r>
              <a:rPr lang="nl-NL" sz="800" i="1" dirty="0"/>
              <a:t>wikipedia.org</a:t>
            </a:r>
            <a:r>
              <a:rPr lang="nl-NL" sz="800" dirty="0"/>
              <a:t> [online]. [cit. </a:t>
            </a:r>
            <a:r>
              <a:rPr lang="cs-CZ" sz="800" dirty="0" smtClean="0"/>
              <a:t>1</a:t>
            </a:r>
            <a:r>
              <a:rPr lang="nl-NL" sz="800" dirty="0" smtClean="0"/>
              <a:t>.</a:t>
            </a:r>
            <a:r>
              <a:rPr lang="cs-CZ" sz="800" dirty="0" smtClean="0"/>
              <a:t> 6 </a:t>
            </a:r>
            <a:r>
              <a:rPr lang="nl-NL" sz="800" dirty="0" smtClean="0"/>
              <a:t>.2013</a:t>
            </a:r>
            <a:r>
              <a:rPr lang="nl-NL" sz="800" dirty="0"/>
              <a:t>]. Dostupný na WWW: </a:t>
            </a:r>
            <a:r>
              <a:rPr lang="cs-CZ" sz="800" dirty="0" smtClean="0"/>
              <a:t>&lt;</a:t>
            </a:r>
            <a:r>
              <a:rPr lang="nl-NL" sz="800" dirty="0" smtClean="0"/>
              <a:t>http</a:t>
            </a:r>
            <a:r>
              <a:rPr lang="nl-NL" sz="800" dirty="0"/>
              <a:t>://commons.wikimedia.org/wiki/File:ASUS_NVIDIA_GeForce_210_silent_graphics_card_with_HDMI.JPG?uselang=cs</a:t>
            </a:r>
            <a:r>
              <a:rPr lang="cs-CZ" sz="800" dirty="0" smtClean="0"/>
              <a:t>&gt;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0997469" y="12059215"/>
            <a:ext cx="584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Obr. 5 – grafická karta</a:t>
            </a:r>
            <a:endParaRPr lang="cs-CZ" sz="800" dirty="0"/>
          </a:p>
        </p:txBody>
      </p:sp>
      <p:cxnSp>
        <p:nvCxnSpPr>
          <p:cNvPr id="12" name="Pravoúhlá spojnice 11"/>
          <p:cNvCxnSpPr/>
          <p:nvPr/>
        </p:nvCxnSpPr>
        <p:spPr>
          <a:xfrm>
            <a:off x="2381250" y="3200399"/>
            <a:ext cx="2581275" cy="2095501"/>
          </a:xfrm>
          <a:prstGeom prst="bentConnector3">
            <a:avLst>
              <a:gd name="adj1" fmla="val -8303"/>
            </a:avLst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ravoúhlá spojnice 16"/>
          <p:cNvCxnSpPr/>
          <p:nvPr/>
        </p:nvCxnSpPr>
        <p:spPr>
          <a:xfrm>
            <a:off x="2381250" y="3400425"/>
            <a:ext cx="3324225" cy="2792534"/>
          </a:xfrm>
          <a:prstGeom prst="bentConnector3">
            <a:avLst>
              <a:gd name="adj1" fmla="val -3009"/>
            </a:avLst>
          </a:prstGeom>
          <a:ln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ravoúhlá spojnice 21"/>
          <p:cNvCxnSpPr/>
          <p:nvPr/>
        </p:nvCxnSpPr>
        <p:spPr>
          <a:xfrm>
            <a:off x="2381250" y="3771900"/>
            <a:ext cx="2857500" cy="1876425"/>
          </a:xfrm>
          <a:prstGeom prst="bentConnector3">
            <a:avLst>
              <a:gd name="adj1" fmla="val -1000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7387494" y="5822308"/>
            <a:ext cx="122661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Obr. 4 – procesor v patici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xmlns="" val="510293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57225" y="379414"/>
            <a:ext cx="7886700" cy="58973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/>
              <a:t>HARDWARE</a:t>
            </a:r>
          </a:p>
        </p:txBody>
      </p:sp>
      <p:sp>
        <p:nvSpPr>
          <p:cNvPr id="5" name="Obdélník 4"/>
          <p:cNvSpPr/>
          <p:nvPr/>
        </p:nvSpPr>
        <p:spPr>
          <a:xfrm>
            <a:off x="3270647" y="969148"/>
            <a:ext cx="29900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ČÁSTI ZÁKLADNÍ JEDNOTKY</a:t>
            </a:r>
          </a:p>
        </p:txBody>
      </p:sp>
      <p:sp>
        <p:nvSpPr>
          <p:cNvPr id="9" name="Obdélník 8"/>
          <p:cNvSpPr/>
          <p:nvPr/>
        </p:nvSpPr>
        <p:spPr>
          <a:xfrm>
            <a:off x="527446" y="1386062"/>
            <a:ext cx="8349853" cy="141577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b="1" dirty="0">
                <a:solidFill>
                  <a:srgbClr val="0070C0"/>
                </a:solidFill>
              </a:rPr>
              <a:t>Operační paměť – RAM (</a:t>
            </a:r>
            <a:r>
              <a:rPr lang="cs-CZ" b="1" dirty="0" err="1">
                <a:solidFill>
                  <a:srgbClr val="0070C0"/>
                </a:solidFill>
              </a:rPr>
              <a:t>random-access</a:t>
            </a:r>
            <a:r>
              <a:rPr lang="cs-CZ" b="1" dirty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memory</a:t>
            </a:r>
            <a:r>
              <a:rPr lang="cs-CZ" b="1" dirty="0" smtClean="0">
                <a:solidFill>
                  <a:srgbClr val="0070C0"/>
                </a:solidFill>
              </a:rPr>
              <a:t>)</a:t>
            </a:r>
          </a:p>
          <a:p>
            <a:pPr>
              <a:buNone/>
            </a:pPr>
            <a:r>
              <a:rPr lang="cs-CZ" sz="1400" i="1" dirty="0"/>
              <a:t>slouží k </a:t>
            </a:r>
            <a:r>
              <a:rPr lang="cs-CZ" sz="1400" b="1" i="1" dirty="0"/>
              <a:t>dočasnému</a:t>
            </a:r>
            <a:r>
              <a:rPr lang="cs-CZ" sz="1400" i="1" dirty="0"/>
              <a:t> uložení informací, které </a:t>
            </a:r>
            <a:r>
              <a:rPr lang="cs-CZ" sz="1400" i="1" dirty="0" smtClean="0"/>
              <a:t>procesor </a:t>
            </a:r>
            <a:r>
              <a:rPr lang="cs-CZ" sz="1400" i="1" dirty="0"/>
              <a:t>potřebuje mít rychle po ruce, aby mohl pracovat. Provádí se zde veškeré operace, které počítač vykonává. </a:t>
            </a:r>
            <a:r>
              <a:rPr lang="cs-CZ" sz="1400" i="1" dirty="0" smtClean="0"/>
              <a:t>Velikost </a:t>
            </a:r>
            <a:r>
              <a:rPr lang="cs-CZ" sz="1400" i="1" dirty="0"/>
              <a:t>se udává v GB.</a:t>
            </a:r>
          </a:p>
          <a:p>
            <a:pPr>
              <a:buNone/>
            </a:pPr>
            <a:endParaRPr lang="cs-CZ" sz="2000" b="1" i="1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000" b="1" i="1" dirty="0" smtClean="0">
                <a:solidFill>
                  <a:srgbClr val="FF0000"/>
                </a:solidFill>
              </a:rPr>
              <a:t>Tato paměť není stálá, po vypnutí se data mažou.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0975" y="6387060"/>
            <a:ext cx="543931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Použité zdroje:</a:t>
            </a:r>
          </a:p>
          <a:p>
            <a:r>
              <a:rPr lang="cs-CZ" sz="800" dirty="0" smtClean="0"/>
              <a:t>Obr. 5: </a:t>
            </a:r>
            <a:r>
              <a:rPr lang="cs-CZ" sz="800" dirty="0"/>
              <a:t>TOPORY. </a:t>
            </a:r>
            <a:r>
              <a:rPr lang="cs-CZ" sz="800" i="1" dirty="0"/>
              <a:t>wikipedia.org</a:t>
            </a:r>
            <a:r>
              <a:rPr lang="cs-CZ" sz="800" dirty="0"/>
              <a:t> [online]. [cit. 29.9.2013]. Dostupný na WWW: </a:t>
            </a:r>
            <a:r>
              <a:rPr lang="cs-CZ" sz="800" dirty="0" smtClean="0"/>
              <a:t>&lt;http</a:t>
            </a:r>
            <a:r>
              <a:rPr lang="cs-CZ" sz="800" dirty="0"/>
              <a:t>://cs.wikipedia.org/wiki/</a:t>
            </a:r>
            <a:r>
              <a:rPr lang="cs-CZ" sz="800" dirty="0" err="1"/>
              <a:t>Soubor:RAM_n.jpg</a:t>
            </a:r>
            <a:r>
              <a:rPr lang="cs-CZ" sz="800" dirty="0" smtClean="0"/>
              <a:t>&gt;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0997469" y="12059215"/>
            <a:ext cx="584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Obr. 5 – grafická karta</a:t>
            </a:r>
            <a:endParaRPr lang="cs-CZ" sz="800" dirty="0"/>
          </a:p>
        </p:txBody>
      </p:sp>
      <p:pic>
        <p:nvPicPr>
          <p:cNvPr id="5122" name="Picture 2" descr="http://upload.wikimedia.org/wikipedia/commons/thumb/d/d3/RAM_n.jpg/300px-RAM_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46400" y="2330214"/>
            <a:ext cx="2697525" cy="4226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1293914" y="6045083"/>
            <a:ext cx="467948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Obr. 5 – </a:t>
            </a:r>
            <a:r>
              <a:rPr lang="cs-CZ" sz="800" dirty="0"/>
              <a:t>Různé typy pamětí RAM. Odshora: DIP 16-pin, SIPP, SIMM 30-pin, SIMM 72-pin, DIMM, DDR DIMM.</a:t>
            </a:r>
          </a:p>
        </p:txBody>
      </p:sp>
    </p:spTree>
    <p:extLst>
      <p:ext uri="{BB962C8B-B14F-4D97-AF65-F5344CB8AC3E}">
        <p14:creationId xmlns:p14="http://schemas.microsoft.com/office/powerpoint/2010/main" xmlns="" val="627646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57225" y="379414"/>
            <a:ext cx="7886700" cy="58973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/>
              <a:t>HARDWARE</a:t>
            </a:r>
          </a:p>
        </p:txBody>
      </p:sp>
      <p:sp>
        <p:nvSpPr>
          <p:cNvPr id="5" name="Obdélník 4"/>
          <p:cNvSpPr/>
          <p:nvPr/>
        </p:nvSpPr>
        <p:spPr>
          <a:xfrm>
            <a:off x="3270647" y="969148"/>
            <a:ext cx="29900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ČÁSTI ZÁKLADNÍ JEDNOTKY</a:t>
            </a:r>
          </a:p>
        </p:txBody>
      </p:sp>
      <p:sp>
        <p:nvSpPr>
          <p:cNvPr id="9" name="Obdélník 8"/>
          <p:cNvSpPr/>
          <p:nvPr/>
        </p:nvSpPr>
        <p:spPr>
          <a:xfrm>
            <a:off x="527446" y="1386062"/>
            <a:ext cx="8349853" cy="20928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Pevný disk - HDD</a:t>
            </a:r>
          </a:p>
          <a:p>
            <a:pPr>
              <a:buNone/>
            </a:pPr>
            <a:r>
              <a:rPr lang="cs-CZ" sz="1400" i="1" dirty="0" smtClean="0"/>
              <a:t>Slouží k </a:t>
            </a:r>
            <a:r>
              <a:rPr lang="cs-CZ" sz="1400" i="1" dirty="0"/>
              <a:t>dočasnému nebo trvalému uchovávání většího množství dat pomocí </a:t>
            </a:r>
            <a:r>
              <a:rPr lang="cs-CZ" sz="1400" i="1" dirty="0" smtClean="0"/>
              <a:t>magnetického záznamu. </a:t>
            </a:r>
          </a:p>
          <a:p>
            <a:pPr>
              <a:buNone/>
            </a:pPr>
            <a:r>
              <a:rPr lang="cs-CZ" sz="1400" i="1" dirty="0" smtClean="0"/>
              <a:t>Velikost </a:t>
            </a:r>
            <a:r>
              <a:rPr lang="cs-CZ" sz="1400" i="1" dirty="0"/>
              <a:t>se udává v </a:t>
            </a:r>
            <a:r>
              <a:rPr lang="cs-CZ" sz="1400" i="1" dirty="0" smtClean="0"/>
              <a:t>GB nebo v TB.</a:t>
            </a:r>
          </a:p>
          <a:p>
            <a:pPr>
              <a:buNone/>
            </a:pPr>
            <a:endParaRPr lang="cs-CZ" sz="1400" i="1" dirty="0" smtClean="0"/>
          </a:p>
          <a:p>
            <a:pPr>
              <a:buNone/>
            </a:pPr>
            <a:r>
              <a:rPr lang="cs-CZ" sz="1400" i="1" dirty="0" smtClean="0"/>
              <a:t>Druhy zápisu:</a:t>
            </a:r>
          </a:p>
          <a:p>
            <a:pPr>
              <a:buNone/>
            </a:pPr>
            <a:r>
              <a:rPr lang="cs-CZ" sz="1400" i="1" dirty="0" smtClean="0"/>
              <a:t>Magnetický – zápis a čtení prováděn přes hlavičky na plotny (podoba s gramofonem)</a:t>
            </a:r>
          </a:p>
          <a:p>
            <a:pPr>
              <a:buNone/>
            </a:pPr>
            <a:r>
              <a:rPr lang="cs-CZ" sz="1400" i="1" dirty="0" smtClean="0"/>
              <a:t>Nemagnetický – SSD disky, nemají pohyblivé části,  disk složen z </a:t>
            </a:r>
            <a:r>
              <a:rPr lang="cs-CZ" sz="1400" i="1" dirty="0" err="1" smtClean="0"/>
              <a:t>Flash</a:t>
            </a:r>
            <a:r>
              <a:rPr lang="cs-CZ" sz="1400" i="1" dirty="0" smtClean="0"/>
              <a:t> modulů.</a:t>
            </a:r>
          </a:p>
          <a:p>
            <a:pPr>
              <a:buNone/>
            </a:pPr>
            <a:endParaRPr lang="cs-CZ" sz="1400" i="1" dirty="0" smtClean="0"/>
          </a:p>
          <a:p>
            <a:pPr>
              <a:buNone/>
            </a:pPr>
            <a:r>
              <a:rPr lang="cs-CZ" sz="1400" i="1" dirty="0" smtClean="0"/>
              <a:t>Připojují se přes rozhraní SATA anebo starší IDE</a:t>
            </a:r>
            <a:endParaRPr lang="cs-CZ" sz="2000" i="1" dirty="0" smtClean="0"/>
          </a:p>
        </p:txBody>
      </p:sp>
      <p:sp>
        <p:nvSpPr>
          <p:cNvPr id="8" name="TextovéPole 7"/>
          <p:cNvSpPr txBox="1"/>
          <p:nvPr/>
        </p:nvSpPr>
        <p:spPr>
          <a:xfrm>
            <a:off x="180975" y="6387060"/>
            <a:ext cx="56412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Použité zdroje:</a:t>
            </a:r>
          </a:p>
          <a:p>
            <a:r>
              <a:rPr lang="cs-CZ" sz="800" dirty="0" smtClean="0"/>
              <a:t>Obr. 6: </a:t>
            </a:r>
            <a:r>
              <a:rPr lang="cs-CZ" sz="800" dirty="0"/>
              <a:t>RJT. </a:t>
            </a:r>
            <a:r>
              <a:rPr lang="cs-CZ" sz="800" i="1" dirty="0"/>
              <a:t>wikipedia.org</a:t>
            </a:r>
            <a:r>
              <a:rPr lang="cs-CZ" sz="800" dirty="0"/>
              <a:t> [online]. [cit. </a:t>
            </a:r>
            <a:r>
              <a:rPr lang="cs-CZ" sz="800" dirty="0" smtClean="0"/>
              <a:t>1.6.2013</a:t>
            </a:r>
            <a:r>
              <a:rPr lang="cs-CZ" sz="800" dirty="0"/>
              <a:t>]. Dostupný na WWW: </a:t>
            </a:r>
            <a:r>
              <a:rPr lang="cs-CZ" sz="800" dirty="0" smtClean="0"/>
              <a:t>&lt;http</a:t>
            </a:r>
            <a:r>
              <a:rPr lang="cs-CZ" sz="800" dirty="0"/>
              <a:t>://</a:t>
            </a:r>
            <a:r>
              <a:rPr lang="cs-CZ" sz="800" dirty="0" smtClean="0"/>
              <a:t>cs.wikipedia.org/wiki/</a:t>
            </a:r>
            <a:r>
              <a:rPr lang="cs-CZ" sz="800" dirty="0" err="1" smtClean="0"/>
              <a:t>Soubor:Hdd_od_srodka.jpg</a:t>
            </a:r>
            <a:r>
              <a:rPr lang="cs-CZ" sz="800" dirty="0" smtClean="0"/>
              <a:t>&gt;</a:t>
            </a:r>
          </a:p>
          <a:p>
            <a:r>
              <a:rPr lang="cs-CZ" sz="800" dirty="0" smtClean="0"/>
              <a:t>Obr. 7: </a:t>
            </a:r>
            <a:r>
              <a:rPr lang="cs-CZ" sz="800" dirty="0"/>
              <a:t>TOWEL401. </a:t>
            </a:r>
            <a:r>
              <a:rPr lang="cs-CZ" sz="800" i="1" dirty="0"/>
              <a:t>wikipedia.org</a:t>
            </a:r>
            <a:r>
              <a:rPr lang="cs-CZ" sz="800" dirty="0"/>
              <a:t> [online]. [cit. </a:t>
            </a:r>
            <a:r>
              <a:rPr lang="cs-CZ" sz="800" dirty="0" smtClean="0"/>
              <a:t>1.6.2013</a:t>
            </a:r>
            <a:r>
              <a:rPr lang="cs-CZ" sz="800" dirty="0"/>
              <a:t>]. Dostupný na WWW: http://cs.wikipedia.org/wiki/Soubor:Ssd_eee.jpeg</a:t>
            </a:r>
            <a:endParaRPr lang="cs-CZ" sz="800" dirty="0" smtClean="0"/>
          </a:p>
        </p:txBody>
      </p:sp>
      <p:sp>
        <p:nvSpPr>
          <p:cNvPr id="11" name="TextovéPole 10"/>
          <p:cNvSpPr txBox="1"/>
          <p:nvPr/>
        </p:nvSpPr>
        <p:spPr>
          <a:xfrm>
            <a:off x="10997469" y="12059215"/>
            <a:ext cx="584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Obr. 5 – grafická karta</a:t>
            </a:r>
            <a:endParaRPr lang="cs-CZ" sz="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914953" y="5872375"/>
            <a:ext cx="162897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Obr. 6 – HDD s magnetický záznam</a:t>
            </a:r>
            <a:endParaRPr lang="cs-CZ" sz="800" dirty="0"/>
          </a:p>
        </p:txBody>
      </p:sp>
      <p:pic>
        <p:nvPicPr>
          <p:cNvPr id="6146" name="Picture 2" descr="Soubor:Hdd od srodk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43425" y="3112124"/>
            <a:ext cx="3851275" cy="2724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Soubor:Ssd eee.jpe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4500" y="4029101"/>
            <a:ext cx="4098925" cy="1711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371278" y="5788815"/>
            <a:ext cx="115608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Obr. 7 – pevný disk SSD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xmlns="" val="2162673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57225" y="379414"/>
            <a:ext cx="7886700" cy="58973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/>
              <a:t>HARDWARE</a:t>
            </a:r>
          </a:p>
        </p:txBody>
      </p:sp>
      <p:sp>
        <p:nvSpPr>
          <p:cNvPr id="5" name="Obdélník 4"/>
          <p:cNvSpPr/>
          <p:nvPr/>
        </p:nvSpPr>
        <p:spPr>
          <a:xfrm>
            <a:off x="3270647" y="969148"/>
            <a:ext cx="29900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ČÁSTI ZÁKLADNÍ JEDNOTKY</a:t>
            </a:r>
          </a:p>
        </p:txBody>
      </p:sp>
      <p:sp>
        <p:nvSpPr>
          <p:cNvPr id="9" name="Obdélník 8"/>
          <p:cNvSpPr/>
          <p:nvPr/>
        </p:nvSpPr>
        <p:spPr>
          <a:xfrm>
            <a:off x="527446" y="1386062"/>
            <a:ext cx="8349853" cy="27392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b="1" dirty="0">
                <a:solidFill>
                  <a:srgbClr val="0070C0"/>
                </a:solidFill>
              </a:rPr>
              <a:t>Optická </a:t>
            </a:r>
            <a:r>
              <a:rPr lang="cs-CZ" b="1" dirty="0" smtClean="0">
                <a:solidFill>
                  <a:srgbClr val="0070C0"/>
                </a:solidFill>
              </a:rPr>
              <a:t>mechanika – (ODD </a:t>
            </a:r>
            <a:r>
              <a:rPr lang="cs-CZ" b="1" dirty="0">
                <a:solidFill>
                  <a:srgbClr val="0070C0"/>
                </a:solidFill>
              </a:rPr>
              <a:t>- </a:t>
            </a:r>
            <a:r>
              <a:rPr lang="cs-CZ" b="1" dirty="0" err="1">
                <a:solidFill>
                  <a:srgbClr val="0070C0"/>
                </a:solidFill>
              </a:rPr>
              <a:t>optical</a:t>
            </a:r>
            <a:r>
              <a:rPr lang="cs-CZ" b="1" dirty="0">
                <a:solidFill>
                  <a:srgbClr val="0070C0"/>
                </a:solidFill>
              </a:rPr>
              <a:t> </a:t>
            </a:r>
            <a:r>
              <a:rPr lang="cs-CZ" b="1" dirty="0" err="1">
                <a:solidFill>
                  <a:srgbClr val="0070C0"/>
                </a:solidFill>
              </a:rPr>
              <a:t>disc</a:t>
            </a:r>
            <a:r>
              <a:rPr lang="cs-CZ" b="1" dirty="0">
                <a:solidFill>
                  <a:srgbClr val="0070C0"/>
                </a:solidFill>
              </a:rPr>
              <a:t> drive) </a:t>
            </a:r>
            <a:endParaRPr lang="cs-CZ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400" i="1" dirty="0" smtClean="0"/>
              <a:t>Přenosné médium uchovávající data. Pracující </a:t>
            </a:r>
            <a:r>
              <a:rPr lang="cs-CZ" sz="1400" i="1" dirty="0"/>
              <a:t>na principu laserového světla, nebo elektromagnetických vln blízkých světelnému spektru, jako část procesu čtení a zápisu dat</a:t>
            </a:r>
            <a:r>
              <a:rPr lang="cs-CZ" sz="1400" i="1" dirty="0" smtClean="0"/>
              <a:t>.</a:t>
            </a:r>
          </a:p>
          <a:p>
            <a:pPr>
              <a:buNone/>
            </a:pPr>
            <a:endParaRPr lang="cs-CZ" sz="1400" i="1" dirty="0"/>
          </a:p>
          <a:p>
            <a:pPr>
              <a:buNone/>
            </a:pPr>
            <a:r>
              <a:rPr lang="cs-CZ" sz="1400" i="1" dirty="0" smtClean="0"/>
              <a:t>Velmi často používaný pro zálohu dat (</a:t>
            </a:r>
            <a:r>
              <a:rPr lang="cs-CZ" sz="1400" b="1" i="1" dirty="0" smtClean="0"/>
              <a:t>POZOR: po delší době může být záznam nečitelný</a:t>
            </a:r>
            <a:r>
              <a:rPr lang="cs-CZ" sz="1400" i="1" dirty="0" smtClean="0"/>
              <a:t>)</a:t>
            </a:r>
          </a:p>
          <a:p>
            <a:pPr>
              <a:buNone/>
            </a:pPr>
            <a:endParaRPr lang="cs-CZ" sz="1400" i="1" dirty="0" smtClean="0"/>
          </a:p>
          <a:p>
            <a:pPr>
              <a:buNone/>
            </a:pPr>
            <a:r>
              <a:rPr lang="cs-CZ" sz="1400" i="1" dirty="0" smtClean="0"/>
              <a:t>Základní druhy mechanik:</a:t>
            </a:r>
          </a:p>
          <a:p>
            <a:pPr>
              <a:buNone/>
            </a:pPr>
            <a:r>
              <a:rPr lang="cs-CZ" sz="1400" i="1" dirty="0" smtClean="0"/>
              <a:t>CD – kapacita disku je 700MB</a:t>
            </a:r>
          </a:p>
          <a:p>
            <a:pPr>
              <a:buNone/>
            </a:pPr>
            <a:r>
              <a:rPr lang="cs-CZ" sz="1400" i="1" dirty="0" smtClean="0"/>
              <a:t>DVD – kapacita disku je 4,7GB nebo dvouvrstvé 8,5GB</a:t>
            </a:r>
          </a:p>
          <a:p>
            <a:pPr>
              <a:buNone/>
            </a:pPr>
            <a:r>
              <a:rPr lang="cs-CZ" sz="1400" i="1" dirty="0" err="1" smtClean="0"/>
              <a:t>BlueRay</a:t>
            </a:r>
            <a:r>
              <a:rPr lang="cs-CZ" sz="1400" i="1" dirty="0" smtClean="0"/>
              <a:t> </a:t>
            </a:r>
            <a:r>
              <a:rPr lang="cs-CZ" sz="1400" i="1" dirty="0"/>
              <a:t>– kapacita disku je </a:t>
            </a:r>
            <a:r>
              <a:rPr lang="cs-CZ" sz="1400" i="1" dirty="0" smtClean="0"/>
              <a:t>25GB </a:t>
            </a:r>
            <a:r>
              <a:rPr lang="cs-CZ" sz="1400" i="1" dirty="0"/>
              <a:t>nebo dvouvrstvé </a:t>
            </a:r>
            <a:r>
              <a:rPr lang="cs-CZ" sz="1400" i="1" dirty="0" smtClean="0"/>
              <a:t>50GB</a:t>
            </a:r>
            <a:endParaRPr lang="cs-CZ" sz="1400" i="1" dirty="0"/>
          </a:p>
          <a:p>
            <a:pPr>
              <a:buNone/>
            </a:pPr>
            <a:endParaRPr lang="cs-CZ" sz="1400" i="1" dirty="0" smtClean="0"/>
          </a:p>
          <a:p>
            <a:pPr>
              <a:buNone/>
            </a:pPr>
            <a:r>
              <a:rPr lang="cs-CZ" sz="1400" i="1" dirty="0" smtClean="0"/>
              <a:t>Připojují se přes rozhraní SATA anebo starší IDE</a:t>
            </a:r>
            <a:endParaRPr lang="cs-CZ" sz="2000" i="1" dirty="0" smtClean="0"/>
          </a:p>
        </p:txBody>
      </p:sp>
      <p:sp>
        <p:nvSpPr>
          <p:cNvPr id="8" name="TextovéPole 7"/>
          <p:cNvSpPr txBox="1"/>
          <p:nvPr/>
        </p:nvSpPr>
        <p:spPr>
          <a:xfrm>
            <a:off x="180975" y="6387060"/>
            <a:ext cx="620077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Použité zdroje:</a:t>
            </a:r>
          </a:p>
          <a:p>
            <a:r>
              <a:rPr lang="cs-CZ" sz="800" dirty="0" smtClean="0"/>
              <a:t>Obr. 8: </a:t>
            </a:r>
            <a:r>
              <a:rPr lang="cs-CZ" sz="800" dirty="0"/>
              <a:t>ASIM18. </a:t>
            </a:r>
            <a:r>
              <a:rPr lang="cs-CZ" sz="800" i="1" dirty="0"/>
              <a:t>wikipedia.org</a:t>
            </a:r>
            <a:r>
              <a:rPr lang="cs-CZ" sz="800" dirty="0"/>
              <a:t> [online]. [cit. </a:t>
            </a:r>
            <a:r>
              <a:rPr lang="cs-CZ" sz="800" dirty="0" smtClean="0"/>
              <a:t>1. 6.2013</a:t>
            </a:r>
            <a:r>
              <a:rPr lang="cs-CZ" sz="800" dirty="0"/>
              <a:t>]. Dostupný na WWW: &lt;</a:t>
            </a:r>
            <a:r>
              <a:rPr lang="cs-CZ" sz="800" dirty="0" smtClean="0"/>
              <a:t>http</a:t>
            </a:r>
            <a:r>
              <a:rPr lang="cs-CZ" sz="800" dirty="0"/>
              <a:t>://cs.wikipedia.org/wiki/</a:t>
            </a:r>
            <a:r>
              <a:rPr lang="cs-CZ" sz="800" dirty="0" err="1"/>
              <a:t>Soubor:Asus_CD-ROM_drive.jpg</a:t>
            </a:r>
            <a:r>
              <a:rPr lang="cs-CZ" sz="800" dirty="0" smtClean="0"/>
              <a:t>&gt;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0997469" y="12059215"/>
            <a:ext cx="584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Obr. 5 – grafická karta</a:t>
            </a:r>
            <a:endParaRPr lang="cs-CZ" sz="800" dirty="0"/>
          </a:p>
        </p:txBody>
      </p:sp>
      <p:pic>
        <p:nvPicPr>
          <p:cNvPr id="7170" name="Picture 2" descr="Soubor:Asus CD-ROM driv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04756" y="3600267"/>
            <a:ext cx="4323319" cy="2956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7142616" y="6171616"/>
            <a:ext cx="133402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Obr. 8 – Optická mechanika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xmlns="" val="2378172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57225" y="379414"/>
            <a:ext cx="7886700" cy="58973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/>
              <a:t>HARDWARE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80975" y="6387060"/>
            <a:ext cx="620077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Použité zdroje:</a:t>
            </a:r>
          </a:p>
          <a:p>
            <a:r>
              <a:rPr lang="cs-CZ" sz="800" dirty="0" smtClean="0"/>
              <a:t>Obr. 9: </a:t>
            </a:r>
            <a:r>
              <a:rPr lang="cs-CZ" sz="800" dirty="0"/>
              <a:t>MBOVERLOAD. </a:t>
            </a:r>
            <a:r>
              <a:rPr lang="cs-CZ" sz="800" i="1" dirty="0"/>
              <a:t>wikipedia.org</a:t>
            </a:r>
            <a:r>
              <a:rPr lang="cs-CZ" sz="800" dirty="0"/>
              <a:t> [online]. [cit. </a:t>
            </a:r>
            <a:r>
              <a:rPr lang="cs-CZ" sz="800" dirty="0" smtClean="0"/>
              <a:t>1.6.2013</a:t>
            </a:r>
            <a:r>
              <a:rPr lang="cs-CZ" sz="800" dirty="0"/>
              <a:t>]. Dostupný na WWW: </a:t>
            </a:r>
            <a:r>
              <a:rPr lang="cs-CZ" sz="800" dirty="0" smtClean="0"/>
              <a:t>&lt;http</a:t>
            </a:r>
            <a:r>
              <a:rPr lang="cs-CZ" sz="800" dirty="0"/>
              <a:t>://en.wikipedia.org/wiki/</a:t>
            </a:r>
            <a:r>
              <a:rPr lang="cs-CZ" sz="800" dirty="0" err="1"/>
              <a:t>File:PSU-gold-full_set.jpg</a:t>
            </a:r>
            <a:r>
              <a:rPr lang="cs-CZ" sz="800" dirty="0" smtClean="0"/>
              <a:t>&gt;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0997469" y="12059215"/>
            <a:ext cx="584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Obr. 5 – grafická karta</a:t>
            </a:r>
            <a:endParaRPr lang="cs-CZ" sz="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875524" y="6134036"/>
            <a:ext cx="93807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Obr. 9 – Zdroj ATX</a:t>
            </a:r>
            <a:endParaRPr lang="cs-CZ" sz="800" dirty="0"/>
          </a:p>
        </p:txBody>
      </p:sp>
      <p:sp>
        <p:nvSpPr>
          <p:cNvPr id="10" name="Obdélník 9"/>
          <p:cNvSpPr/>
          <p:nvPr/>
        </p:nvSpPr>
        <p:spPr>
          <a:xfrm>
            <a:off x="3226756" y="903311"/>
            <a:ext cx="29900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ČÁSTI ZÁKLADNÍ JEDNOTKY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27446" y="1386062"/>
            <a:ext cx="8349853" cy="800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PC skříň (case)  - 	</a:t>
            </a:r>
            <a:r>
              <a:rPr lang="cs-CZ" sz="1400" i="1" dirty="0" smtClean="0"/>
              <a:t>slouží </a:t>
            </a:r>
            <a:r>
              <a:rPr lang="cs-CZ" sz="1400" i="1" dirty="0"/>
              <a:t>k mechanickému upevnění všech </a:t>
            </a:r>
            <a:r>
              <a:rPr lang="cs-CZ" sz="1400" i="1" dirty="0" smtClean="0"/>
              <a:t>vnitřních </a:t>
            </a:r>
            <a:r>
              <a:rPr lang="cs-CZ" sz="1400" i="1" dirty="0"/>
              <a:t>dílů a částí </a:t>
            </a:r>
            <a:r>
              <a:rPr lang="cs-CZ" sz="1400" i="1" dirty="0" smtClean="0"/>
              <a:t>počítače</a:t>
            </a:r>
          </a:p>
          <a:p>
            <a:pPr>
              <a:buNone/>
            </a:pPr>
            <a:r>
              <a:rPr lang="cs-CZ" sz="1400" i="1" dirty="0"/>
              <a:t>	</a:t>
            </a:r>
            <a:r>
              <a:rPr lang="cs-CZ" sz="1400" i="1" dirty="0" smtClean="0"/>
              <a:t>	velikost a provedení se volí dle užití PC a vnitřních komponent</a:t>
            </a:r>
          </a:p>
          <a:p>
            <a:pPr>
              <a:buNone/>
            </a:pPr>
            <a:r>
              <a:rPr lang="cs-CZ" sz="1400" b="1" i="1" dirty="0">
                <a:solidFill>
                  <a:srgbClr val="0070C0"/>
                </a:solidFill>
              </a:rPr>
              <a:t>	</a:t>
            </a:r>
            <a:r>
              <a:rPr lang="cs-CZ" sz="1400" b="1" i="1" dirty="0" smtClean="0">
                <a:solidFill>
                  <a:srgbClr val="0070C0"/>
                </a:solidFill>
              </a:rPr>
              <a:t>	Provedení: </a:t>
            </a:r>
            <a:r>
              <a:rPr lang="cs-CZ" sz="1400" i="1" dirty="0" smtClean="0"/>
              <a:t>desktop, </a:t>
            </a:r>
            <a:r>
              <a:rPr lang="cs-CZ" sz="1400" i="1" dirty="0" err="1" smtClean="0"/>
              <a:t>minitower</a:t>
            </a:r>
            <a:r>
              <a:rPr lang="cs-CZ" sz="1400" i="1" dirty="0" smtClean="0"/>
              <a:t>, </a:t>
            </a:r>
            <a:r>
              <a:rPr lang="cs-CZ" sz="1400" i="1" dirty="0" err="1" smtClean="0"/>
              <a:t>miditower</a:t>
            </a:r>
            <a:r>
              <a:rPr lang="cs-CZ" sz="1400" i="1" dirty="0" smtClean="0"/>
              <a:t> a </a:t>
            </a:r>
            <a:r>
              <a:rPr lang="cs-CZ" sz="1400" i="1" dirty="0" err="1" smtClean="0"/>
              <a:t>tower</a:t>
            </a:r>
            <a:r>
              <a:rPr lang="cs-CZ" sz="1400" i="1" dirty="0" smtClean="0"/>
              <a:t> (řazeno dle velikosti)</a:t>
            </a:r>
          </a:p>
        </p:txBody>
      </p:sp>
      <p:grpSp>
        <p:nvGrpSpPr>
          <p:cNvPr id="27" name="Skupina 26"/>
          <p:cNvGrpSpPr/>
          <p:nvPr/>
        </p:nvGrpSpPr>
        <p:grpSpPr>
          <a:xfrm>
            <a:off x="3226756" y="3447546"/>
            <a:ext cx="1069162" cy="263348"/>
            <a:chOff x="657225" y="2282342"/>
            <a:chExt cx="1069162" cy="263348"/>
          </a:xfrm>
        </p:grpSpPr>
        <p:sp>
          <p:nvSpPr>
            <p:cNvPr id="2" name="Zaoblený obdélník 1"/>
            <p:cNvSpPr/>
            <p:nvPr/>
          </p:nvSpPr>
          <p:spPr>
            <a:xfrm>
              <a:off x="657225" y="2282342"/>
              <a:ext cx="1069162" cy="263348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Obdélník 2"/>
            <p:cNvSpPr/>
            <p:nvPr/>
          </p:nvSpPr>
          <p:spPr>
            <a:xfrm>
              <a:off x="1216025" y="2318918"/>
              <a:ext cx="407378" cy="102413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4489771" y="3086827"/>
            <a:ext cx="424282" cy="629107"/>
            <a:chOff x="2026310" y="2040941"/>
            <a:chExt cx="424282" cy="629107"/>
          </a:xfrm>
        </p:grpSpPr>
        <p:sp>
          <p:nvSpPr>
            <p:cNvPr id="6" name="Obdélník 5"/>
            <p:cNvSpPr/>
            <p:nvPr/>
          </p:nvSpPr>
          <p:spPr>
            <a:xfrm>
              <a:off x="2026310" y="2040941"/>
              <a:ext cx="424282" cy="62910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délník 6"/>
            <p:cNvSpPr/>
            <p:nvPr/>
          </p:nvSpPr>
          <p:spPr>
            <a:xfrm>
              <a:off x="2062886" y="2084256"/>
              <a:ext cx="351129" cy="113419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2062885" y="2225632"/>
              <a:ext cx="351129" cy="113419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5107906" y="2847370"/>
            <a:ext cx="424282" cy="864184"/>
            <a:chOff x="2594635" y="2040941"/>
            <a:chExt cx="424282" cy="864184"/>
          </a:xfrm>
        </p:grpSpPr>
        <p:sp>
          <p:nvSpPr>
            <p:cNvPr id="16" name="Obdélník 15"/>
            <p:cNvSpPr/>
            <p:nvPr/>
          </p:nvSpPr>
          <p:spPr>
            <a:xfrm>
              <a:off x="2594635" y="2040941"/>
              <a:ext cx="424282" cy="86418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2631211" y="2084256"/>
              <a:ext cx="351129" cy="113419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2631210" y="2225632"/>
              <a:ext cx="351129" cy="113419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2631210" y="2368124"/>
              <a:ext cx="351129" cy="113419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5726041" y="2373086"/>
            <a:ext cx="424282" cy="1338468"/>
            <a:chOff x="3115335" y="2039732"/>
            <a:chExt cx="424282" cy="1338468"/>
          </a:xfrm>
        </p:grpSpPr>
        <p:sp>
          <p:nvSpPr>
            <p:cNvPr id="20" name="Obdélník 19"/>
            <p:cNvSpPr/>
            <p:nvPr/>
          </p:nvSpPr>
          <p:spPr>
            <a:xfrm>
              <a:off x="3115335" y="2039732"/>
              <a:ext cx="424282" cy="1338468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3151911" y="2083048"/>
              <a:ext cx="351129" cy="113419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3151910" y="2224424"/>
              <a:ext cx="351129" cy="113419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3151910" y="2366916"/>
              <a:ext cx="351129" cy="113419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3151910" y="2509408"/>
              <a:ext cx="351129" cy="113419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3151910" y="2651900"/>
              <a:ext cx="351129" cy="113419"/>
            </a:xfrm>
            <a:prstGeom prst="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30" name="Přímá spojnice se šipkou 29"/>
          <p:cNvCxnSpPr>
            <a:endCxn id="2" idx="0"/>
          </p:cNvCxnSpPr>
          <p:nvPr/>
        </p:nvCxnSpPr>
        <p:spPr>
          <a:xfrm>
            <a:off x="3490877" y="2103461"/>
            <a:ext cx="270460" cy="1344085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68" name="Přímá spojnice se šipkou 7167"/>
          <p:cNvCxnSpPr>
            <a:endCxn id="6" idx="0"/>
          </p:cNvCxnSpPr>
          <p:nvPr/>
        </p:nvCxnSpPr>
        <p:spPr>
          <a:xfrm>
            <a:off x="4302865" y="2085145"/>
            <a:ext cx="399047" cy="1001682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71" name="Přímá spojnice se šipkou 7170"/>
          <p:cNvCxnSpPr>
            <a:endCxn id="16" idx="0"/>
          </p:cNvCxnSpPr>
          <p:nvPr/>
        </p:nvCxnSpPr>
        <p:spPr>
          <a:xfrm>
            <a:off x="5143112" y="2115854"/>
            <a:ext cx="176935" cy="731516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73" name="Přímá spojnice se šipkou 7172"/>
          <p:cNvCxnSpPr>
            <a:endCxn id="20" idx="0"/>
          </p:cNvCxnSpPr>
          <p:nvPr/>
        </p:nvCxnSpPr>
        <p:spPr>
          <a:xfrm>
            <a:off x="5867400" y="2103461"/>
            <a:ext cx="70782" cy="269625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Obdélník 37"/>
          <p:cNvSpPr/>
          <p:nvPr/>
        </p:nvSpPr>
        <p:spPr>
          <a:xfrm>
            <a:off x="565964" y="4073569"/>
            <a:ext cx="8044635" cy="800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Napájecí zdroj ATX - </a:t>
            </a:r>
            <a:r>
              <a:rPr lang="cs-CZ" sz="1400" i="1" dirty="0" smtClean="0"/>
              <a:t>slouží </a:t>
            </a:r>
            <a:r>
              <a:rPr lang="cs-CZ" sz="1400" i="1" dirty="0"/>
              <a:t>k </a:t>
            </a:r>
            <a:r>
              <a:rPr lang="cs-CZ" sz="1400" i="1" dirty="0" smtClean="0"/>
              <a:t>přeměně střídavého napětí 230V na napětí 5V a 12V potřebných v PC</a:t>
            </a:r>
          </a:p>
          <a:p>
            <a:pPr>
              <a:buNone/>
            </a:pPr>
            <a:r>
              <a:rPr lang="cs-CZ" sz="1400" i="1" dirty="0"/>
              <a:t>	</a:t>
            </a:r>
            <a:r>
              <a:rPr lang="cs-CZ" sz="1400" i="1" dirty="0" smtClean="0"/>
              <a:t>	  konektory se zapojují co každé komponenty v PC</a:t>
            </a:r>
          </a:p>
          <a:p>
            <a:pPr>
              <a:buNone/>
            </a:pPr>
            <a:r>
              <a:rPr lang="cs-CZ" sz="1400" b="1" i="1" dirty="0">
                <a:solidFill>
                  <a:srgbClr val="0070C0"/>
                </a:solidFill>
              </a:rPr>
              <a:t>	</a:t>
            </a:r>
            <a:r>
              <a:rPr lang="cs-CZ" sz="1400" b="1" i="1" dirty="0" smtClean="0">
                <a:solidFill>
                  <a:srgbClr val="0070C0"/>
                </a:solidFill>
              </a:rPr>
              <a:t>	</a:t>
            </a:r>
            <a:endParaRPr lang="cs-CZ" sz="1400" i="1" dirty="0" smtClean="0"/>
          </a:p>
        </p:txBody>
      </p:sp>
      <p:pic>
        <p:nvPicPr>
          <p:cNvPr id="2050" name="Picture 2" descr="File:PSU-gold-full se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28295" y="4616480"/>
            <a:ext cx="4347229" cy="1695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84320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57225" y="379414"/>
            <a:ext cx="7886700" cy="58973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/>
              <a:t>HARDWARE</a:t>
            </a:r>
          </a:p>
        </p:txBody>
      </p:sp>
      <p:sp>
        <p:nvSpPr>
          <p:cNvPr id="5" name="Obdélník 4"/>
          <p:cNvSpPr/>
          <p:nvPr/>
        </p:nvSpPr>
        <p:spPr>
          <a:xfrm>
            <a:off x="692944" y="1171575"/>
            <a:ext cx="781526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sz="1400" b="1" dirty="0"/>
              <a:t>Periferie pro přímou komunikaci s uživatelem:</a:t>
            </a:r>
            <a:endParaRPr lang="cs-CZ" sz="1400" b="1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657225" y="6312702"/>
            <a:ext cx="43027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Použité zdroje:</a:t>
            </a:r>
          </a:p>
          <a:p>
            <a:r>
              <a:rPr lang="cs-CZ" sz="800" i="1" dirty="0" smtClean="0"/>
              <a:t>Wikipedie: Otevřená encyklopedie: </a:t>
            </a:r>
            <a:r>
              <a:rPr lang="cs-CZ" sz="800" dirty="0"/>
              <a:t>Osobní </a:t>
            </a:r>
            <a:r>
              <a:rPr lang="cs-CZ" sz="800" dirty="0" smtClean="0"/>
              <a:t>počítač [online]. c2013 [citováno 1. 06. 2013]. </a:t>
            </a:r>
          </a:p>
          <a:p>
            <a:r>
              <a:rPr lang="cs-CZ" sz="800" dirty="0" smtClean="0"/>
              <a:t>Dostupný z WWW: &lt;</a:t>
            </a:r>
            <a:r>
              <a:rPr lang="cs-CZ" sz="800" dirty="0">
                <a:hlinkClick r:id="rId2"/>
              </a:rPr>
              <a:t>http://cs.wikipedia.org/wiki/Osobn%C3%AD_po%C4%8D%C3%ADta%C4%8D</a:t>
            </a:r>
            <a:r>
              <a:rPr lang="cs-CZ" sz="800" dirty="0" smtClean="0"/>
              <a:t>&gt;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37775654"/>
              </p:ext>
            </p:extLst>
          </p:nvPr>
        </p:nvGraphicFramePr>
        <p:xfrm>
          <a:off x="1509712" y="1932781"/>
          <a:ext cx="609600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vstupní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výstupní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Klávesnice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Monitor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Myš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Projektor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Tablet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Tiskárna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Joystick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Reproduktory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Scanner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Webová kamera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Mikrofon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060732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57225" y="379414"/>
            <a:ext cx="7886700" cy="58973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/>
              <a:t>HARDWARE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27446" y="6396335"/>
            <a:ext cx="62007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Použité zdroje:</a:t>
            </a:r>
          </a:p>
          <a:p>
            <a:r>
              <a:rPr lang="cs-CZ" sz="800" i="1" dirty="0"/>
              <a:t>Wikipedie: Otevřená encyklopedie: </a:t>
            </a:r>
            <a:r>
              <a:rPr lang="cs-CZ" sz="800" dirty="0"/>
              <a:t>Počítačová </a:t>
            </a:r>
            <a:r>
              <a:rPr lang="cs-CZ" sz="800" dirty="0" smtClean="0"/>
              <a:t>tiskárna[online</a:t>
            </a:r>
            <a:r>
              <a:rPr lang="cs-CZ" sz="800" dirty="0"/>
              <a:t>]. c2013 [citováno 1. 06. 2013]. </a:t>
            </a:r>
          </a:p>
          <a:p>
            <a:r>
              <a:rPr lang="cs-CZ" sz="800" dirty="0"/>
              <a:t>Dostupný z WWW: </a:t>
            </a:r>
            <a:r>
              <a:rPr lang="cs-CZ" sz="800" dirty="0" smtClean="0"/>
              <a:t>&lt;</a:t>
            </a:r>
            <a:r>
              <a:rPr lang="cs-CZ" sz="800" dirty="0">
                <a:hlinkClick r:id="rId3"/>
              </a:rPr>
              <a:t>http://cs.wikipedia.org/wiki/Po%C4%8D%C3%ADta%C4%8Dov%C3%A1_tisk%C3%A1rna</a:t>
            </a:r>
            <a:r>
              <a:rPr lang="cs-CZ" sz="800" dirty="0" smtClean="0"/>
              <a:t>&gt;</a:t>
            </a:r>
            <a:endParaRPr lang="cs-CZ" sz="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997469" y="12059215"/>
            <a:ext cx="584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/>
              <a:t>Obr. 5 – grafická karta</a:t>
            </a:r>
            <a:endParaRPr lang="cs-CZ" sz="800" dirty="0"/>
          </a:p>
        </p:txBody>
      </p:sp>
      <p:sp>
        <p:nvSpPr>
          <p:cNvPr id="10" name="Obdélník 9"/>
          <p:cNvSpPr/>
          <p:nvPr/>
        </p:nvSpPr>
        <p:spPr>
          <a:xfrm>
            <a:off x="657225" y="903311"/>
            <a:ext cx="795337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b="1" dirty="0" smtClean="0">
                <a:solidFill>
                  <a:srgbClr val="0070C0"/>
                </a:solidFill>
              </a:rPr>
              <a:t>TISKÁRNA – PRINCIP A ZÁKLADNÍ ROZDĚLENÍ TISKÁREN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27446" y="1386062"/>
            <a:ext cx="8349853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70C0"/>
                </a:solidFill>
              </a:rPr>
              <a:t>Tiskárna- </a:t>
            </a:r>
            <a:r>
              <a:rPr lang="cs-CZ" b="1" dirty="0">
                <a:solidFill>
                  <a:srgbClr val="0070C0"/>
                </a:solidFill>
              </a:rPr>
              <a:t>	</a:t>
            </a:r>
            <a:r>
              <a:rPr lang="cs-CZ" sz="1400" i="1" dirty="0" smtClean="0"/>
              <a:t>výstupní </a:t>
            </a:r>
            <a:r>
              <a:rPr lang="cs-CZ" sz="1400" i="1" dirty="0"/>
              <a:t>zařízení, které slouží k přenosu dat uložených v elektronické podobě na papír </a:t>
            </a:r>
            <a:r>
              <a:rPr lang="cs-CZ" sz="1400" i="1" dirty="0" smtClean="0"/>
              <a:t>		nebo </a:t>
            </a:r>
            <a:r>
              <a:rPr lang="cs-CZ" sz="1400" i="1" dirty="0"/>
              <a:t>jiné médium (fotopapír, kompaktní disk apod.). Tiskárnu připojujeme k počítači, </a:t>
            </a:r>
            <a:r>
              <a:rPr lang="cs-CZ" sz="1400" i="1" dirty="0" smtClean="0"/>
              <a:t>		ale </a:t>
            </a:r>
            <a:r>
              <a:rPr lang="cs-CZ" sz="1400" i="1" dirty="0"/>
              <a:t>může fungovat i samostatně (přímý tisk přes USB nebo </a:t>
            </a:r>
            <a:r>
              <a:rPr lang="cs-CZ" sz="1400" i="1" dirty="0" err="1"/>
              <a:t>Bluetooth</a:t>
            </a:r>
            <a:r>
              <a:rPr lang="cs-CZ" sz="1400" i="1" dirty="0"/>
              <a:t>, síťová tiskárna </a:t>
            </a:r>
            <a:r>
              <a:rPr lang="cs-CZ" sz="1400" i="1" dirty="0" smtClean="0"/>
              <a:t>		apod</a:t>
            </a:r>
            <a:r>
              <a:rPr lang="cs-CZ" sz="1400" i="1" dirty="0"/>
              <a:t>.) nebo být součástí multifunkčních </a:t>
            </a:r>
            <a:r>
              <a:rPr lang="cs-CZ" sz="1400" i="1" dirty="0" smtClean="0"/>
              <a:t>zařízení.</a:t>
            </a:r>
          </a:p>
        </p:txBody>
      </p:sp>
      <p:sp>
        <p:nvSpPr>
          <p:cNvPr id="5" name="Obdélník 4"/>
          <p:cNvSpPr/>
          <p:nvPr/>
        </p:nvSpPr>
        <p:spPr>
          <a:xfrm>
            <a:off x="527446" y="2497476"/>
            <a:ext cx="8280280" cy="218521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70C0"/>
                </a:solidFill>
              </a:rPr>
              <a:t>Běžně používané </a:t>
            </a:r>
            <a:r>
              <a:rPr lang="cs-CZ" b="1" dirty="0" smtClean="0">
                <a:solidFill>
                  <a:srgbClr val="0070C0"/>
                </a:solidFill>
              </a:rPr>
              <a:t>typy</a:t>
            </a:r>
          </a:p>
          <a:p>
            <a:r>
              <a:rPr lang="cs-CZ" sz="1400" b="1" dirty="0">
                <a:solidFill>
                  <a:srgbClr val="0070C0"/>
                </a:solidFill>
              </a:rPr>
              <a:t>Jehličkové - </a:t>
            </a:r>
            <a:r>
              <a:rPr lang="cs-CZ" b="1" dirty="0" smtClean="0">
                <a:solidFill>
                  <a:srgbClr val="0070C0"/>
                </a:solidFill>
              </a:rPr>
              <a:t>	</a:t>
            </a:r>
            <a:r>
              <a:rPr lang="cs-CZ" sz="1400" i="1" dirty="0" smtClean="0"/>
              <a:t>Řada </a:t>
            </a:r>
            <a:r>
              <a:rPr lang="cs-CZ" sz="1400" i="1" dirty="0"/>
              <a:t>8, 9 nebo 24 jehliček je umístěna v tiskové hlavě, která projíždí nad </a:t>
            </a:r>
            <a:r>
              <a:rPr lang="cs-CZ" sz="1400" i="1" dirty="0" smtClean="0"/>
              <a:t>papírem.</a:t>
            </a:r>
          </a:p>
          <a:p>
            <a:r>
              <a:rPr lang="cs-CZ" sz="1400" i="1" dirty="0" smtClean="0"/>
              <a:t>	Jehličky </a:t>
            </a:r>
            <a:r>
              <a:rPr lang="cs-CZ" sz="1400" i="1" dirty="0"/>
              <a:t>propisují přes barvící pásku na papír jemné body, z kterých se skládají písmena a obrázky</a:t>
            </a:r>
            <a:r>
              <a:rPr lang="cs-CZ" sz="1400" i="1" dirty="0" smtClean="0"/>
              <a:t>.</a:t>
            </a:r>
          </a:p>
          <a:p>
            <a:endParaRPr lang="cs-CZ" sz="800" i="1" dirty="0" smtClean="0"/>
          </a:p>
          <a:p>
            <a:r>
              <a:rPr lang="cs-CZ" sz="1400" b="1" dirty="0">
                <a:solidFill>
                  <a:srgbClr val="0070C0"/>
                </a:solidFill>
              </a:rPr>
              <a:t>Inkoustové</a:t>
            </a:r>
            <a:r>
              <a:rPr lang="cs-CZ" sz="1400" i="1" dirty="0" smtClean="0"/>
              <a:t> - </a:t>
            </a:r>
            <a:r>
              <a:rPr lang="cs-CZ" sz="1400" i="1" dirty="0"/>
              <a:t>tisková hlava tryská z několika desítek mikroskopických trysek na papír miniaturní kapičky </a:t>
            </a:r>
            <a:r>
              <a:rPr lang="cs-CZ" sz="1400" i="1" dirty="0" smtClean="0"/>
              <a:t>inkoustu</a:t>
            </a:r>
          </a:p>
          <a:p>
            <a:r>
              <a:rPr lang="cs-CZ" sz="1400" i="1" dirty="0"/>
              <a:t>	</a:t>
            </a:r>
            <a:r>
              <a:rPr lang="cs-CZ" sz="1400" i="1" dirty="0" smtClean="0"/>
              <a:t>různé počty inkoustů (pro plnobarevný tisk od 2 do 12 barev inkoustů)</a:t>
            </a:r>
          </a:p>
          <a:p>
            <a:endParaRPr lang="cs-CZ" sz="800" i="1" dirty="0" smtClean="0"/>
          </a:p>
          <a:p>
            <a:r>
              <a:rPr lang="cs-CZ" sz="1400" b="1" dirty="0">
                <a:solidFill>
                  <a:srgbClr val="0070C0"/>
                </a:solidFill>
              </a:rPr>
              <a:t>Laserové</a:t>
            </a:r>
            <a:r>
              <a:rPr lang="cs-CZ" sz="1400" i="1" dirty="0" smtClean="0"/>
              <a:t> - 	</a:t>
            </a:r>
            <a:r>
              <a:rPr lang="cs-CZ" sz="1400" dirty="0"/>
              <a:t> </a:t>
            </a:r>
            <a:r>
              <a:rPr lang="cs-CZ" sz="1400" i="1" dirty="0"/>
              <a:t>laserový paprsek vykresluje obrázek na fotocitlivý a polovodivý, obvykle selenový válec, </a:t>
            </a:r>
          </a:p>
          <a:p>
            <a:r>
              <a:rPr lang="cs-CZ" sz="1400" i="1" dirty="0"/>
              <a:t>	na jehož povrch se poté nanáší toner; toner se uchytí jen na osvětlených místech, </a:t>
            </a:r>
          </a:p>
          <a:p>
            <a:r>
              <a:rPr lang="cs-CZ" sz="1400" i="1" dirty="0"/>
              <a:t>	obtiskne se na papír a na závěr je k papíru tepelně fixován</a:t>
            </a:r>
          </a:p>
        </p:txBody>
      </p:sp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530007104"/>
              </p:ext>
            </p:extLst>
          </p:nvPr>
        </p:nvGraphicFramePr>
        <p:xfrm>
          <a:off x="1302107" y="4892241"/>
          <a:ext cx="2560319" cy="1294543"/>
        </p:xfrm>
        <a:graphic>
          <a:graphicData uri="http://schemas.openxmlformats.org/presentationml/2006/ole">
            <p:oleObj spid="_x0000_s2069" name="Image" r:id="rId4" imgW="10171429" imgH="5142857" progId="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395409614"/>
              </p:ext>
            </p:extLst>
          </p:nvPr>
        </p:nvGraphicFramePr>
        <p:xfrm>
          <a:off x="5619064" y="4829647"/>
          <a:ext cx="2712720" cy="1675105"/>
        </p:xfrm>
        <a:graphic>
          <a:graphicData uri="http://schemas.openxmlformats.org/presentationml/2006/ole">
            <p:oleObj spid="_x0000_s2070" name="Image" r:id="rId5" imgW="10158730" imgH="6273016" progId="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1348390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57225" y="379414"/>
            <a:ext cx="7886700" cy="58973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Zadání úkolů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7225" y="1407319"/>
            <a:ext cx="26145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</a:t>
            </a:r>
            <a:r>
              <a:rPr lang="cs-CZ" sz="1400" dirty="0" smtClean="0"/>
              <a:t>Vysvětli pojem „HARDWARE</a:t>
            </a:r>
            <a:r>
              <a:rPr lang="cs-CZ" sz="1400" dirty="0" smtClean="0"/>
              <a:t>“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7225" y="1819718"/>
            <a:ext cx="26902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 </a:t>
            </a:r>
            <a:r>
              <a:rPr lang="cs-CZ" sz="1400" dirty="0" smtClean="0"/>
              <a:t>Co je to BIOS a kde ho najdete?</a:t>
            </a:r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7225" y="2232117"/>
            <a:ext cx="48013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3</a:t>
            </a:r>
            <a:r>
              <a:rPr lang="cs-CZ" dirty="0" smtClean="0"/>
              <a:t>. </a:t>
            </a:r>
            <a:r>
              <a:rPr lang="cs-CZ" sz="1400" dirty="0" smtClean="0"/>
              <a:t>Jakou kapacitu dat má CD, DVD a BluRay disk?</a:t>
            </a:r>
            <a:r>
              <a:rPr lang="cs-CZ" sz="1400" dirty="0"/>
              <a:t>		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7225" y="2644516"/>
            <a:ext cx="38779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4</a:t>
            </a:r>
            <a:r>
              <a:rPr lang="cs-CZ" dirty="0" smtClean="0"/>
              <a:t>. </a:t>
            </a:r>
            <a:r>
              <a:rPr lang="cs-CZ" sz="1400" dirty="0" smtClean="0"/>
              <a:t>Řekni, co </a:t>
            </a:r>
            <a:r>
              <a:rPr lang="cs-CZ" sz="1400" dirty="0" smtClean="0"/>
              <a:t>je na obrázku?</a:t>
            </a:r>
            <a:r>
              <a:rPr lang="cs-CZ" sz="1400" dirty="0"/>
              <a:t>		</a:t>
            </a:r>
            <a:endParaRPr lang="cs-CZ" dirty="0"/>
          </a:p>
        </p:txBody>
      </p:sp>
      <p:sp>
        <p:nvSpPr>
          <p:cNvPr id="9" name="TextovéPole 2"/>
          <p:cNvSpPr txBox="1"/>
          <p:nvPr/>
        </p:nvSpPr>
        <p:spPr>
          <a:xfrm>
            <a:off x="657225" y="3267353"/>
            <a:ext cx="61676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FF0000"/>
                </a:solidFill>
              </a:rPr>
              <a:t>Odpovědi zapište do souboru ve Wordu s názvem „ICT_I_S1_04“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6506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/>
              <a:t>Řešení úkolů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7225" y="985837"/>
            <a:ext cx="26145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</a:t>
            </a:r>
            <a:r>
              <a:rPr lang="cs-CZ" sz="1400" dirty="0" smtClean="0"/>
              <a:t>Vysvětli pojem „HARDWARE</a:t>
            </a:r>
            <a:r>
              <a:rPr lang="cs-CZ" sz="1400" dirty="0" smtClean="0"/>
              <a:t>“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964506" y="1360169"/>
            <a:ext cx="6150819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i="1" dirty="0">
                <a:solidFill>
                  <a:srgbClr val="00B0F0"/>
                </a:solidFill>
              </a:rPr>
              <a:t>veškeré fyzicky existující technické vybavení počítače, opak software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57225" y="1819718"/>
            <a:ext cx="26902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 </a:t>
            </a:r>
            <a:r>
              <a:rPr lang="cs-CZ" sz="1400" dirty="0" smtClean="0"/>
              <a:t>Co je to BIOS a kde ho najdete?</a:t>
            </a:r>
            <a:endParaRPr lang="cs-CZ" sz="1400" dirty="0"/>
          </a:p>
        </p:txBody>
      </p:sp>
      <p:sp>
        <p:nvSpPr>
          <p:cNvPr id="9" name="Obdélník 8"/>
          <p:cNvSpPr/>
          <p:nvPr/>
        </p:nvSpPr>
        <p:spPr>
          <a:xfrm>
            <a:off x="1964506" y="2255519"/>
            <a:ext cx="615081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400" i="1" dirty="0">
                <a:solidFill>
                  <a:srgbClr val="00B0F0"/>
                </a:solidFill>
              </a:rPr>
              <a:t>Na základní desce je nezávislá paměť ROM, ve které je uložen systém </a:t>
            </a:r>
            <a:r>
              <a:rPr lang="cs-CZ" sz="1400" i="1" dirty="0" smtClean="0">
                <a:solidFill>
                  <a:srgbClr val="00B0F0"/>
                </a:solidFill>
              </a:rPr>
              <a:t>BIOS (software), </a:t>
            </a:r>
            <a:r>
              <a:rPr lang="cs-CZ" sz="1400" i="1" dirty="0">
                <a:solidFill>
                  <a:srgbClr val="00B0F0"/>
                </a:solidFill>
              </a:rPr>
              <a:t>který slouží k oživení počítače hned po spuštění, je zálohován baterií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57225" y="2996980"/>
            <a:ext cx="48013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3</a:t>
            </a:r>
            <a:r>
              <a:rPr lang="cs-CZ" dirty="0" smtClean="0"/>
              <a:t>. </a:t>
            </a:r>
            <a:r>
              <a:rPr lang="cs-CZ" sz="1400" dirty="0" smtClean="0"/>
              <a:t>Jakou kapacitu dat má CD, DVD a BluRay disk?</a:t>
            </a:r>
            <a:r>
              <a:rPr lang="cs-CZ" sz="1400" dirty="0"/>
              <a:t>		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066631" y="3435578"/>
            <a:ext cx="4572000" cy="738664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buNone/>
            </a:pPr>
            <a:r>
              <a:rPr lang="cs-CZ" sz="1400" i="1" dirty="0">
                <a:solidFill>
                  <a:srgbClr val="00B0F0"/>
                </a:solidFill>
              </a:rPr>
              <a:t>CD – kapacita disku je 700MB</a:t>
            </a:r>
          </a:p>
          <a:p>
            <a:pPr>
              <a:buNone/>
            </a:pPr>
            <a:r>
              <a:rPr lang="cs-CZ" sz="1400" i="1" dirty="0">
                <a:solidFill>
                  <a:srgbClr val="00B0F0"/>
                </a:solidFill>
              </a:rPr>
              <a:t>DVD – kapacita disku je 4,7GB nebo dvouvrstvé 8,5GB</a:t>
            </a:r>
          </a:p>
          <a:p>
            <a:pPr>
              <a:buNone/>
            </a:pPr>
            <a:r>
              <a:rPr lang="cs-CZ" sz="1400" i="1" dirty="0">
                <a:solidFill>
                  <a:srgbClr val="00B0F0"/>
                </a:solidFill>
              </a:rPr>
              <a:t>BluRay – kapacita disku je 25GB nebo dvouvrstvé 50GB</a:t>
            </a:r>
          </a:p>
        </p:txBody>
      </p:sp>
    </p:spTree>
    <p:extLst>
      <p:ext uri="{BB962C8B-B14F-4D97-AF65-F5344CB8AC3E}">
        <p14:creationId xmlns:p14="http://schemas.microsoft.com/office/powerpoint/2010/main" xmlns="" val="1935845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  <p:bldP spid="7" grpId="0"/>
      <p:bldP spid="9" grpId="0"/>
      <p:bldP spid="10" grpId="0"/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/>
              <a:t>Řešení úkolů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2590" y="885826"/>
            <a:ext cx="38779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4</a:t>
            </a:r>
            <a:r>
              <a:rPr lang="cs-CZ" dirty="0" smtClean="0"/>
              <a:t>. </a:t>
            </a:r>
            <a:r>
              <a:rPr lang="cs-CZ" sz="1400" dirty="0" smtClean="0"/>
              <a:t>Řekni, </a:t>
            </a:r>
            <a:r>
              <a:rPr lang="cs-CZ" sz="1400" dirty="0" smtClean="0"/>
              <a:t>co je na obrázku?</a:t>
            </a:r>
            <a:r>
              <a:rPr lang="cs-CZ" sz="1400" dirty="0"/>
              <a:t>		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042858" y="1550194"/>
            <a:ext cx="11154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CO TO JE?</a:t>
            </a:r>
            <a:endParaRPr lang="cs-CZ" b="1" dirty="0">
              <a:solidFill>
                <a:srgbClr val="00B0F0"/>
              </a:solidFill>
            </a:endParaRPr>
          </a:p>
        </p:txBody>
      </p:sp>
      <p:pic>
        <p:nvPicPr>
          <p:cNvPr id="11" name="Picture 2" descr="File:A790GXH-128M-Motherboar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6379" y="2214562"/>
            <a:ext cx="5203825" cy="3005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3209103" y="5887353"/>
            <a:ext cx="38983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SPRÁVNÁ ODPOVĚĎ: </a:t>
            </a:r>
            <a:r>
              <a:rPr lang="cs-CZ" b="1" dirty="0" smtClean="0">
                <a:solidFill>
                  <a:srgbClr val="FF0000"/>
                </a:solidFill>
              </a:rPr>
              <a:t>ZÁKLADNÍ DESKA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8772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  <p:bldP spid="1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/>
              <a:t>Řešení úkolů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2590" y="885826"/>
            <a:ext cx="38779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4</a:t>
            </a:r>
            <a:r>
              <a:rPr lang="cs-CZ" dirty="0" smtClean="0"/>
              <a:t>. </a:t>
            </a:r>
            <a:r>
              <a:rPr lang="cs-CZ" sz="1400" dirty="0" smtClean="0"/>
              <a:t>Řekni, </a:t>
            </a:r>
            <a:r>
              <a:rPr lang="cs-CZ" sz="1400" dirty="0" smtClean="0"/>
              <a:t>co je na obrázku?</a:t>
            </a:r>
            <a:r>
              <a:rPr lang="cs-CZ" sz="1400" dirty="0"/>
              <a:t>		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042858" y="1550194"/>
            <a:ext cx="11154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CO TO JE?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66570" y="6037372"/>
            <a:ext cx="32757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SPRÁVNÁ ODPOVĚĎ: </a:t>
            </a:r>
            <a:r>
              <a:rPr lang="cs-CZ" b="1" dirty="0" smtClean="0">
                <a:solidFill>
                  <a:srgbClr val="FF0000"/>
                </a:solidFill>
              </a:rPr>
              <a:t>PROCESOR</a:t>
            </a:r>
            <a:endParaRPr lang="cs-CZ" b="1" dirty="0">
              <a:solidFill>
                <a:srgbClr val="FF0000"/>
              </a:solidFill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495641837"/>
              </p:ext>
            </p:extLst>
          </p:nvPr>
        </p:nvGraphicFramePr>
        <p:xfrm>
          <a:off x="1350168" y="2082223"/>
          <a:ext cx="6738937" cy="3723263"/>
        </p:xfrm>
        <a:graphic>
          <a:graphicData uri="http://schemas.openxmlformats.org/presentationml/2006/ole">
            <p:oleObj spid="_x0000_s3081" name="Image" r:id="rId3" imgW="10158730" imgH="5612698" progId="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675495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  <p:bldP spid="1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/>
              <a:t>Řešení úkolů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2590" y="885826"/>
            <a:ext cx="38779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4</a:t>
            </a:r>
            <a:r>
              <a:rPr lang="cs-CZ" dirty="0" smtClean="0"/>
              <a:t>. </a:t>
            </a:r>
            <a:r>
              <a:rPr lang="cs-CZ" sz="1400" dirty="0" smtClean="0"/>
              <a:t>Řekni, </a:t>
            </a:r>
            <a:r>
              <a:rPr lang="cs-CZ" sz="1400" dirty="0" smtClean="0"/>
              <a:t>co je na obrázku?</a:t>
            </a:r>
            <a:r>
              <a:rPr lang="cs-CZ" sz="1400" dirty="0"/>
              <a:t>		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042858" y="1550194"/>
            <a:ext cx="11154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CO TO JE?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66570" y="6037372"/>
            <a:ext cx="3299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SPRÁVNÁ ODPOVĚĎ: </a:t>
            </a:r>
            <a:r>
              <a:rPr lang="cs-CZ" b="1" dirty="0" smtClean="0">
                <a:solidFill>
                  <a:srgbClr val="FF0000"/>
                </a:solidFill>
              </a:rPr>
              <a:t>HARD DISK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7" name="Picture 2" descr="Soubor:Hdd od srodk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7525" y="2283876"/>
            <a:ext cx="3851275" cy="2724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0376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  <p:bldP spid="1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/>
              <a:t>Řešení úkolů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22590" y="885826"/>
            <a:ext cx="38779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4</a:t>
            </a:r>
            <a:r>
              <a:rPr lang="cs-CZ" dirty="0" smtClean="0"/>
              <a:t>. </a:t>
            </a:r>
            <a:r>
              <a:rPr lang="cs-CZ" sz="1400" smtClean="0"/>
              <a:t>Řekni, </a:t>
            </a:r>
            <a:r>
              <a:rPr lang="cs-CZ" sz="1400" dirty="0" smtClean="0"/>
              <a:t>co je na obrázku?</a:t>
            </a:r>
            <a:r>
              <a:rPr lang="cs-CZ" sz="1400" dirty="0"/>
              <a:t>		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042858" y="1550194"/>
            <a:ext cx="11154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CO TO JE?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66570" y="6037372"/>
            <a:ext cx="28573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SPRÁVNÁ ODPOVĚĎ: </a:t>
            </a:r>
            <a:r>
              <a:rPr lang="cs-CZ" b="1" dirty="0" smtClean="0">
                <a:solidFill>
                  <a:srgbClr val="FF0000"/>
                </a:solidFill>
              </a:rPr>
              <a:t>ZDROJ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9" name="Picture 2" descr="File:PSU-gold-full se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21647" y="2798555"/>
            <a:ext cx="4347229" cy="1695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89113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  <p:bldP spid="12" grpId="0"/>
    </p:bldLst>
  </p:timing>
</p:sld>
</file>

<file path=ppt/theme/theme1.xml><?xml version="1.0" encoding="utf-8"?>
<a:theme xmlns:a="http://schemas.openxmlformats.org/drawingml/2006/main" name="Motiv Office">
  <a:themeElements>
    <a:clrScheme name="Motiv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Motiv 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tiv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1334</TotalTime>
  <Words>985</Words>
  <Application>Microsoft Office PowerPoint</Application>
  <PresentationFormat>Předvádění na obrazovce (4:3)</PresentationFormat>
  <Paragraphs>245</Paragraphs>
  <Slides>19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Motiv Office</vt:lpstr>
      <vt:lpstr>Image</vt:lpstr>
      <vt:lpstr>Snímek 1</vt:lpstr>
      <vt:lpstr>HARDWARE</vt:lpstr>
      <vt:lpstr>HARDWARE</vt:lpstr>
      <vt:lpstr>HARDWARE</vt:lpstr>
      <vt:lpstr>HARDWARE</vt:lpstr>
      <vt:lpstr>HARDWARE</vt:lpstr>
      <vt:lpstr>HARDWARE</vt:lpstr>
      <vt:lpstr>HARDWARE</vt:lpstr>
      <vt:lpstr>HARDWARE</vt:lpstr>
      <vt:lpstr>HARDWARE</vt:lpstr>
      <vt:lpstr>HARDWARE</vt:lpstr>
      <vt:lpstr>HARDWARE</vt:lpstr>
      <vt:lpstr>HARDWARE</vt:lpstr>
      <vt:lpstr>Zadání úkolů</vt:lpstr>
      <vt:lpstr>Snímek 15</vt:lpstr>
      <vt:lpstr>Snímek 16</vt:lpstr>
      <vt:lpstr>Snímek 17</vt:lpstr>
      <vt:lpstr>Snímek 18</vt:lpstr>
      <vt:lpstr>Snímek 19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Dum</cp:lastModifiedBy>
  <cp:revision>98</cp:revision>
  <cp:lastPrinted>2013-05-29T10:30:23Z</cp:lastPrinted>
  <dcterms:created xsi:type="dcterms:W3CDTF">2013-05-29T06:59:46Z</dcterms:created>
  <dcterms:modified xsi:type="dcterms:W3CDTF">2014-06-30T18:28:31Z</dcterms:modified>
</cp:coreProperties>
</file>