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4" r:id="rId5"/>
    <p:sldId id="266" r:id="rId6"/>
    <p:sldId id="267" r:id="rId7"/>
    <p:sldId id="268" r:id="rId8"/>
    <p:sldId id="261" r:id="rId9"/>
    <p:sldId id="262" r:id="rId10"/>
    <p:sldId id="269" r:id="rId11"/>
    <p:sldId id="270" r:id="rId12"/>
    <p:sldId id="271" r:id="rId13"/>
  </p:sldIdLst>
  <p:sldSz cx="9144000" cy="6858000" type="screen4x3"/>
  <p:notesSz cx="6797675" cy="987266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2" clrIdx="0">
    <p:extLst>
      <p:ext uri="{19B8F6BF-5375-455C-9EA6-DF929625EA0E}">
        <p15:presenceInfo xmlns:p15="http://schemas.microsoft.com/office/powerpoint/2012/main" xmlns="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-90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2160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24463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7290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54117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24237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5547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26628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1964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54716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6327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23260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FB662-1261-4836-BFD3-173CE50C0C6E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DC8F7B-360A-4B36-B090-CF96C049C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0434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cs.wikipedia.org/wiki/Soubor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Adres%C3%A1%C5%99_(informatika)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547813" y="333375"/>
            <a:ext cx="6011862" cy="1470025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2133600"/>
            <a:ext cx="6400800" cy="1079500"/>
          </a:xfrm>
        </p:spPr>
        <p:txBody>
          <a:bodyPr>
            <a:normAutofit lnSpcReduction="10000"/>
          </a:bodyPr>
          <a:lstStyle/>
          <a:p>
            <a:pPr algn="l">
              <a:defRPr/>
            </a:pPr>
            <a:r>
              <a:rPr lang="cs-CZ" sz="1200" b="1" dirty="0" smtClean="0"/>
              <a:t>Číslo projektu školy 	</a:t>
            </a:r>
            <a:r>
              <a:rPr lang="cs-CZ" sz="1200" b="1" dirty="0"/>
              <a:t>CZ.1.07/1.5.00/34.0963  </a:t>
            </a:r>
            <a:endParaRPr lang="cs-CZ" sz="1200" b="1" dirty="0" smtClean="0"/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Číslo a název šablony 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klíčové aktivity 	III/2 </a:t>
            </a:r>
            <a:r>
              <a:rPr lang="cs-CZ" sz="1200" b="1" dirty="0">
                <a:effectLst/>
              </a:rPr>
              <a:t>Inovace a zkvalitnění výuky prostřednictvím ICT</a:t>
            </a:r>
            <a:endParaRPr lang="cs-CZ" sz="1200" b="1" dirty="0" smtClean="0"/>
          </a:p>
          <a:p>
            <a:pPr algn="l">
              <a:defRPr/>
            </a:pPr>
            <a:r>
              <a:rPr lang="cs-CZ" sz="1200" b="1" dirty="0" smtClean="0"/>
              <a:t>Číslo materiálu</a:t>
            </a:r>
            <a:r>
              <a:rPr lang="cs-CZ" sz="1200" b="1" smtClean="0"/>
              <a:t>	VY_32_INOVACE_ICT_I_S1_05</a:t>
            </a:r>
            <a:endParaRPr lang="cs-CZ" sz="1200" b="1" dirty="0" smtClean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403350" y="3284538"/>
            <a:ext cx="6553200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Popis výukového materiálu	</a:t>
            </a: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Název:			</a:t>
            </a:r>
            <a:r>
              <a:rPr lang="cs-CZ" sz="1200" b="1" dirty="0" smtClean="0">
                <a:latin typeface="Arial" panose="020B0604020202020204" pitchFamily="34" charset="0"/>
              </a:rPr>
              <a:t>Soubory</a:t>
            </a:r>
            <a:r>
              <a:rPr lang="cs-CZ" sz="1200" b="1" dirty="0">
                <a:latin typeface="Arial" panose="020B0604020202020204" pitchFamily="34" charset="0"/>
              </a:rPr>
              <a:t>, typy </a:t>
            </a:r>
            <a:r>
              <a:rPr lang="cs-CZ" sz="1200" b="1" dirty="0" smtClean="0">
                <a:latin typeface="Arial" panose="020B0604020202020204" pitchFamily="34" charset="0"/>
              </a:rPr>
              <a:t>souborů, adresářová struktura</a:t>
            </a:r>
          </a:p>
          <a:p>
            <a:pPr eaLnBrk="1" hangingPunct="1"/>
            <a:r>
              <a:rPr lang="cs-CZ" sz="1200" dirty="0" smtClean="0">
                <a:latin typeface="Arial" panose="020B0604020202020204" pitchFamily="34" charset="0"/>
              </a:rPr>
              <a:t>Autor</a:t>
            </a:r>
            <a:r>
              <a:rPr lang="cs-CZ" sz="1200" dirty="0">
                <a:latin typeface="Arial" panose="020B0604020202020204" pitchFamily="34" charset="0"/>
              </a:rPr>
              <a:t>:			Pavel Lintemer</a:t>
            </a: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Datum:		</a:t>
            </a:r>
            <a:r>
              <a:rPr lang="cs-CZ" sz="1200">
                <a:latin typeface="Arial" panose="020B0604020202020204" pitchFamily="34" charset="0"/>
              </a:rPr>
              <a:t>	</a:t>
            </a:r>
            <a:r>
              <a:rPr lang="cs-CZ" sz="1200" smtClean="0">
                <a:latin typeface="Arial" panose="020B0604020202020204" pitchFamily="34" charset="0"/>
              </a:rPr>
              <a:t>8.9.2013 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Obor:			</a:t>
            </a:r>
            <a:r>
              <a:rPr lang="cs-CZ" sz="1200" dirty="0"/>
              <a:t>65-41-L/01 Gastronomie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Ročník:			1. ročník</a:t>
            </a: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Předmět:			IKT – Informační a komunikační technologie</a:t>
            </a:r>
          </a:p>
          <a:p>
            <a:pPr eaLnBrk="1" hangingPunct="1"/>
            <a:endParaRPr lang="cs-CZ" sz="1200" b="1" dirty="0">
              <a:latin typeface="Arial" panose="020B0604020202020204" pitchFamily="34" charset="0"/>
            </a:endParaRPr>
          </a:p>
          <a:p>
            <a:pPr eaLnBrk="1" hangingPunct="1"/>
            <a:endParaRPr lang="cs-CZ" sz="1200" b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Anotace výukového materiálu</a:t>
            </a:r>
          </a:p>
          <a:p>
            <a:pPr eaLnBrk="1" hangingPunct="1"/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i="1" dirty="0">
                <a:latin typeface="Arial" panose="020B0604020202020204" pitchFamily="34" charset="0"/>
              </a:rPr>
              <a:t>1. Materiál je určen pro výuku předmětu </a:t>
            </a:r>
            <a:r>
              <a:rPr lang="cs-CZ" sz="1200" i="1" dirty="0" smtClean="0">
                <a:latin typeface="Arial" panose="020B0604020202020204" pitchFamily="34" charset="0"/>
              </a:rPr>
              <a:t>IKT </a:t>
            </a:r>
            <a:r>
              <a:rPr lang="cs-CZ" sz="1200" i="1" dirty="0">
                <a:latin typeface="Arial" panose="020B0604020202020204" pitchFamily="34" charset="0"/>
              </a:rPr>
              <a:t>a je v souladu s </a:t>
            </a:r>
            <a:r>
              <a:rPr lang="cs-CZ" sz="1200" i="1" dirty="0" smtClean="0">
                <a:latin typeface="Arial" panose="020B0604020202020204" pitchFamily="34" charset="0"/>
              </a:rPr>
              <a:t>ŠVP. </a:t>
            </a:r>
            <a:endParaRPr lang="cs-CZ" sz="1200" i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i="1" dirty="0">
                <a:latin typeface="Arial" panose="020B0604020202020204" pitchFamily="34" charset="0"/>
              </a:rPr>
              <a:t>2. Materiál je prezentován žákům prostřednictvím </a:t>
            </a:r>
            <a:r>
              <a:rPr lang="cs-CZ" sz="1200" i="1" dirty="0" smtClean="0">
                <a:latin typeface="Arial" panose="020B0604020202020204" pitchFamily="34" charset="0"/>
              </a:rPr>
              <a:t>dataprojektoru na učebně IKT </a:t>
            </a:r>
            <a:r>
              <a:rPr lang="cs-CZ" sz="1200" i="1" dirty="0">
                <a:latin typeface="Arial" panose="020B0604020202020204" pitchFamily="34" charset="0"/>
              </a:rPr>
              <a:t>s výkladem </a:t>
            </a:r>
            <a:r>
              <a:rPr lang="cs-CZ" sz="1200" i="1" dirty="0" smtClean="0">
                <a:latin typeface="Arial" panose="020B0604020202020204" pitchFamily="34" charset="0"/>
              </a:rPr>
              <a:t>včetně názorných ukázek</a:t>
            </a:r>
          </a:p>
          <a:p>
            <a:pPr eaLnBrk="1" hangingPunct="1"/>
            <a:endParaRPr lang="cs-CZ" sz="1200" i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i="1" dirty="0" smtClean="0">
                <a:latin typeface="Arial" panose="020B0604020202020204" pitchFamily="34" charset="0"/>
              </a:rPr>
              <a:t>Cíl: 	žák chápe co je soubor, složka, práci s nimi</a:t>
            </a:r>
          </a:p>
          <a:p>
            <a:pPr eaLnBrk="1" hangingPunct="1"/>
            <a:r>
              <a:rPr lang="cs-CZ" sz="1200" i="1" dirty="0">
                <a:latin typeface="Arial" panose="020B0604020202020204" pitchFamily="34" charset="0"/>
              </a:rPr>
              <a:t>	</a:t>
            </a:r>
            <a:r>
              <a:rPr lang="cs-CZ" sz="1200" i="1" dirty="0" smtClean="0">
                <a:latin typeface="Arial" panose="020B0604020202020204" pitchFamily="34" charset="0"/>
              </a:rPr>
              <a:t>žák si osvojí pojmy: soubor, přípona, adresář</a:t>
            </a:r>
          </a:p>
        </p:txBody>
      </p:sp>
    </p:spTree>
    <p:extLst>
      <p:ext uri="{BB962C8B-B14F-4D97-AF65-F5344CB8AC3E}">
        <p14:creationId xmlns:p14="http://schemas.microsoft.com/office/powerpoint/2010/main" xmlns="" val="3636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 smtClean="0"/>
              <a:t>Soubory, typy souborů</a:t>
            </a:r>
            <a:endParaRPr lang="cs-CZ" b="1" cap="all" dirty="0"/>
          </a:p>
        </p:txBody>
      </p:sp>
      <p:sp>
        <p:nvSpPr>
          <p:cNvPr id="8" name="Obdélník 7"/>
          <p:cNvSpPr/>
          <p:nvPr/>
        </p:nvSpPr>
        <p:spPr>
          <a:xfrm>
            <a:off x="550753" y="1011505"/>
            <a:ext cx="7815262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b="1" dirty="0" smtClean="0"/>
              <a:t>SOUBOR</a:t>
            </a:r>
            <a:r>
              <a:rPr lang="cs-CZ" sz="1400" dirty="0" smtClean="0"/>
              <a:t> (anglicky </a:t>
            </a:r>
            <a:r>
              <a:rPr lang="cs-CZ" sz="1400" b="1" dirty="0" smtClean="0"/>
              <a:t>FILE</a:t>
            </a:r>
            <a:r>
              <a:rPr lang="cs-CZ" sz="1400" dirty="0" smtClean="0"/>
              <a:t>) v </a:t>
            </a:r>
            <a:r>
              <a:rPr lang="cs-CZ" sz="1400" dirty="0"/>
              <a:t>informatice označuje pojmenovanou sadu dat uloženou na nějakém datovém médiu, se kterou lze pracovat nástroji operačního </a:t>
            </a:r>
            <a:r>
              <a:rPr lang="cs-CZ" sz="1400" dirty="0" smtClean="0"/>
              <a:t>systému nebo jinými aplikacemi jako </a:t>
            </a:r>
            <a:r>
              <a:rPr lang="cs-CZ" sz="1400" dirty="0"/>
              <a:t>s jedním celkem</a:t>
            </a:r>
            <a:r>
              <a:rPr lang="cs-CZ" sz="1400" dirty="0" smtClean="0"/>
              <a:t>.</a:t>
            </a:r>
          </a:p>
          <a:p>
            <a:r>
              <a:rPr lang="cs-CZ" sz="1400" dirty="0"/>
              <a:t>Obsahem souboru mohou být různá data.</a:t>
            </a:r>
            <a:endParaRPr lang="cs-CZ" sz="1400" dirty="0" smtClean="0"/>
          </a:p>
          <a:p>
            <a:endParaRPr lang="cs-CZ" sz="1400" dirty="0"/>
          </a:p>
          <a:p>
            <a:pPr>
              <a:buNone/>
            </a:pPr>
            <a:r>
              <a:rPr lang="cs-CZ" sz="1400" dirty="0" smtClean="0"/>
              <a:t>Každý soubor má své jednoznačné označení, které má dvě části</a:t>
            </a:r>
            <a:r>
              <a:rPr lang="en-US" sz="1400" dirty="0" smtClean="0"/>
              <a:t>:</a:t>
            </a:r>
            <a:endParaRPr lang="cs-CZ" sz="1400" dirty="0" smtClean="0"/>
          </a:p>
          <a:p>
            <a:pPr>
              <a:buNone/>
            </a:pPr>
            <a:endParaRPr lang="cs-CZ" sz="1400" dirty="0"/>
          </a:p>
          <a:p>
            <a:pPr algn="ctr">
              <a:buNone/>
            </a:pPr>
            <a:endParaRPr lang="cs-CZ" sz="2400" b="1" dirty="0" smtClean="0"/>
          </a:p>
          <a:p>
            <a:pPr algn="ctr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JMÉNO</a:t>
            </a:r>
            <a:r>
              <a:rPr lang="cs-CZ" sz="2400" b="1" dirty="0" smtClean="0"/>
              <a:t> . </a:t>
            </a:r>
            <a:r>
              <a:rPr lang="cs-CZ" sz="2400" b="1" dirty="0" smtClean="0">
                <a:solidFill>
                  <a:srgbClr val="00B0F0"/>
                </a:solidFill>
              </a:rPr>
              <a:t>PŘÍPONA</a:t>
            </a:r>
          </a:p>
          <a:p>
            <a:pPr algn="ctr">
              <a:buNone/>
            </a:pPr>
            <a:r>
              <a:rPr lang="cs-CZ" sz="2400" b="1" dirty="0" smtClean="0"/>
              <a:t>	</a:t>
            </a:r>
            <a:endParaRPr lang="cs-CZ" sz="2400" b="1" dirty="0"/>
          </a:p>
          <a:p>
            <a:pPr algn="ctr">
              <a:buNone/>
            </a:pPr>
            <a:endParaRPr lang="cs-CZ" b="1" dirty="0"/>
          </a:p>
          <a:p>
            <a:pPr algn="ctr">
              <a:buNone/>
            </a:pPr>
            <a:endParaRPr lang="cs-CZ" sz="1400" dirty="0"/>
          </a:p>
          <a:p>
            <a:r>
              <a:rPr lang="de-DE" sz="1400" b="1" dirty="0">
                <a:solidFill>
                  <a:srgbClr val="FF0000"/>
                </a:solidFill>
              </a:rPr>
              <a:t>JMÉNO</a:t>
            </a:r>
            <a:r>
              <a:rPr lang="de-DE" sz="1400" dirty="0"/>
              <a:t>	</a:t>
            </a:r>
            <a:r>
              <a:rPr lang="cs-CZ" sz="1400" dirty="0"/>
              <a:t>libovolný název </a:t>
            </a:r>
            <a:r>
              <a:rPr lang="cs-CZ" sz="1400" dirty="0" smtClean="0"/>
              <a:t>souboru (dle OS omezená délka, </a:t>
            </a:r>
            <a:r>
              <a:rPr lang="cs-CZ" sz="1400" dirty="0" err="1" smtClean="0"/>
              <a:t>windows</a:t>
            </a:r>
            <a:r>
              <a:rPr lang="cs-CZ" sz="1400" dirty="0" smtClean="0"/>
              <a:t>)</a:t>
            </a:r>
          </a:p>
          <a:p>
            <a:endParaRPr lang="cs-CZ" sz="1400" dirty="0"/>
          </a:p>
          <a:p>
            <a:r>
              <a:rPr lang="cs-CZ" sz="1400" b="1" dirty="0">
                <a:solidFill>
                  <a:srgbClr val="00B0F0"/>
                </a:solidFill>
              </a:rPr>
              <a:t>PŘÍPONA</a:t>
            </a:r>
            <a:r>
              <a:rPr lang="de-DE" sz="1400" dirty="0"/>
              <a:t>	</a:t>
            </a:r>
            <a:r>
              <a:rPr lang="cs-CZ" sz="1400" dirty="0" smtClean="0"/>
              <a:t>je tvořena 3 nebo 4 znaky, určuje typ souboru</a:t>
            </a:r>
          </a:p>
          <a:p>
            <a:endParaRPr lang="cs-CZ" sz="1400" dirty="0" smtClean="0">
              <a:latin typeface="Arial" panose="020B0604020202020204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28650" y="6212976"/>
            <a:ext cx="36247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Použité zdroje:</a:t>
            </a:r>
          </a:p>
          <a:p>
            <a:r>
              <a:rPr lang="cs-CZ" sz="800" i="1" dirty="0" smtClean="0"/>
              <a:t>Wikipedie: Otevřená encyklopedie: </a:t>
            </a:r>
            <a:r>
              <a:rPr lang="cs-CZ" sz="800" dirty="0" smtClean="0"/>
              <a:t>Soubor [online]. c2013 [citováno 1. 6. 2013]. </a:t>
            </a:r>
          </a:p>
          <a:p>
            <a:r>
              <a:rPr lang="cs-CZ" sz="800" dirty="0" smtClean="0"/>
              <a:t>Dostupný z WWW: &lt;</a:t>
            </a:r>
            <a:r>
              <a:rPr lang="cs-CZ" sz="800" dirty="0">
                <a:hlinkClick r:id="rId2"/>
              </a:rPr>
              <a:t>http://cs.wikipedia.org/wiki/Soubor</a:t>
            </a:r>
            <a:r>
              <a:rPr lang="cs-CZ" sz="800" dirty="0" smtClean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xmlns="" val="2841354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 smtClean="0"/>
              <a:t>Soubory, typy souborů</a:t>
            </a:r>
            <a:endParaRPr lang="cs-CZ" b="1" cap="all" dirty="0"/>
          </a:p>
        </p:txBody>
      </p:sp>
      <p:sp>
        <p:nvSpPr>
          <p:cNvPr id="6" name="Obdélník 5"/>
          <p:cNvSpPr/>
          <p:nvPr/>
        </p:nvSpPr>
        <p:spPr>
          <a:xfrm>
            <a:off x="523874" y="1011505"/>
            <a:ext cx="812482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Typ souboru se v různých operačních systémech zjišťuje </a:t>
            </a:r>
            <a:r>
              <a:rPr lang="cs-CZ" b="1" dirty="0" smtClean="0"/>
              <a:t>:</a:t>
            </a:r>
          </a:p>
          <a:p>
            <a:endParaRPr lang="cs-CZ" b="1" dirty="0"/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cs-CZ" i="1" dirty="0"/>
              <a:t>pomocí přípony názvu souboru (např. .</a:t>
            </a:r>
            <a:r>
              <a:rPr lang="cs-CZ" i="1" dirty="0" err="1"/>
              <a:t>exe</a:t>
            </a:r>
            <a:r>
              <a:rPr lang="cs-CZ" i="1" dirty="0"/>
              <a:t> v </a:t>
            </a:r>
            <a:r>
              <a:rPr lang="cs-CZ" i="1" dirty="0" smtClean="0"/>
              <a:t>MS Windows</a:t>
            </a:r>
            <a:r>
              <a:rPr lang="cs-CZ" i="1" dirty="0"/>
              <a:t>; překonaný způsob)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cs-CZ" i="1" dirty="0"/>
              <a:t>pomocí atributu souboru (např. atribut </a:t>
            </a:r>
            <a:r>
              <a:rPr lang="cs-CZ" i="1" dirty="0" err="1"/>
              <a:t>executable</a:t>
            </a:r>
            <a:r>
              <a:rPr lang="cs-CZ" i="1" dirty="0"/>
              <a:t> v unixových systémech)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cs-CZ" i="1" dirty="0"/>
              <a:t>pomocí obsahu souboru (první byty souboru obsahují jednoznačný identifikátor)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cs-CZ" i="1" dirty="0"/>
              <a:t>pomocí alternativního datového proudu souboru (NTFS v Microsoft Windows)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628650" y="6212976"/>
            <a:ext cx="36247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Použité zdroje:</a:t>
            </a:r>
          </a:p>
          <a:p>
            <a:r>
              <a:rPr lang="cs-CZ" sz="800" i="1" dirty="0" smtClean="0"/>
              <a:t>Wikipedie: Otevřená encyklopedie: </a:t>
            </a:r>
            <a:r>
              <a:rPr lang="cs-CZ" sz="800" dirty="0" smtClean="0"/>
              <a:t>Soubor [online]. c2013 [citováno 1. 6. 2013]. </a:t>
            </a:r>
          </a:p>
          <a:p>
            <a:r>
              <a:rPr lang="cs-CZ" sz="800" dirty="0" smtClean="0"/>
              <a:t>Dostupný z WWW: &lt;</a:t>
            </a:r>
            <a:r>
              <a:rPr lang="cs-CZ" sz="800" dirty="0">
                <a:hlinkClick r:id="rId2"/>
              </a:rPr>
              <a:t>http://cs.wikipedia.org/wiki/Soubor</a:t>
            </a:r>
            <a:r>
              <a:rPr lang="cs-CZ" sz="800" dirty="0" smtClean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xmlns="" val="2941253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 smtClean="0"/>
              <a:t>Soubory, typy souborů</a:t>
            </a:r>
            <a:endParaRPr lang="cs-CZ" b="1" cap="all" dirty="0"/>
          </a:p>
        </p:txBody>
      </p:sp>
      <p:sp>
        <p:nvSpPr>
          <p:cNvPr id="14" name="Obdélník 13"/>
          <p:cNvSpPr/>
          <p:nvPr/>
        </p:nvSpPr>
        <p:spPr>
          <a:xfrm>
            <a:off x="550069" y="1185863"/>
            <a:ext cx="781526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/>
              <a:t>Atributy souborů, která OS nejčastěji uchovává</a:t>
            </a:r>
            <a:r>
              <a:rPr lang="cs-CZ" sz="1600" b="1" dirty="0" smtClean="0"/>
              <a:t>:</a:t>
            </a:r>
          </a:p>
          <a:p>
            <a:endParaRPr lang="cs-CZ" sz="1600" b="1" dirty="0"/>
          </a:p>
          <a:p>
            <a:endParaRPr lang="cs-CZ" sz="1600" b="1" dirty="0"/>
          </a:p>
          <a:p>
            <a:pPr>
              <a:lnSpc>
                <a:spcPct val="150000"/>
              </a:lnSpc>
            </a:pPr>
            <a:r>
              <a:rPr lang="cs-CZ" sz="1400" b="1" dirty="0"/>
              <a:t>jméno </a:t>
            </a:r>
            <a:r>
              <a:rPr lang="cs-CZ" sz="1400" dirty="0"/>
              <a:t>– jedinečný název souboru (vzhledem k aktuálnímu adresáři)</a:t>
            </a:r>
          </a:p>
          <a:p>
            <a:pPr>
              <a:lnSpc>
                <a:spcPct val="150000"/>
              </a:lnSpc>
            </a:pPr>
            <a:r>
              <a:rPr lang="cs-CZ" sz="1400" b="1" dirty="0"/>
              <a:t>délka</a:t>
            </a:r>
            <a:r>
              <a:rPr lang="cs-CZ" sz="1400" dirty="0"/>
              <a:t> – velikost v počtech bytů</a:t>
            </a:r>
          </a:p>
          <a:p>
            <a:pPr>
              <a:lnSpc>
                <a:spcPct val="150000"/>
              </a:lnSpc>
            </a:pPr>
            <a:r>
              <a:rPr lang="cs-CZ" sz="1400" b="1" dirty="0"/>
              <a:t>typ</a:t>
            </a:r>
            <a:r>
              <a:rPr lang="cs-CZ" sz="1400" dirty="0"/>
              <a:t> – umožňuje odlišit typ obsažených dat, použitý program</a:t>
            </a:r>
          </a:p>
          <a:p>
            <a:pPr>
              <a:lnSpc>
                <a:spcPct val="150000"/>
              </a:lnSpc>
            </a:pPr>
            <a:r>
              <a:rPr lang="cs-CZ" sz="1400" b="1" dirty="0"/>
              <a:t>přístupová oprávnění </a:t>
            </a:r>
            <a:r>
              <a:rPr lang="cs-CZ" sz="1400" dirty="0"/>
              <a:t>– kdo smí se souborem pracovat (čtení, zápis, …) pro uživatele a skupiny</a:t>
            </a:r>
          </a:p>
          <a:p>
            <a:pPr>
              <a:lnSpc>
                <a:spcPct val="150000"/>
              </a:lnSpc>
            </a:pPr>
            <a:r>
              <a:rPr lang="cs-CZ" sz="1400" b="1" dirty="0"/>
              <a:t>vlastník</a:t>
            </a:r>
            <a:r>
              <a:rPr lang="cs-CZ" sz="1400" dirty="0"/>
              <a:t> – uživatel </a:t>
            </a:r>
            <a:r>
              <a:rPr lang="cs-CZ" sz="1400" dirty="0" smtClean="0"/>
              <a:t>(skupina) vlastnící soubor</a:t>
            </a:r>
          </a:p>
          <a:p>
            <a:pPr>
              <a:lnSpc>
                <a:spcPct val="150000"/>
              </a:lnSpc>
            </a:pPr>
            <a:r>
              <a:rPr lang="cs-CZ" sz="1400" b="1" dirty="0" smtClean="0"/>
              <a:t>čas </a:t>
            </a:r>
            <a:r>
              <a:rPr lang="cs-CZ" sz="1400" b="1" dirty="0"/>
              <a:t>vytvoření</a:t>
            </a:r>
          </a:p>
          <a:p>
            <a:pPr>
              <a:lnSpc>
                <a:spcPct val="150000"/>
              </a:lnSpc>
            </a:pPr>
            <a:r>
              <a:rPr lang="cs-CZ" sz="1400" b="1" dirty="0"/>
              <a:t>čas posledního přístupu k souboru</a:t>
            </a:r>
          </a:p>
          <a:p>
            <a:pPr>
              <a:lnSpc>
                <a:spcPct val="150000"/>
              </a:lnSpc>
            </a:pPr>
            <a:r>
              <a:rPr lang="cs-CZ" sz="1400" b="1" dirty="0"/>
              <a:t>čas poslední změny v obsahu souboru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628650" y="6212976"/>
            <a:ext cx="36247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Použité zdroje:</a:t>
            </a:r>
          </a:p>
          <a:p>
            <a:r>
              <a:rPr lang="cs-CZ" sz="800" i="1" dirty="0" smtClean="0"/>
              <a:t>Wikipedie: Otevřená encyklopedie: </a:t>
            </a:r>
            <a:r>
              <a:rPr lang="cs-CZ" sz="800" dirty="0" smtClean="0"/>
              <a:t>Soubor [online]. c2013 [citováno 1. 6. 2013]. </a:t>
            </a:r>
          </a:p>
          <a:p>
            <a:r>
              <a:rPr lang="cs-CZ" sz="800" dirty="0" smtClean="0"/>
              <a:t>Dostupný z WWW: &lt;</a:t>
            </a:r>
            <a:r>
              <a:rPr lang="cs-CZ" sz="800" dirty="0">
                <a:hlinkClick r:id="rId2"/>
              </a:rPr>
              <a:t>http://cs.wikipedia.org/wiki/Soubor</a:t>
            </a:r>
            <a:r>
              <a:rPr lang="cs-CZ" sz="800" dirty="0" smtClean="0"/>
              <a:t>&gt;</a:t>
            </a:r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22330" y="3364852"/>
            <a:ext cx="2316719" cy="3078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2078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Nadpis 1"/>
          <p:cNvSpPr>
            <a:spLocks noGrp="1"/>
          </p:cNvSpPr>
          <p:nvPr>
            <p:ph type="title"/>
          </p:nvPr>
        </p:nvSpPr>
        <p:spPr>
          <a:xfrm>
            <a:off x="657225" y="379414"/>
            <a:ext cx="7886700" cy="589734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/>
              <a:t>Soubory, typy souborů</a:t>
            </a:r>
            <a:endParaRPr lang="cs-CZ" b="1" dirty="0"/>
          </a:p>
        </p:txBody>
      </p:sp>
      <p:sp>
        <p:nvSpPr>
          <p:cNvPr id="36" name="Obdélník 35"/>
          <p:cNvSpPr/>
          <p:nvPr/>
        </p:nvSpPr>
        <p:spPr>
          <a:xfrm>
            <a:off x="657225" y="1100137"/>
            <a:ext cx="7886700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 smtClean="0"/>
              <a:t>ZÁSTUPNÉ ZNAKY PŘI HLEDÁNÍ SOUBORŮ:</a:t>
            </a:r>
          </a:p>
          <a:p>
            <a:pPr>
              <a:buNone/>
            </a:pPr>
            <a:endParaRPr lang="cs-CZ" sz="1400" b="1" dirty="0"/>
          </a:p>
          <a:p>
            <a:pPr>
              <a:buNone/>
            </a:pPr>
            <a:r>
              <a:rPr lang="cs-CZ" sz="1400" dirty="0" smtClean="0"/>
              <a:t>Při hledání souborů v počítači je možno používat tzv. </a:t>
            </a:r>
            <a:r>
              <a:rPr lang="cs-CZ" sz="1400" b="1" dirty="0" smtClean="0"/>
              <a:t>zástupné znaky</a:t>
            </a:r>
            <a:r>
              <a:rPr lang="cs-CZ" sz="1400" dirty="0" smtClean="0"/>
              <a:t>, při nejasné informaci vyhledávání.</a:t>
            </a:r>
          </a:p>
          <a:p>
            <a:r>
              <a:rPr lang="cs-CZ" sz="1400" dirty="0" smtClean="0"/>
              <a:t>Náhrada se provádí buďto částečně nebo celého jména nebo celé přípony. </a:t>
            </a:r>
          </a:p>
          <a:p>
            <a:endParaRPr lang="cs-CZ" sz="1400" dirty="0"/>
          </a:p>
          <a:p>
            <a:r>
              <a:rPr lang="cs-CZ" sz="1400" dirty="0" smtClean="0"/>
              <a:t>Jako náhradní znaky se používají</a:t>
            </a:r>
            <a:r>
              <a:rPr lang="en-US" sz="1400" dirty="0" smtClean="0"/>
              <a:t>:</a:t>
            </a:r>
            <a:endParaRPr lang="cs-CZ" sz="1400" dirty="0" smtClean="0"/>
          </a:p>
          <a:p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600" b="1" dirty="0" smtClean="0"/>
              <a:t>* - nahrazuje celou skupinu znaků</a:t>
            </a:r>
            <a:endParaRPr lang="cs-CZ" sz="1600" b="1" dirty="0"/>
          </a:p>
          <a:p>
            <a:pPr>
              <a:lnSpc>
                <a:spcPct val="150000"/>
              </a:lnSpc>
              <a:buNone/>
            </a:pPr>
            <a:r>
              <a:rPr lang="cs-CZ" sz="1600" b="1" dirty="0" smtClean="0"/>
              <a:t>? – nahrazuje jen jeden znak</a:t>
            </a:r>
          </a:p>
          <a:p>
            <a:pPr>
              <a:lnSpc>
                <a:spcPct val="150000"/>
              </a:lnSpc>
              <a:buNone/>
            </a:pPr>
            <a:endParaRPr lang="cs-CZ" sz="1600" b="1" dirty="0"/>
          </a:p>
          <a:p>
            <a:pPr>
              <a:lnSpc>
                <a:spcPct val="150000"/>
              </a:lnSpc>
              <a:buNone/>
            </a:pPr>
            <a:r>
              <a:rPr lang="cs-CZ" sz="1600" b="1" dirty="0" smtClean="0"/>
              <a:t>Příklad:</a:t>
            </a:r>
          </a:p>
          <a:p>
            <a:pPr>
              <a:lnSpc>
                <a:spcPct val="150000"/>
              </a:lnSpc>
              <a:buNone/>
            </a:pPr>
            <a:r>
              <a:rPr lang="cs-CZ" sz="1600" b="1" dirty="0" smtClean="0"/>
              <a:t>*.*</a:t>
            </a:r>
            <a:r>
              <a:rPr lang="cs-CZ" sz="1600" dirty="0" smtClean="0"/>
              <a:t> 	v daném umístění najde všechny soubory</a:t>
            </a:r>
          </a:p>
          <a:p>
            <a:pPr>
              <a:lnSpc>
                <a:spcPct val="150000"/>
              </a:lnSpc>
              <a:buNone/>
            </a:pPr>
            <a:r>
              <a:rPr lang="cs-CZ" sz="1600" b="1" dirty="0" smtClean="0"/>
              <a:t>*.doc	</a:t>
            </a:r>
            <a:r>
              <a:rPr lang="cs-CZ" sz="1600" dirty="0" smtClean="0"/>
              <a:t>v daném umístění najde všechny souboru s příponou </a:t>
            </a:r>
            <a:r>
              <a:rPr lang="cs-CZ" sz="1600" b="1" dirty="0" smtClean="0"/>
              <a:t>doc</a:t>
            </a:r>
          </a:p>
          <a:p>
            <a:pPr>
              <a:lnSpc>
                <a:spcPct val="150000"/>
              </a:lnSpc>
              <a:buNone/>
            </a:pPr>
            <a:r>
              <a:rPr lang="cs-CZ" sz="1600" b="1" dirty="0"/>
              <a:t>d</a:t>
            </a:r>
            <a:r>
              <a:rPr lang="cs-CZ" sz="1600" b="1" dirty="0" smtClean="0"/>
              <a:t>ana.*</a:t>
            </a:r>
            <a:r>
              <a:rPr lang="cs-CZ" sz="1600" dirty="0" smtClean="0"/>
              <a:t>	v daném umístění najde všechny typy souborů se jménem </a:t>
            </a:r>
            <a:r>
              <a:rPr lang="cs-CZ" sz="1600" b="1" dirty="0" err="1" smtClean="0"/>
              <a:t>dana</a:t>
            </a:r>
            <a:endParaRPr lang="cs-CZ" sz="1600" b="1" dirty="0" smtClean="0"/>
          </a:p>
          <a:p>
            <a:pPr>
              <a:lnSpc>
                <a:spcPct val="150000"/>
              </a:lnSpc>
            </a:pPr>
            <a:r>
              <a:rPr lang="cs-CZ" sz="1600" b="1" dirty="0" smtClean="0"/>
              <a:t>?</a:t>
            </a:r>
            <a:r>
              <a:rPr lang="cs-CZ" sz="1600" b="1" dirty="0" err="1" smtClean="0"/>
              <a:t>ana</a:t>
            </a:r>
            <a:r>
              <a:rPr lang="cs-CZ" sz="1600" b="1" dirty="0"/>
              <a:t>.*</a:t>
            </a:r>
            <a:r>
              <a:rPr lang="cs-CZ" sz="1600" dirty="0"/>
              <a:t>	v daném umístění najde všechny typy </a:t>
            </a:r>
            <a:r>
              <a:rPr lang="cs-CZ" sz="1600" dirty="0" smtClean="0"/>
              <a:t>souborů obsahující jedno písmeno + </a:t>
            </a:r>
            <a:r>
              <a:rPr lang="cs-CZ" sz="1600" b="1" dirty="0" err="1" smtClean="0"/>
              <a:t>ana</a:t>
            </a:r>
            <a:endParaRPr lang="cs-CZ" sz="1600" b="1" dirty="0" smtClean="0"/>
          </a:p>
          <a:p>
            <a:pPr>
              <a:lnSpc>
                <a:spcPct val="150000"/>
              </a:lnSpc>
            </a:pPr>
            <a:r>
              <a:rPr lang="cs-CZ" sz="1600" b="1" dirty="0"/>
              <a:t>	</a:t>
            </a:r>
            <a:r>
              <a:rPr lang="cs-CZ" sz="1600" b="1" dirty="0" err="1" smtClean="0"/>
              <a:t>j</a:t>
            </a:r>
            <a:r>
              <a:rPr lang="cs-CZ" sz="1600" dirty="0" err="1" smtClean="0"/>
              <a:t>ana</a:t>
            </a:r>
            <a:r>
              <a:rPr lang="cs-CZ" sz="1600" b="1" dirty="0" smtClean="0"/>
              <a:t>, </a:t>
            </a:r>
            <a:r>
              <a:rPr lang="cs-CZ" sz="1600" b="1" dirty="0" err="1" smtClean="0"/>
              <a:t>d</a:t>
            </a:r>
            <a:r>
              <a:rPr lang="cs-CZ" sz="1600" dirty="0" err="1" smtClean="0"/>
              <a:t>ana</a:t>
            </a:r>
            <a:r>
              <a:rPr lang="cs-CZ" sz="1600" b="1" dirty="0" smtClean="0"/>
              <a:t>, p</a:t>
            </a:r>
            <a:r>
              <a:rPr lang="cs-CZ" sz="1600" dirty="0" smtClean="0"/>
              <a:t>ana</a:t>
            </a:r>
            <a:r>
              <a:rPr lang="cs-CZ" sz="1600" b="1" dirty="0" smtClean="0"/>
              <a:t>, h</a:t>
            </a:r>
            <a:r>
              <a:rPr lang="cs-CZ" sz="1600" dirty="0" smtClean="0"/>
              <a:t>ana </a:t>
            </a:r>
            <a:r>
              <a:rPr lang="cs-CZ" sz="1600" b="1" dirty="0" smtClean="0"/>
              <a:t>…..</a:t>
            </a:r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xmlns="" val="2615361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 smtClean="0"/>
              <a:t>ADRESÁŘE A JEJICH STRUKTURA</a:t>
            </a:r>
            <a:endParaRPr lang="cs-CZ" b="1" cap="all" dirty="0"/>
          </a:p>
        </p:txBody>
      </p:sp>
      <p:sp>
        <p:nvSpPr>
          <p:cNvPr id="5" name="Obdélník 4"/>
          <p:cNvSpPr/>
          <p:nvPr/>
        </p:nvSpPr>
        <p:spPr>
          <a:xfrm>
            <a:off x="550753" y="1011505"/>
            <a:ext cx="7815262" cy="45089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b="1" dirty="0"/>
              <a:t>Adresář</a:t>
            </a:r>
            <a:r>
              <a:rPr lang="cs-CZ" sz="1400" dirty="0"/>
              <a:t> (také </a:t>
            </a:r>
            <a:r>
              <a:rPr lang="cs-CZ" sz="1400" b="1" dirty="0"/>
              <a:t>složka</a:t>
            </a:r>
            <a:r>
              <a:rPr lang="cs-CZ" sz="1400" dirty="0"/>
              <a:t>) je v informatice organizační jednotka v souborovém systému na datovém médiu. 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 smtClean="0"/>
              <a:t>Adresář </a:t>
            </a:r>
            <a:r>
              <a:rPr lang="cs-CZ" sz="1400" dirty="0"/>
              <a:t>sdružuje na disku dokumenty (soubory) a další složky (podadresáře) a slouží k tomu, aby si je uživatel mohl logicky uspořádat. 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 smtClean="0"/>
              <a:t>Adresáře </a:t>
            </a:r>
            <a:r>
              <a:rPr lang="cs-CZ" sz="1400" dirty="0"/>
              <a:t>tvoří na disku stromovou strukturu. </a:t>
            </a:r>
            <a:endParaRPr lang="cs-CZ" sz="1400" dirty="0" smtClean="0"/>
          </a:p>
          <a:p>
            <a:endParaRPr lang="cs-CZ" sz="1400" dirty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cs-CZ" sz="1400" b="1" dirty="0" smtClean="0"/>
              <a:t>Kořenový adresář (</a:t>
            </a:r>
            <a:r>
              <a:rPr lang="cs-CZ" sz="1400" b="1" dirty="0"/>
              <a:t>ROOT) - </a:t>
            </a:r>
            <a:r>
              <a:rPr lang="cs-CZ" sz="1400" b="1" dirty="0" smtClean="0"/>
              <a:t>	</a:t>
            </a:r>
            <a:r>
              <a:rPr lang="cs-CZ" sz="1400" dirty="0" smtClean="0"/>
              <a:t>nejvyšší </a:t>
            </a:r>
            <a:r>
              <a:rPr lang="cs-CZ" sz="1400" dirty="0"/>
              <a:t>adresář v adresářové </a:t>
            </a:r>
            <a:r>
              <a:rPr lang="cs-CZ" sz="1400" dirty="0" smtClean="0"/>
              <a:t>struktuře, </a:t>
            </a:r>
            <a:r>
              <a:rPr lang="cs-CZ" sz="1400" dirty="0"/>
              <a:t>všechny další adresáře </a:t>
            </a:r>
            <a:endParaRPr lang="cs-CZ" sz="1400" dirty="0" smtClean="0"/>
          </a:p>
          <a:p>
            <a:pPr>
              <a:lnSpc>
                <a:spcPct val="150000"/>
              </a:lnSpc>
            </a:pPr>
            <a:r>
              <a:rPr lang="cs-CZ" sz="1400" dirty="0" smtClean="0"/>
              <a:t>			v témže souborovém </a:t>
            </a:r>
            <a:r>
              <a:rPr lang="cs-CZ" sz="1400" dirty="0"/>
              <a:t>systému jsou jeho podadresáři</a:t>
            </a:r>
            <a:r>
              <a:rPr lang="cs-CZ" sz="1400" dirty="0" smtClean="0"/>
              <a:t>. Vytváří</a:t>
            </a:r>
            <a:r>
              <a:rPr lang="de-DE" sz="1400" dirty="0" smtClean="0"/>
              <a:t> </a:t>
            </a:r>
            <a:r>
              <a:rPr lang="de-DE" sz="1400" dirty="0"/>
              <a:t>se </a:t>
            </a:r>
            <a:r>
              <a:rPr lang="cs-CZ" sz="1400" dirty="0" smtClean="0"/>
              <a:t>			automaticky</a:t>
            </a:r>
            <a:r>
              <a:rPr lang="de-DE" sz="1400" dirty="0" smtClean="0"/>
              <a:t> </a:t>
            </a:r>
            <a:r>
              <a:rPr lang="cs-CZ" sz="1400" dirty="0" smtClean="0"/>
              <a:t>po přípravě disku k používání (tzv. formátování disku).</a:t>
            </a:r>
          </a:p>
          <a:p>
            <a:pPr>
              <a:lnSpc>
                <a:spcPct val="150000"/>
              </a:lnSpc>
            </a:pPr>
            <a:endParaRPr lang="cs-CZ" sz="1400" dirty="0" smtClean="0"/>
          </a:p>
          <a:p>
            <a:pPr marL="342900" indent="-342900">
              <a:lnSpc>
                <a:spcPct val="150000"/>
              </a:lnSpc>
              <a:buFont typeface="+mj-lt"/>
              <a:buAutoNum type="arabicPeriod" startAt="2"/>
            </a:pPr>
            <a:r>
              <a:rPr lang="cs-CZ" sz="1400" b="1" dirty="0" smtClean="0"/>
              <a:t>Adresář</a:t>
            </a:r>
            <a:r>
              <a:rPr lang="de-DE" sz="1400" dirty="0" smtClean="0"/>
              <a:t> </a:t>
            </a:r>
            <a:r>
              <a:rPr lang="cs-CZ" sz="1400" dirty="0" smtClean="0"/>
              <a:t> </a:t>
            </a:r>
            <a:r>
              <a:rPr lang="cs-CZ" sz="1400" b="1" dirty="0" smtClean="0"/>
              <a:t>- </a:t>
            </a:r>
            <a:r>
              <a:rPr lang="cs-CZ" sz="1400" b="1" dirty="0"/>
              <a:t>	</a:t>
            </a:r>
            <a:r>
              <a:rPr lang="cs-CZ" sz="1400" b="1" dirty="0" smtClean="0"/>
              <a:t>	</a:t>
            </a:r>
            <a:r>
              <a:rPr lang="cs-CZ" sz="1400" dirty="0" smtClean="0"/>
              <a:t>je složka, která obsahuje jak podadresáře tak i jednotlivé soubory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 startAt="2"/>
            </a:pPr>
            <a:endParaRPr lang="cs-CZ" sz="1400" dirty="0" smtClean="0"/>
          </a:p>
          <a:p>
            <a:pPr marL="342900" indent="-342900">
              <a:lnSpc>
                <a:spcPct val="150000"/>
              </a:lnSpc>
              <a:buFont typeface="+mj-lt"/>
              <a:buAutoNum type="arabicPeriod" startAt="2"/>
            </a:pPr>
            <a:r>
              <a:rPr lang="cs-CZ" sz="1400" b="1" dirty="0" smtClean="0"/>
              <a:t>Podadresář -  		</a:t>
            </a:r>
            <a:r>
              <a:rPr lang="cs-CZ" sz="1400" dirty="0" smtClean="0"/>
              <a:t>je vložen do adresáře a je mu tím podřízen</a:t>
            </a:r>
          </a:p>
          <a:p>
            <a:endParaRPr lang="cs-CZ" sz="1400" dirty="0" smtClean="0"/>
          </a:p>
          <a:p>
            <a:pPr marL="342900" indent="-342900">
              <a:buFont typeface="+mj-lt"/>
              <a:buAutoNum type="arabicPeriod" startAt="2"/>
            </a:pPr>
            <a:endParaRPr lang="cs-CZ" sz="1400" b="1" dirty="0"/>
          </a:p>
          <a:p>
            <a:r>
              <a:rPr lang="cs-CZ" sz="1400" b="1" dirty="0" smtClean="0"/>
              <a:t>V jednotlivých adresářích (podadresářích) – nesmí být soubory se stejným názvem a zároveň příponou.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28650" y="6212976"/>
            <a:ext cx="4219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Použité zdroje:</a:t>
            </a:r>
          </a:p>
          <a:p>
            <a:r>
              <a:rPr lang="cs-CZ" sz="800" i="1" dirty="0" smtClean="0"/>
              <a:t>Wikipedie: Otevřená encyklopedie: </a:t>
            </a:r>
            <a:r>
              <a:rPr lang="cs-CZ" sz="800" dirty="0"/>
              <a:t>Adresář (informatika</a:t>
            </a:r>
            <a:r>
              <a:rPr lang="cs-CZ" sz="800" dirty="0" smtClean="0"/>
              <a:t>) [online]. c2013 [citováno 1. 6. 2013]. </a:t>
            </a:r>
          </a:p>
          <a:p>
            <a:r>
              <a:rPr lang="cs-CZ" sz="800" dirty="0" smtClean="0"/>
              <a:t>Dostupný z WWW: &lt;</a:t>
            </a:r>
            <a:r>
              <a:rPr lang="cs-CZ" sz="800" dirty="0">
                <a:hlinkClick r:id="rId2"/>
              </a:rPr>
              <a:t>http://cs.wikipedia.org/wiki/Adres%C3%A1%C5%99_(informatika)</a:t>
            </a:r>
            <a:r>
              <a:rPr lang="cs-CZ" sz="800" dirty="0" smtClean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xmlns="" val="2835597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50753" y="1011505"/>
            <a:ext cx="7815262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b="1" dirty="0" smtClean="0"/>
              <a:t>Adresářová adresa (</a:t>
            </a:r>
            <a:r>
              <a:rPr lang="cs-CZ" sz="1400" b="1" dirty="0" err="1" smtClean="0"/>
              <a:t>Path</a:t>
            </a:r>
            <a:r>
              <a:rPr lang="cs-CZ" sz="1400" b="1" dirty="0" smtClean="0"/>
              <a:t>) -  </a:t>
            </a:r>
            <a:r>
              <a:rPr lang="cs-CZ" sz="1400" dirty="0"/>
              <a:t>je v informatice označení pro cestu, která v člověkem čitelné podobě určuje umístění adresáře nebo souboru. </a:t>
            </a:r>
            <a:endParaRPr lang="cs-CZ" sz="14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400" dirty="0" smtClean="0"/>
              <a:t>Cesta </a:t>
            </a:r>
            <a:r>
              <a:rPr lang="cs-CZ" sz="1400" dirty="0"/>
              <a:t>může být absolutní (vyjádřená od kořene souborového systému) </a:t>
            </a:r>
          </a:p>
          <a:p>
            <a:pPr lvl="2">
              <a:lnSpc>
                <a:spcPct val="150000"/>
              </a:lnSpc>
            </a:pPr>
            <a:r>
              <a:rPr lang="cs-CZ" sz="1400" dirty="0" smtClean="0"/>
              <a:t>Příklad</a:t>
            </a:r>
            <a:r>
              <a:rPr lang="cs-CZ" sz="1400" dirty="0"/>
              <a:t>: C:\</a:t>
            </a:r>
            <a:r>
              <a:rPr lang="cs-CZ" sz="1400" dirty="0" smtClean="0"/>
              <a:t>Windows\System32\cmd.exe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400" dirty="0" smtClean="0"/>
              <a:t>Relativní </a:t>
            </a:r>
            <a:r>
              <a:rPr lang="cs-CZ" sz="1400" dirty="0"/>
              <a:t>(vztažená k aktuálnímu pracovnímu adresáři</a:t>
            </a:r>
            <a:r>
              <a:rPr lang="cs-CZ" sz="1400" dirty="0" smtClean="0"/>
              <a:t>).</a:t>
            </a:r>
          </a:p>
          <a:p>
            <a:pPr lvl="1">
              <a:lnSpc>
                <a:spcPct val="150000"/>
              </a:lnSpc>
            </a:pPr>
            <a:r>
              <a:rPr lang="cs-CZ" sz="1400" dirty="0"/>
              <a:t>	 Příklad: </a:t>
            </a:r>
            <a:r>
              <a:rPr lang="cs-CZ" sz="1400" dirty="0" smtClean="0"/>
              <a:t>..system32/cmd.exe</a:t>
            </a:r>
          </a:p>
        </p:txBody>
      </p:sp>
      <p:grpSp>
        <p:nvGrpSpPr>
          <p:cNvPr id="5" name="Skupina 4"/>
          <p:cNvGrpSpPr/>
          <p:nvPr/>
        </p:nvGrpSpPr>
        <p:grpSpPr>
          <a:xfrm>
            <a:off x="471488" y="1793082"/>
            <a:ext cx="4521993" cy="2604012"/>
            <a:chOff x="471488" y="1793082"/>
            <a:chExt cx="4521993" cy="2604012"/>
          </a:xfrm>
        </p:grpSpPr>
        <p:sp>
          <p:nvSpPr>
            <p:cNvPr id="6" name="Ovál 5"/>
            <p:cNvSpPr/>
            <p:nvPr/>
          </p:nvSpPr>
          <p:spPr>
            <a:xfrm>
              <a:off x="1207294" y="1793082"/>
              <a:ext cx="3786187" cy="40005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" name="Přímá spojnice 6"/>
            <p:cNvCxnSpPr>
              <a:stCxn id="6" idx="2"/>
            </p:cNvCxnSpPr>
            <p:nvPr/>
          </p:nvCxnSpPr>
          <p:spPr>
            <a:xfrm flipH="1">
              <a:off x="471488" y="1993107"/>
              <a:ext cx="735806" cy="8572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/>
            <p:nvPr/>
          </p:nvCxnSpPr>
          <p:spPr>
            <a:xfrm>
              <a:off x="471488" y="2078831"/>
              <a:ext cx="21431" cy="2318263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se šipkou 8"/>
            <p:cNvCxnSpPr/>
            <p:nvPr/>
          </p:nvCxnSpPr>
          <p:spPr>
            <a:xfrm>
              <a:off x="492919" y="4397094"/>
              <a:ext cx="935831" cy="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ovéPole 9"/>
          <p:cNvSpPr txBox="1"/>
          <p:nvPr/>
        </p:nvSpPr>
        <p:spPr>
          <a:xfrm>
            <a:off x="1598449" y="4212428"/>
            <a:ext cx="31982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C:\</a:t>
            </a:r>
            <a:r>
              <a:rPr lang="cs-CZ" dirty="0" smtClean="0"/>
              <a:t>Windows\System32\cmd.exe</a:t>
            </a:r>
            <a:endParaRPr lang="cs-CZ" dirty="0"/>
          </a:p>
        </p:txBody>
      </p:sp>
      <p:grpSp>
        <p:nvGrpSpPr>
          <p:cNvPr id="11" name="Skupina 10"/>
          <p:cNvGrpSpPr/>
          <p:nvPr/>
        </p:nvGrpSpPr>
        <p:grpSpPr>
          <a:xfrm>
            <a:off x="1666876" y="3181329"/>
            <a:ext cx="1352510" cy="1333522"/>
            <a:chOff x="1666876" y="3181329"/>
            <a:chExt cx="1352510" cy="1333522"/>
          </a:xfrm>
        </p:grpSpPr>
        <p:sp>
          <p:nvSpPr>
            <p:cNvPr id="12" name="Ovál 11"/>
            <p:cNvSpPr/>
            <p:nvPr/>
          </p:nvSpPr>
          <p:spPr>
            <a:xfrm>
              <a:off x="1666876" y="4286251"/>
              <a:ext cx="219075" cy="228600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3" name="Přímá spojnice se šipkou 12"/>
            <p:cNvCxnSpPr>
              <a:endCxn id="12" idx="0"/>
            </p:cNvCxnSpPr>
            <p:nvPr/>
          </p:nvCxnSpPr>
          <p:spPr>
            <a:xfrm flipH="1">
              <a:off x="1776414" y="3305175"/>
              <a:ext cx="42861" cy="981076"/>
            </a:xfrm>
            <a:prstGeom prst="straightConnector1">
              <a:avLst/>
            </a:prstGeom>
            <a:ln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ovéPole 13"/>
            <p:cNvSpPr txBox="1"/>
            <p:nvPr/>
          </p:nvSpPr>
          <p:spPr>
            <a:xfrm>
              <a:off x="1743075" y="3181329"/>
              <a:ext cx="1276311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1400" dirty="0" smtClean="0">
                  <a:solidFill>
                    <a:srgbClr val="00B050"/>
                  </a:solidFill>
                </a:rPr>
                <a:t>Označení disku</a:t>
              </a:r>
              <a:endParaRPr lang="cs-CZ" sz="1400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1598449" y="4187448"/>
            <a:ext cx="2249074" cy="1035777"/>
            <a:chOff x="1598449" y="4187448"/>
            <a:chExt cx="2249074" cy="1035777"/>
          </a:xfrm>
        </p:grpSpPr>
        <p:sp>
          <p:nvSpPr>
            <p:cNvPr id="16" name="Ovál 15"/>
            <p:cNvSpPr/>
            <p:nvPr/>
          </p:nvSpPr>
          <p:spPr>
            <a:xfrm>
              <a:off x="1598449" y="4187448"/>
              <a:ext cx="382751" cy="445297"/>
            </a:xfrm>
            <a:prstGeom prst="ellipse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7" name="Přímá spojnice se šipkou 16"/>
            <p:cNvCxnSpPr>
              <a:endCxn id="16" idx="4"/>
            </p:cNvCxnSpPr>
            <p:nvPr/>
          </p:nvCxnSpPr>
          <p:spPr>
            <a:xfrm flipH="1" flipV="1">
              <a:off x="1789825" y="4632745"/>
              <a:ext cx="105651" cy="406549"/>
            </a:xfrm>
            <a:prstGeom prst="straightConnector1">
              <a:avLst/>
            </a:prstGeom>
            <a:ln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ovéPole 17"/>
            <p:cNvSpPr txBox="1"/>
            <p:nvPr/>
          </p:nvSpPr>
          <p:spPr>
            <a:xfrm>
              <a:off x="1819275" y="4915448"/>
              <a:ext cx="202824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1400" dirty="0" smtClean="0">
                  <a:solidFill>
                    <a:srgbClr val="0070C0"/>
                  </a:solidFill>
                </a:rPr>
                <a:t>Kořenový adresář (ROOT)</a:t>
              </a:r>
              <a:endParaRPr lang="cs-CZ" sz="1400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1966911" y="3596977"/>
            <a:ext cx="2769076" cy="1035768"/>
            <a:chOff x="1966911" y="3596977"/>
            <a:chExt cx="2769076" cy="1035768"/>
          </a:xfrm>
        </p:grpSpPr>
        <p:sp>
          <p:nvSpPr>
            <p:cNvPr id="20" name="Obdélník 19"/>
            <p:cNvSpPr/>
            <p:nvPr/>
          </p:nvSpPr>
          <p:spPr>
            <a:xfrm>
              <a:off x="1966911" y="4187448"/>
              <a:ext cx="957263" cy="445297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1" name="Přímá spojnice se šipkou 20"/>
            <p:cNvCxnSpPr/>
            <p:nvPr/>
          </p:nvCxnSpPr>
          <p:spPr>
            <a:xfrm flipH="1">
              <a:off x="1966911" y="3720824"/>
              <a:ext cx="203096" cy="466624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ovéPole 21"/>
            <p:cNvSpPr txBox="1"/>
            <p:nvPr/>
          </p:nvSpPr>
          <p:spPr>
            <a:xfrm>
              <a:off x="2093805" y="3596977"/>
              <a:ext cx="752963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1400" dirty="0" smtClean="0">
                  <a:solidFill>
                    <a:srgbClr val="C00000"/>
                  </a:solidFill>
                </a:rPr>
                <a:t>Adresář</a:t>
              </a:r>
              <a:endParaRPr lang="cs-CZ" sz="1400" dirty="0">
                <a:solidFill>
                  <a:srgbClr val="C00000"/>
                </a:solidFill>
              </a:endParaRPr>
            </a:p>
          </p:txBody>
        </p:sp>
        <p:sp>
          <p:nvSpPr>
            <p:cNvPr id="23" name="Obdélník 22"/>
            <p:cNvSpPr/>
            <p:nvPr/>
          </p:nvSpPr>
          <p:spPr>
            <a:xfrm>
              <a:off x="2916398" y="4187448"/>
              <a:ext cx="988852" cy="445297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4" name="Přímá spojnice se šipkou 23"/>
            <p:cNvCxnSpPr/>
            <p:nvPr/>
          </p:nvCxnSpPr>
          <p:spPr>
            <a:xfrm flipH="1">
              <a:off x="2916398" y="3720824"/>
              <a:ext cx="203096" cy="466624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ovéPole 24"/>
            <p:cNvSpPr txBox="1"/>
            <p:nvPr/>
          </p:nvSpPr>
          <p:spPr>
            <a:xfrm>
              <a:off x="3043292" y="3596977"/>
              <a:ext cx="1013867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1400" dirty="0" smtClean="0">
                  <a:solidFill>
                    <a:srgbClr val="C00000"/>
                  </a:solidFill>
                </a:rPr>
                <a:t>Podadresář</a:t>
              </a:r>
              <a:endParaRPr lang="cs-CZ" sz="1400" dirty="0">
                <a:solidFill>
                  <a:srgbClr val="C00000"/>
                </a:solidFill>
              </a:endParaRPr>
            </a:p>
          </p:txBody>
        </p:sp>
        <p:sp>
          <p:nvSpPr>
            <p:cNvPr id="26" name="Obdélník 25"/>
            <p:cNvSpPr/>
            <p:nvPr/>
          </p:nvSpPr>
          <p:spPr>
            <a:xfrm>
              <a:off x="3901848" y="4187448"/>
              <a:ext cx="834139" cy="445297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7" name="Přímá spojnice se šipkou 26"/>
            <p:cNvCxnSpPr/>
            <p:nvPr/>
          </p:nvCxnSpPr>
          <p:spPr>
            <a:xfrm flipH="1">
              <a:off x="3901848" y="3720824"/>
              <a:ext cx="203096" cy="466624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ovéPole 27"/>
            <p:cNvSpPr txBox="1"/>
            <p:nvPr/>
          </p:nvSpPr>
          <p:spPr>
            <a:xfrm>
              <a:off x="4028742" y="3596977"/>
              <a:ext cx="707245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1400" dirty="0" smtClean="0">
                  <a:solidFill>
                    <a:srgbClr val="C00000"/>
                  </a:solidFill>
                </a:rPr>
                <a:t>Soubor</a:t>
              </a:r>
              <a:endParaRPr lang="cs-CZ" sz="1400" dirty="0">
                <a:solidFill>
                  <a:srgbClr val="C00000"/>
                </a:solidFill>
              </a:endParaRPr>
            </a:p>
          </p:txBody>
        </p:sp>
      </p:grpSp>
      <p:sp>
        <p:nvSpPr>
          <p:cNvPr id="29" name="TextovéPole 28"/>
          <p:cNvSpPr txBox="1"/>
          <p:nvPr/>
        </p:nvSpPr>
        <p:spPr>
          <a:xfrm>
            <a:off x="628650" y="5658979"/>
            <a:ext cx="41608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chemeClr val="accent6">
                    <a:lumMod val="50000"/>
                  </a:schemeClr>
                </a:solidFill>
              </a:rPr>
              <a:t>Oddělovacím znakem při zapisování cesty je  „</a:t>
            </a:r>
            <a:r>
              <a:rPr lang="cs-CZ" sz="1600" dirty="0" smtClean="0"/>
              <a:t>\</a:t>
            </a:r>
            <a:r>
              <a:rPr lang="cs-CZ" sz="1600" dirty="0" smtClean="0">
                <a:solidFill>
                  <a:schemeClr val="accent6">
                    <a:lumMod val="50000"/>
                  </a:schemeClr>
                </a:solidFill>
              </a:rPr>
              <a:t>“</a:t>
            </a:r>
          </a:p>
        </p:txBody>
      </p:sp>
      <p:cxnSp>
        <p:nvCxnSpPr>
          <p:cNvPr id="30" name="Přímá spojnice se šipkou 29"/>
          <p:cNvCxnSpPr/>
          <p:nvPr/>
        </p:nvCxnSpPr>
        <p:spPr>
          <a:xfrm flipH="1" flipV="1">
            <a:off x="3901849" y="4514853"/>
            <a:ext cx="616811" cy="1253487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H="1" flipV="1">
            <a:off x="2916400" y="4503628"/>
            <a:ext cx="1587020" cy="1257092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 flipH="1" flipV="1">
            <a:off x="1954380" y="4493252"/>
            <a:ext cx="2549040" cy="1275088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81644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657225" y="379414"/>
            <a:ext cx="7886700" cy="589734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Zadání úkolů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57225" y="1407319"/>
            <a:ext cx="7983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1.  Najdi ve sdílených dokumentech na PC-Kantor ve složce třídy soubor „dum.pptx“ a zjisti ve </a:t>
            </a:r>
            <a:r>
              <a:rPr lang="cs-CZ" sz="1400" dirty="0" smtClean="0"/>
              <a:t>Vlastnostech, </a:t>
            </a:r>
            <a:endParaRPr lang="cs-CZ" sz="1400" dirty="0" smtClean="0"/>
          </a:p>
          <a:p>
            <a:r>
              <a:rPr lang="cs-CZ" sz="1400" dirty="0"/>
              <a:t>	</a:t>
            </a:r>
            <a:r>
              <a:rPr lang="cs-CZ" sz="1400" dirty="0" smtClean="0"/>
              <a:t>jakou má velikost a který uživatel k danému souboru má oprávnění?</a:t>
            </a:r>
            <a:endParaRPr lang="cs-CZ" sz="1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57225" y="2058530"/>
            <a:ext cx="43557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2.  Co znamená pojem defragmentace a jaký má význam?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657225" y="2494298"/>
            <a:ext cx="63933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3. Jak se nazývají programy pro práci se soubory a adresáři a jaké známe jejich druhy?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657225" y="2930066"/>
            <a:ext cx="78444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4. Pomocí programu Průzkumník si na vlastním PC vytvoř ve složce Dokumenty složku s názvem Vaší třídy </a:t>
            </a:r>
          </a:p>
          <a:p>
            <a:r>
              <a:rPr lang="cs-CZ" sz="1400" dirty="0"/>
              <a:t>	</a:t>
            </a:r>
            <a:r>
              <a:rPr lang="cs-CZ" sz="1400" dirty="0" smtClean="0"/>
              <a:t>a v ní pak podsložku s Vaším příjmením?</a:t>
            </a:r>
          </a:p>
        </p:txBody>
      </p:sp>
      <p:sp>
        <p:nvSpPr>
          <p:cNvPr id="7" name="TextovéPole 2"/>
          <p:cNvSpPr txBox="1"/>
          <p:nvPr/>
        </p:nvSpPr>
        <p:spPr>
          <a:xfrm>
            <a:off x="657225" y="3801602"/>
            <a:ext cx="798366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FF0000"/>
                </a:solidFill>
              </a:rPr>
              <a:t>Odpovědi zapište do souboru ve Wordu s názvem „ICT_I_S1_05“</a:t>
            </a:r>
          </a:p>
          <a:p>
            <a:r>
              <a:rPr lang="cs-CZ" sz="1600" dirty="0" smtClean="0"/>
              <a:t>Můžete použít program Výstřižky a vložit do Wordu výřez obrazovky!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13650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/>
              <a:t>Řešení úkolů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57225" y="885826"/>
            <a:ext cx="7983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1.  Najdi ve sdílených dokumentech na PC-Kantor ve složce třídy soubor „dum.pptx“ a zjisti ve </a:t>
            </a:r>
            <a:r>
              <a:rPr lang="cs-CZ" sz="1400" dirty="0" smtClean="0"/>
              <a:t>Vlastnostech,</a:t>
            </a:r>
            <a:endParaRPr lang="cs-CZ" sz="1400" dirty="0" smtClean="0"/>
          </a:p>
          <a:p>
            <a:r>
              <a:rPr lang="cs-CZ" sz="1400" dirty="0"/>
              <a:t>	</a:t>
            </a:r>
            <a:r>
              <a:rPr lang="cs-CZ" sz="1400" dirty="0" smtClean="0"/>
              <a:t>jakou má velikost a který uživatel k danému souboru má oprávnění?</a:t>
            </a:r>
            <a:endParaRPr lang="cs-CZ" sz="1400" dirty="0"/>
          </a:p>
        </p:txBody>
      </p:sp>
      <p:grpSp>
        <p:nvGrpSpPr>
          <p:cNvPr id="6" name="Skupina 5"/>
          <p:cNvGrpSpPr/>
          <p:nvPr/>
        </p:nvGrpSpPr>
        <p:grpSpPr>
          <a:xfrm>
            <a:off x="1585913" y="1828798"/>
            <a:ext cx="2583472" cy="3431381"/>
            <a:chOff x="657225" y="1828799"/>
            <a:chExt cx="2583472" cy="3431381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57225" y="1828799"/>
              <a:ext cx="2583472" cy="3431381"/>
            </a:xfrm>
            <a:prstGeom prst="rect">
              <a:avLst/>
            </a:prstGeom>
          </p:spPr>
        </p:pic>
        <p:sp>
          <p:nvSpPr>
            <p:cNvPr id="4" name="Ovál 3"/>
            <p:cNvSpPr/>
            <p:nvPr/>
          </p:nvSpPr>
          <p:spPr>
            <a:xfrm>
              <a:off x="657225" y="3093246"/>
              <a:ext cx="1783373" cy="62865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5106585" y="1828798"/>
            <a:ext cx="2575208" cy="3431381"/>
            <a:chOff x="5120873" y="1828799"/>
            <a:chExt cx="2575208" cy="3431381"/>
          </a:xfrm>
        </p:grpSpPr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20873" y="1828799"/>
              <a:ext cx="2575208" cy="3431381"/>
            </a:xfrm>
            <a:prstGeom prst="rect">
              <a:avLst/>
            </a:prstGeom>
          </p:spPr>
        </p:pic>
        <p:sp>
          <p:nvSpPr>
            <p:cNvPr id="8" name="Zaoblený obdélník 7"/>
            <p:cNvSpPr/>
            <p:nvPr/>
          </p:nvSpPr>
          <p:spPr>
            <a:xfrm>
              <a:off x="5522119" y="2050256"/>
              <a:ext cx="600075" cy="207169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Zaoblený obdélník 8"/>
            <p:cNvSpPr/>
            <p:nvPr/>
          </p:nvSpPr>
          <p:spPr>
            <a:xfrm>
              <a:off x="5272088" y="2443163"/>
              <a:ext cx="1714500" cy="542925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Zaoblený obdélník 9"/>
            <p:cNvSpPr/>
            <p:nvPr/>
          </p:nvSpPr>
          <p:spPr>
            <a:xfrm>
              <a:off x="5244046" y="3405841"/>
              <a:ext cx="2328862" cy="1050129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xmlns="" val="193584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57225" y="1008399"/>
            <a:ext cx="779976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 startAt="2"/>
            </a:pPr>
            <a:r>
              <a:rPr lang="cs-CZ" sz="1400" dirty="0" smtClean="0"/>
              <a:t>Co znamená pojem defragmentace a jaký má význam?</a:t>
            </a:r>
          </a:p>
          <a:p>
            <a:r>
              <a:rPr lang="cs-CZ" sz="1400" dirty="0"/>
              <a:t>	</a:t>
            </a:r>
            <a:r>
              <a:rPr lang="cs-CZ" sz="1400" i="1" dirty="0" smtClean="0">
                <a:solidFill>
                  <a:srgbClr val="00B0F0"/>
                </a:solidFill>
              </a:rPr>
              <a:t>Defragmentace je uspořádávání a scelování binárně zapsaných souborů na pevném disku PC</a:t>
            </a:r>
          </a:p>
          <a:p>
            <a:r>
              <a:rPr lang="cs-CZ" sz="1400" i="1" dirty="0">
                <a:solidFill>
                  <a:srgbClr val="00B0F0"/>
                </a:solidFill>
              </a:rPr>
              <a:t>	</a:t>
            </a:r>
            <a:r>
              <a:rPr lang="cs-CZ" sz="1400" i="1" dirty="0" smtClean="0">
                <a:solidFill>
                  <a:srgbClr val="00B0F0"/>
                </a:solidFill>
              </a:rPr>
              <a:t>Urychluje se tím práce se soubory. </a:t>
            </a:r>
          </a:p>
          <a:p>
            <a:r>
              <a:rPr lang="cs-CZ" sz="1400" i="1" dirty="0">
                <a:solidFill>
                  <a:srgbClr val="00B0F0"/>
                </a:solidFill>
              </a:rPr>
              <a:t>	</a:t>
            </a:r>
            <a:r>
              <a:rPr lang="cs-CZ" sz="1400" i="1" dirty="0" smtClean="0">
                <a:solidFill>
                  <a:srgbClr val="00B0F0"/>
                </a:solidFill>
              </a:rPr>
              <a:t>Na obrázku je </a:t>
            </a:r>
            <a:r>
              <a:rPr lang="cs-CZ" sz="1400" i="1" dirty="0" smtClean="0">
                <a:solidFill>
                  <a:srgbClr val="00B0F0"/>
                </a:solidFill>
              </a:rPr>
              <a:t>vidět, </a:t>
            </a:r>
            <a:r>
              <a:rPr lang="cs-CZ" sz="1400" i="1" dirty="0" smtClean="0">
                <a:solidFill>
                  <a:srgbClr val="00B0F0"/>
                </a:solidFill>
              </a:rPr>
              <a:t>jak schematicky probíhá</a:t>
            </a: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/>
              <a:t>Řešení úkolů</a:t>
            </a:r>
            <a:endParaRPr lang="cs-CZ" sz="3200" b="1" dirty="0"/>
          </a:p>
        </p:txBody>
      </p:sp>
      <p:pic>
        <p:nvPicPr>
          <p:cNvPr id="1030" name="Picture 6" descr="File:Defragmenting disk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875" y="2449512"/>
            <a:ext cx="3638550" cy="287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657225" y="6320132"/>
            <a:ext cx="59362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Použité zdroje:</a:t>
            </a:r>
          </a:p>
          <a:p>
            <a:r>
              <a:rPr lang="cs-CZ" sz="800" dirty="0" smtClean="0"/>
              <a:t>Obrázek</a:t>
            </a:r>
          </a:p>
          <a:p>
            <a:r>
              <a:rPr lang="nl-NL" sz="800" dirty="0"/>
              <a:t>GERMAN. </a:t>
            </a:r>
            <a:r>
              <a:rPr lang="nl-NL" sz="800" i="1" dirty="0"/>
              <a:t>wikipedia.org</a:t>
            </a:r>
            <a:r>
              <a:rPr lang="nl-NL" sz="800" dirty="0"/>
              <a:t> [online]. [cit. </a:t>
            </a:r>
            <a:r>
              <a:rPr lang="cs-CZ" sz="800" dirty="0" smtClean="0"/>
              <a:t>1</a:t>
            </a:r>
            <a:r>
              <a:rPr lang="nl-NL" sz="800" dirty="0" smtClean="0"/>
              <a:t>.</a:t>
            </a:r>
            <a:r>
              <a:rPr lang="cs-CZ" sz="800" dirty="0" smtClean="0"/>
              <a:t>6</a:t>
            </a:r>
            <a:r>
              <a:rPr lang="nl-NL" sz="800" dirty="0" smtClean="0"/>
              <a:t>.2013</a:t>
            </a:r>
            <a:r>
              <a:rPr lang="nl-NL" sz="800" dirty="0"/>
              <a:t>]. Dostupný na WWW: </a:t>
            </a:r>
            <a:r>
              <a:rPr lang="cs-CZ" sz="800" dirty="0" smtClean="0"/>
              <a:t>&lt;</a:t>
            </a:r>
            <a:r>
              <a:rPr lang="nl-NL" sz="800" dirty="0" smtClean="0"/>
              <a:t>http</a:t>
            </a:r>
            <a:r>
              <a:rPr lang="nl-NL" sz="800" dirty="0"/>
              <a:t>://</a:t>
            </a:r>
            <a:r>
              <a:rPr lang="nl-NL" sz="800" dirty="0" smtClean="0"/>
              <a:t>commons.wikimedia.org/wiki/File:Defragmenting_disk.gif</a:t>
            </a:r>
            <a:r>
              <a:rPr lang="cs-CZ" sz="800" dirty="0" smtClean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xmlns="" val="3984988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8523" y="747652"/>
            <a:ext cx="63933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3. Jak se nazývají programy pro práci se soubory a adresáři a jaké známe jejich druhy?</a:t>
            </a: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/>
              <a:t>Řešení úkolů</a:t>
            </a:r>
            <a:endParaRPr lang="cs-CZ" sz="3200" b="1" dirty="0"/>
          </a:p>
        </p:txBody>
      </p:sp>
      <p:grpSp>
        <p:nvGrpSpPr>
          <p:cNvPr id="19" name="Skupina 18"/>
          <p:cNvGrpSpPr/>
          <p:nvPr/>
        </p:nvGrpSpPr>
        <p:grpSpPr>
          <a:xfrm>
            <a:off x="261399" y="2547991"/>
            <a:ext cx="8600518" cy="4220191"/>
            <a:chOff x="-56593" y="2403555"/>
            <a:chExt cx="8600518" cy="4220191"/>
          </a:xfrm>
        </p:grpSpPr>
        <p:sp>
          <p:nvSpPr>
            <p:cNvPr id="4" name="Obdélník 3"/>
            <p:cNvSpPr/>
            <p:nvPr/>
          </p:nvSpPr>
          <p:spPr>
            <a:xfrm>
              <a:off x="657225" y="2403555"/>
              <a:ext cx="788670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cs-CZ" sz="1400" b="1" dirty="0" err="1" smtClean="0"/>
                <a:t>Jednopanelový</a:t>
              </a:r>
              <a:r>
                <a:rPr lang="cs-CZ" sz="1400" b="1" dirty="0" smtClean="0"/>
                <a:t> Průzkumník Windows</a:t>
              </a:r>
              <a:endParaRPr lang="cs-CZ" sz="1400" dirty="0" smtClean="0"/>
            </a:p>
          </p:txBody>
        </p:sp>
        <p:pic>
          <p:nvPicPr>
            <p:cNvPr id="5" name="Obrázek 4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84543" y="2842321"/>
              <a:ext cx="6678381" cy="3781425"/>
            </a:xfrm>
            <a:prstGeom prst="rect">
              <a:avLst/>
            </a:prstGeom>
          </p:spPr>
        </p:pic>
        <p:cxnSp>
          <p:nvCxnSpPr>
            <p:cNvPr id="6" name="Přímá spojnice se šipkou 5"/>
            <p:cNvCxnSpPr>
              <a:stCxn id="12" idx="1"/>
            </p:cNvCxnSpPr>
            <p:nvPr/>
          </p:nvCxnSpPr>
          <p:spPr>
            <a:xfrm flipH="1">
              <a:off x="2771775" y="2613718"/>
              <a:ext cx="907971" cy="57565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ovéPole 6"/>
            <p:cNvSpPr txBox="1"/>
            <p:nvPr/>
          </p:nvSpPr>
          <p:spPr>
            <a:xfrm>
              <a:off x="4840383" y="3712056"/>
              <a:ext cx="2657138" cy="30777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cs-CZ" sz="1400" dirty="0" smtClean="0">
                  <a:solidFill>
                    <a:srgbClr val="FF0000"/>
                  </a:solidFill>
                </a:rPr>
                <a:t>Pevné disky v PC (interní i externí)</a:t>
              </a:r>
              <a:endParaRPr lang="cs-CZ" sz="1400" dirty="0">
                <a:solidFill>
                  <a:srgbClr val="FF0000"/>
                </a:solidFill>
              </a:endParaRPr>
            </a:p>
          </p:txBody>
        </p:sp>
        <p:cxnSp>
          <p:nvCxnSpPr>
            <p:cNvPr id="8" name="Přímá spojnice se šipkou 7"/>
            <p:cNvCxnSpPr/>
            <p:nvPr/>
          </p:nvCxnSpPr>
          <p:spPr>
            <a:xfrm>
              <a:off x="7449661" y="2641408"/>
              <a:ext cx="0" cy="478036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ovéPole 8"/>
            <p:cNvSpPr txBox="1"/>
            <p:nvPr/>
          </p:nvSpPr>
          <p:spPr>
            <a:xfrm>
              <a:off x="6781800" y="2436302"/>
              <a:ext cx="745717" cy="30777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cs-CZ" sz="1400" dirty="0" smtClean="0">
                  <a:solidFill>
                    <a:srgbClr val="FF0000"/>
                  </a:solidFill>
                </a:rPr>
                <a:t>Hledání</a:t>
              </a:r>
              <a:endParaRPr lang="cs-CZ" sz="1400" dirty="0">
                <a:solidFill>
                  <a:srgbClr val="FF0000"/>
                </a:solidFill>
              </a:endParaRP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4840383" y="4246807"/>
              <a:ext cx="1588384" cy="30777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cs-CZ" sz="1400" dirty="0" smtClean="0">
                  <a:solidFill>
                    <a:srgbClr val="FF0000"/>
                  </a:solidFill>
                </a:rPr>
                <a:t>USB </a:t>
              </a:r>
              <a:r>
                <a:rPr lang="cs-CZ" sz="1400" dirty="0" err="1" smtClean="0">
                  <a:solidFill>
                    <a:srgbClr val="FF0000"/>
                  </a:solidFill>
                </a:rPr>
                <a:t>Flash</a:t>
              </a:r>
              <a:r>
                <a:rPr lang="cs-CZ" sz="1400" dirty="0" smtClean="0">
                  <a:solidFill>
                    <a:srgbClr val="FF0000"/>
                  </a:solidFill>
                </a:rPr>
                <a:t>, CD, DVD</a:t>
              </a:r>
              <a:endParaRPr lang="cs-CZ" sz="1400" dirty="0">
                <a:solidFill>
                  <a:srgbClr val="FF0000"/>
                </a:solidFill>
              </a:endParaRPr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4840383" y="4733033"/>
              <a:ext cx="827471" cy="30777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cs-CZ" sz="1400" dirty="0" smtClean="0">
                  <a:solidFill>
                    <a:srgbClr val="FF0000"/>
                  </a:solidFill>
                </a:rPr>
                <a:t>LAN, FTP</a:t>
              </a:r>
              <a:endParaRPr lang="cs-CZ" sz="1400" dirty="0">
                <a:solidFill>
                  <a:srgbClr val="FF0000"/>
                </a:solidFill>
              </a:endParaRPr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3679746" y="2459829"/>
              <a:ext cx="1191736" cy="30777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cs-CZ" sz="1400" dirty="0" smtClean="0">
                  <a:solidFill>
                    <a:srgbClr val="FF0000"/>
                  </a:solidFill>
                </a:rPr>
                <a:t>Adresní řádek</a:t>
              </a:r>
              <a:endParaRPr lang="cs-CZ" sz="1400" dirty="0">
                <a:solidFill>
                  <a:srgbClr val="FF0000"/>
                </a:solidFill>
              </a:endParaRPr>
            </a:p>
          </p:txBody>
        </p:sp>
        <p:sp>
          <p:nvSpPr>
            <p:cNvPr id="13" name="Obdélník 12"/>
            <p:cNvSpPr/>
            <p:nvPr/>
          </p:nvSpPr>
          <p:spPr>
            <a:xfrm>
              <a:off x="1504950" y="3256043"/>
              <a:ext cx="6619875" cy="229039"/>
            </a:xfrm>
            <a:prstGeom prst="rect">
              <a:avLst/>
            </a:prstGeom>
            <a:noFill/>
            <a:ln w="222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-56593" y="3216673"/>
              <a:ext cx="1427635" cy="30777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cs-CZ" sz="1400" dirty="0" smtClean="0">
                  <a:solidFill>
                    <a:srgbClr val="FF0000"/>
                  </a:solidFill>
                </a:rPr>
                <a:t>Aktuální nástroje</a:t>
              </a:r>
              <a:endParaRPr lang="cs-CZ" sz="1400" dirty="0">
                <a:solidFill>
                  <a:srgbClr val="FF0000"/>
                </a:solidFill>
              </a:endParaRPr>
            </a:p>
          </p:txBody>
        </p:sp>
        <p:cxnSp>
          <p:nvCxnSpPr>
            <p:cNvPr id="15" name="Přímá spojnice se šipkou 14"/>
            <p:cNvCxnSpPr/>
            <p:nvPr/>
          </p:nvCxnSpPr>
          <p:spPr>
            <a:xfrm>
              <a:off x="0" y="3485082"/>
              <a:ext cx="1484543" cy="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Obdélník 15"/>
            <p:cNvSpPr/>
            <p:nvPr/>
          </p:nvSpPr>
          <p:spPr>
            <a:xfrm>
              <a:off x="1590675" y="3524450"/>
              <a:ext cx="981075" cy="2570043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56908" y="4468557"/>
              <a:ext cx="1292470" cy="30777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cs-CZ" sz="1400" dirty="0" smtClean="0">
                  <a:solidFill>
                    <a:srgbClr val="FF0000"/>
                  </a:solidFill>
                </a:rPr>
                <a:t>Navigační okno</a:t>
              </a:r>
              <a:endParaRPr lang="cs-CZ" sz="1400" dirty="0">
                <a:solidFill>
                  <a:srgbClr val="FF0000"/>
                </a:solidFill>
              </a:endParaRPr>
            </a:p>
          </p:txBody>
        </p:sp>
        <p:cxnSp>
          <p:nvCxnSpPr>
            <p:cNvPr id="18" name="Přímá spojnice se šipkou 17"/>
            <p:cNvCxnSpPr/>
            <p:nvPr/>
          </p:nvCxnSpPr>
          <p:spPr>
            <a:xfrm>
              <a:off x="113501" y="4736966"/>
              <a:ext cx="1484543" cy="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Skupina 31"/>
          <p:cNvGrpSpPr/>
          <p:nvPr/>
        </p:nvGrpSpPr>
        <p:grpSpPr>
          <a:xfrm>
            <a:off x="713208" y="2337110"/>
            <a:ext cx="7886700" cy="4431072"/>
            <a:chOff x="657225" y="1100137"/>
            <a:chExt cx="7886700" cy="4372591"/>
          </a:xfrm>
        </p:grpSpPr>
        <p:sp>
          <p:nvSpPr>
            <p:cNvPr id="20" name="Obdélník 19"/>
            <p:cNvSpPr/>
            <p:nvPr/>
          </p:nvSpPr>
          <p:spPr>
            <a:xfrm>
              <a:off x="657225" y="1100137"/>
              <a:ext cx="788670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cs-CZ" sz="1400" b="1" dirty="0" err="1" smtClean="0"/>
                <a:t>Dvoupanelový</a:t>
              </a:r>
              <a:r>
                <a:rPr lang="cs-CZ" sz="1400" b="1" dirty="0" smtClean="0"/>
                <a:t> souborový manažer – </a:t>
              </a:r>
              <a:r>
                <a:rPr lang="cs-CZ" sz="1400" b="1" dirty="0" err="1" smtClean="0"/>
                <a:t>Total</a:t>
              </a:r>
              <a:r>
                <a:rPr lang="cs-CZ" sz="1400" b="1" dirty="0" smtClean="0"/>
                <a:t> </a:t>
              </a:r>
              <a:r>
                <a:rPr lang="cs-CZ" sz="1400" b="1" dirty="0" err="1" smtClean="0"/>
                <a:t>Commander</a:t>
              </a:r>
              <a:endParaRPr lang="cs-CZ" sz="1400" dirty="0" smtClean="0"/>
            </a:p>
          </p:txBody>
        </p:sp>
        <p:pic>
          <p:nvPicPr>
            <p:cNvPr id="21" name="Obrázek 20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10759" y="1538903"/>
              <a:ext cx="7275977" cy="3933825"/>
            </a:xfrm>
            <a:prstGeom prst="rect">
              <a:avLst/>
            </a:prstGeom>
          </p:spPr>
        </p:pic>
        <p:cxnSp>
          <p:nvCxnSpPr>
            <p:cNvPr id="22" name="Přímá spojnice se šipkou 21"/>
            <p:cNvCxnSpPr/>
            <p:nvPr/>
          </p:nvCxnSpPr>
          <p:spPr>
            <a:xfrm flipH="1">
              <a:off x="3676651" y="5276850"/>
              <a:ext cx="866774" cy="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ovéPole 22"/>
            <p:cNvSpPr txBox="1"/>
            <p:nvPr/>
          </p:nvSpPr>
          <p:spPr>
            <a:xfrm>
              <a:off x="4600575" y="5122961"/>
              <a:ext cx="1776640" cy="276999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cs-CZ" sz="1200" dirty="0" smtClean="0">
                  <a:solidFill>
                    <a:srgbClr val="FF0000"/>
                  </a:solidFill>
                </a:rPr>
                <a:t>Adresní a příkazový řádek</a:t>
              </a:r>
              <a:endParaRPr lang="cs-CZ" sz="1200" dirty="0">
                <a:solidFill>
                  <a:srgbClr val="FF0000"/>
                </a:solidFill>
              </a:endParaRPr>
            </a:p>
          </p:txBody>
        </p:sp>
        <p:cxnSp>
          <p:nvCxnSpPr>
            <p:cNvPr id="24" name="Přímá spojnice se šipkou 23"/>
            <p:cNvCxnSpPr>
              <a:stCxn id="25" idx="1"/>
            </p:cNvCxnSpPr>
            <p:nvPr/>
          </p:nvCxnSpPr>
          <p:spPr>
            <a:xfrm flipH="1">
              <a:off x="1200151" y="2124075"/>
              <a:ext cx="639325" cy="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ovéPole 24"/>
            <p:cNvSpPr txBox="1"/>
            <p:nvPr/>
          </p:nvSpPr>
          <p:spPr>
            <a:xfrm>
              <a:off x="1839476" y="1970186"/>
              <a:ext cx="1033681" cy="30777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cs-CZ" sz="1400" dirty="0" smtClean="0">
                  <a:solidFill>
                    <a:srgbClr val="FF0000"/>
                  </a:solidFill>
                </a:rPr>
                <a:t>Výběr disku</a:t>
              </a:r>
              <a:endParaRPr lang="cs-CZ" sz="1400" dirty="0">
                <a:solidFill>
                  <a:srgbClr val="FF0000"/>
                </a:solidFill>
              </a:endParaRPr>
            </a:p>
          </p:txBody>
        </p:sp>
        <p:sp>
          <p:nvSpPr>
            <p:cNvPr id="26" name="Obdélník 25"/>
            <p:cNvSpPr/>
            <p:nvPr/>
          </p:nvSpPr>
          <p:spPr>
            <a:xfrm>
              <a:off x="910759" y="5353050"/>
              <a:ext cx="7275977" cy="119678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7" name="Přímá spojnice se šipkou 26"/>
            <p:cNvCxnSpPr>
              <a:stCxn id="28" idx="2"/>
            </p:cNvCxnSpPr>
            <p:nvPr/>
          </p:nvCxnSpPr>
          <p:spPr>
            <a:xfrm>
              <a:off x="2474595" y="4857667"/>
              <a:ext cx="509695" cy="495383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ovéPole 27"/>
            <p:cNvSpPr txBox="1"/>
            <p:nvPr/>
          </p:nvSpPr>
          <p:spPr>
            <a:xfrm>
              <a:off x="1003679" y="4549890"/>
              <a:ext cx="2941831" cy="30777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cs-CZ" sz="1400" dirty="0" smtClean="0">
                  <a:solidFill>
                    <a:srgbClr val="FF0000"/>
                  </a:solidFill>
                </a:rPr>
                <a:t>Základní funkce (klávesové zkratky </a:t>
              </a:r>
              <a:r>
                <a:rPr lang="cs-CZ" sz="1400" dirty="0" err="1" smtClean="0">
                  <a:solidFill>
                    <a:srgbClr val="FF0000"/>
                  </a:solidFill>
                </a:rPr>
                <a:t>Fx</a:t>
              </a:r>
              <a:r>
                <a:rPr lang="cs-CZ" sz="1400" dirty="0" smtClean="0">
                  <a:solidFill>
                    <a:srgbClr val="FF0000"/>
                  </a:solidFill>
                </a:rPr>
                <a:t>)</a:t>
              </a:r>
              <a:endParaRPr lang="cs-CZ" sz="1400" dirty="0">
                <a:solidFill>
                  <a:srgbClr val="FF0000"/>
                </a:solidFill>
              </a:endParaRPr>
            </a:p>
          </p:txBody>
        </p:sp>
        <p:sp>
          <p:nvSpPr>
            <p:cNvPr id="29" name="Obdélník 28"/>
            <p:cNvSpPr/>
            <p:nvPr/>
          </p:nvSpPr>
          <p:spPr>
            <a:xfrm>
              <a:off x="910760" y="1708506"/>
              <a:ext cx="3327866" cy="26168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0" name="Přímá spojnice se šipkou 29"/>
            <p:cNvCxnSpPr>
              <a:endCxn id="29" idx="3"/>
            </p:cNvCxnSpPr>
            <p:nvPr/>
          </p:nvCxnSpPr>
          <p:spPr>
            <a:xfrm flipH="1">
              <a:off x="4238626" y="1827671"/>
              <a:ext cx="928716" cy="11675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ovéPole 30"/>
            <p:cNvSpPr txBox="1"/>
            <p:nvPr/>
          </p:nvSpPr>
          <p:spPr>
            <a:xfrm>
              <a:off x="5122212" y="1673782"/>
              <a:ext cx="2941831" cy="30777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cs-CZ" sz="1400" dirty="0" smtClean="0">
                  <a:solidFill>
                    <a:srgbClr val="FF0000"/>
                  </a:solidFill>
                </a:rPr>
                <a:t>Pokročilé funkce</a:t>
              </a:r>
              <a:endParaRPr lang="cs-CZ" sz="1400" dirty="0">
                <a:solidFill>
                  <a:srgbClr val="FF0000"/>
                </a:solidFill>
              </a:endParaRPr>
            </a:p>
          </p:txBody>
        </p:sp>
      </p:grpSp>
      <p:sp>
        <p:nvSpPr>
          <p:cNvPr id="33" name="Obdélník 32"/>
          <p:cNvSpPr/>
          <p:nvPr/>
        </p:nvSpPr>
        <p:spPr>
          <a:xfrm>
            <a:off x="680184" y="1064035"/>
            <a:ext cx="78407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>
                <a:solidFill>
                  <a:srgbClr val="00B0F0"/>
                </a:solidFill>
              </a:rPr>
              <a:t>Programy pro práci se soubory se nazývají :</a:t>
            </a:r>
            <a:br>
              <a:rPr lang="cs-CZ" i="1" dirty="0">
                <a:solidFill>
                  <a:srgbClr val="00B0F0"/>
                </a:solidFill>
              </a:rPr>
            </a:br>
            <a:r>
              <a:rPr lang="cs-CZ" i="1" dirty="0">
                <a:solidFill>
                  <a:srgbClr val="00B0F0"/>
                </a:solidFill>
              </a:rPr>
              <a:t>		</a:t>
            </a:r>
            <a:r>
              <a:rPr lang="cs-CZ" b="1" i="1" dirty="0">
                <a:solidFill>
                  <a:srgbClr val="002060"/>
                </a:solidFill>
              </a:rPr>
              <a:t>SPRÁVCE SOUBORU nebo  FILE MANAGER</a:t>
            </a:r>
          </a:p>
        </p:txBody>
      </p:sp>
      <p:sp>
        <p:nvSpPr>
          <p:cNvPr id="34" name="Obdélník 33"/>
          <p:cNvSpPr/>
          <p:nvPr/>
        </p:nvSpPr>
        <p:spPr>
          <a:xfrm>
            <a:off x="713208" y="1710366"/>
            <a:ext cx="7529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>
                <a:solidFill>
                  <a:srgbClr val="00B0F0"/>
                </a:solidFill>
              </a:rPr>
              <a:t>Druhy správců souborů</a:t>
            </a:r>
            <a:br>
              <a:rPr lang="cs-CZ" i="1" dirty="0">
                <a:solidFill>
                  <a:srgbClr val="00B0F0"/>
                </a:solidFill>
              </a:rPr>
            </a:br>
            <a:r>
              <a:rPr lang="cs-CZ" i="1" dirty="0">
                <a:solidFill>
                  <a:srgbClr val="00B0F0"/>
                </a:solidFill>
              </a:rPr>
              <a:t>		</a:t>
            </a:r>
            <a:r>
              <a:rPr lang="cs-CZ" b="1" i="1" dirty="0">
                <a:solidFill>
                  <a:srgbClr val="002060"/>
                </a:solidFill>
              </a:rPr>
              <a:t>JEDNOPANELOVÉ a DVOUPANELOVÉ</a:t>
            </a:r>
          </a:p>
        </p:txBody>
      </p:sp>
    </p:spTree>
    <p:extLst>
      <p:ext uri="{BB962C8B-B14F-4D97-AF65-F5344CB8AC3E}">
        <p14:creationId xmlns:p14="http://schemas.microsoft.com/office/powerpoint/2010/main" xmlns="" val="2510003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4825" y="885826"/>
            <a:ext cx="78444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4. Pomocí programu Průzkumník si na vlastním PC vytvoř ve složce Dokumenty složku s názvem Vaší třídy </a:t>
            </a:r>
          </a:p>
          <a:p>
            <a:r>
              <a:rPr lang="cs-CZ" sz="1400" dirty="0"/>
              <a:t>	</a:t>
            </a:r>
            <a:r>
              <a:rPr lang="cs-CZ" sz="1400" dirty="0" smtClean="0"/>
              <a:t>a v ní pak podsložku s Vaším příjmením?</a:t>
            </a: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/>
              <a:t>Řešení úkolů</a:t>
            </a:r>
            <a:endParaRPr lang="cs-CZ" sz="3200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5933" y="1866246"/>
            <a:ext cx="6489283" cy="436086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Ovál 4"/>
          <p:cNvSpPr/>
          <p:nvPr/>
        </p:nvSpPr>
        <p:spPr>
          <a:xfrm>
            <a:off x="1790700" y="1855277"/>
            <a:ext cx="2171700" cy="59755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400300" y="3068885"/>
            <a:ext cx="1562100" cy="454599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13364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1432</TotalTime>
  <Words>664</Words>
  <Application>Microsoft Office PowerPoint</Application>
  <PresentationFormat>Předvádění na obrazovce (4:3)</PresentationFormat>
  <Paragraphs>150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Office</vt:lpstr>
      <vt:lpstr>Snímek 1</vt:lpstr>
      <vt:lpstr>Soubory, typy souborů</vt:lpstr>
      <vt:lpstr>Soubory, typy souborů</vt:lpstr>
      <vt:lpstr>Soubory, typy souborů</vt:lpstr>
      <vt:lpstr>Soubory, typy souborů</vt:lpstr>
      <vt:lpstr>ADRESÁŘE A JEJICH STRUKTURA</vt:lpstr>
      <vt:lpstr>Snímek 7</vt:lpstr>
      <vt:lpstr>Zadání úkolů</vt:lpstr>
      <vt:lpstr>Snímek 9</vt:lpstr>
      <vt:lpstr>Snímek 10</vt:lpstr>
      <vt:lpstr>Snímek 11</vt:lpstr>
      <vt:lpstr>Snímek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Dum</cp:lastModifiedBy>
  <cp:revision>108</cp:revision>
  <cp:lastPrinted>2013-05-29T10:30:23Z</cp:lastPrinted>
  <dcterms:created xsi:type="dcterms:W3CDTF">2013-05-29T06:59:46Z</dcterms:created>
  <dcterms:modified xsi:type="dcterms:W3CDTF">2014-06-30T18:30:59Z</dcterms:modified>
</cp:coreProperties>
</file>