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4" r:id="rId5"/>
    <p:sldId id="272" r:id="rId6"/>
    <p:sldId id="261" r:id="rId7"/>
    <p:sldId id="262" r:id="rId8"/>
    <p:sldId id="269" r:id="rId9"/>
    <p:sldId id="270" r:id="rId10"/>
    <p:sldId id="271" r:id="rId11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xmlns="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53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-8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216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463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29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4117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237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5547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6628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964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4716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327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260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34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SB_Flash_Drive_animated.gif?uselang=c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/index.php?title=Cluster_(pevn%C3%BD_disk)&amp;oldid=9902583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Souborov%C3%BD_syst%C3%A9m&amp;oldid=1079737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omprese_dat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VY_32_INOVACE_ICT_I_S1_06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728345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Zápis dat na HDD, souborový systém, komprimace dat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Pavel Lintemer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</a:t>
            </a:r>
            <a:r>
              <a:rPr lang="cs-CZ" sz="1200" smtClean="0">
                <a:latin typeface="Arial" panose="020B0604020202020204" pitchFamily="34" charset="0"/>
              </a:rPr>
              <a:t>17.9.2013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	žák chápe fyzický zápis na médium v PC a důvod komprimace dat</a:t>
            </a: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	</a:t>
            </a:r>
            <a:r>
              <a:rPr lang="cs-CZ" sz="1200" i="1" dirty="0" smtClean="0">
                <a:latin typeface="Arial" panose="020B0604020202020204" pitchFamily="34" charset="0"/>
              </a:rPr>
              <a:t>žák si osvojí pojmy: sektor, cluster, NTFS, FAT32, komprimace dat</a:t>
            </a: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Na co ukládáme?</a:t>
            </a:r>
            <a:endParaRPr lang="cs-CZ" b="1" cap="all" dirty="0"/>
          </a:p>
        </p:txBody>
      </p:sp>
      <p:grpSp>
        <p:nvGrpSpPr>
          <p:cNvPr id="3" name="Skupina 2"/>
          <p:cNvGrpSpPr/>
          <p:nvPr/>
        </p:nvGrpSpPr>
        <p:grpSpPr>
          <a:xfrm>
            <a:off x="402085" y="1705293"/>
            <a:ext cx="3851275" cy="2724778"/>
            <a:chOff x="402085" y="1705293"/>
            <a:chExt cx="3851275" cy="2724778"/>
          </a:xfrm>
        </p:grpSpPr>
        <p:pic>
          <p:nvPicPr>
            <p:cNvPr id="6" name="Picture 2" descr="Soubor:Hdd od srodka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085" y="1705293"/>
              <a:ext cx="3851275" cy="27247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02085" y="3934771"/>
              <a:ext cx="1628972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Obr. 1 – HDD s magnetický záznam</a:t>
              </a:r>
              <a:endParaRPr lang="cs-CZ" sz="800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02085" y="6202177"/>
            <a:ext cx="7228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dirty="0" smtClean="0"/>
              <a:t>Obr. 1: </a:t>
            </a:r>
            <a:r>
              <a:rPr lang="cs-CZ" sz="800" dirty="0"/>
              <a:t>RJT.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1.6.2013</a:t>
            </a:r>
            <a:r>
              <a:rPr lang="cs-CZ" sz="800" dirty="0"/>
              <a:t>]. Dostupný na WWW: </a:t>
            </a:r>
            <a:r>
              <a:rPr lang="cs-CZ" sz="800" dirty="0" smtClean="0"/>
              <a:t>&lt;http</a:t>
            </a:r>
            <a:r>
              <a:rPr lang="cs-CZ" sz="800" dirty="0"/>
              <a:t>://</a:t>
            </a:r>
            <a:r>
              <a:rPr lang="cs-CZ" sz="800" dirty="0" smtClean="0"/>
              <a:t>cs.wikipedia.org/wiki/</a:t>
            </a:r>
            <a:r>
              <a:rPr lang="cs-CZ" sz="800" dirty="0" err="1" smtClean="0"/>
              <a:t>Soubor:Hdd_od_srodka.jpg</a:t>
            </a:r>
            <a:r>
              <a:rPr lang="cs-CZ" sz="800" dirty="0" smtClean="0"/>
              <a:t>&gt;</a:t>
            </a:r>
          </a:p>
          <a:p>
            <a:r>
              <a:rPr lang="cs-CZ" sz="800" dirty="0" smtClean="0"/>
              <a:t>Obr. 2: </a:t>
            </a:r>
            <a:r>
              <a:rPr lang="pl-PL" sz="800" dirty="0"/>
              <a:t>ALMARE. </a:t>
            </a:r>
            <a:r>
              <a:rPr lang="pl-PL" sz="800" i="1" dirty="0"/>
              <a:t>www.wikipedia.org</a:t>
            </a:r>
            <a:r>
              <a:rPr lang="pl-PL" sz="800" dirty="0"/>
              <a:t> [online]. [cit. </a:t>
            </a:r>
            <a:r>
              <a:rPr lang="pl-PL" sz="800" dirty="0" smtClean="0"/>
              <a:t>1.6.2013</a:t>
            </a:r>
            <a:r>
              <a:rPr lang="pl-PL" sz="800" dirty="0"/>
              <a:t>]. Dostupný na WWW: </a:t>
            </a:r>
            <a:r>
              <a:rPr lang="pl-PL" sz="800" dirty="0" smtClean="0"/>
              <a:t>&lt;</a:t>
            </a:r>
            <a:r>
              <a:rPr lang="pl-PL" sz="800" dirty="0" smtClean="0">
                <a:hlinkClick r:id="rId3"/>
              </a:rPr>
              <a:t>http</a:t>
            </a:r>
            <a:r>
              <a:rPr lang="pl-PL" sz="800" dirty="0">
                <a:hlinkClick r:id="rId3"/>
              </a:rPr>
              <a:t>://</a:t>
            </a:r>
            <a:r>
              <a:rPr lang="pl-PL" sz="800" dirty="0" smtClean="0">
                <a:hlinkClick r:id="rId3"/>
              </a:rPr>
              <a:t>commons.wikimedia.org/wiki/File:USB_Flash_Drive_animated.gif?uselang=cs</a:t>
            </a:r>
            <a:r>
              <a:rPr lang="pl-PL" sz="800" dirty="0" smtClean="0"/>
              <a:t>&gt;</a:t>
            </a:r>
          </a:p>
          <a:p>
            <a:r>
              <a:rPr lang="cs-CZ" sz="800" dirty="0" smtClean="0"/>
              <a:t>Obr. 3: </a:t>
            </a:r>
            <a:r>
              <a:rPr lang="pl-PL" sz="800" dirty="0"/>
              <a:t>UBERN00B. </a:t>
            </a:r>
            <a:r>
              <a:rPr lang="pl-PL" sz="800" i="1" dirty="0"/>
              <a:t>www.wikipedia.org</a:t>
            </a:r>
            <a:r>
              <a:rPr lang="pl-PL" sz="800" dirty="0"/>
              <a:t> [online]. [cit. </a:t>
            </a:r>
            <a:r>
              <a:rPr lang="pl-PL" sz="800" dirty="0" smtClean="0"/>
              <a:t>1.6.2013</a:t>
            </a:r>
            <a:r>
              <a:rPr lang="pl-PL" sz="800" dirty="0"/>
              <a:t>]. Dostupný na WWW: </a:t>
            </a:r>
            <a:r>
              <a:rPr lang="pl-PL" sz="800" dirty="0" smtClean="0"/>
              <a:t>&lt;http</a:t>
            </a:r>
            <a:r>
              <a:rPr lang="pl-PL" sz="800" dirty="0"/>
              <a:t>://</a:t>
            </a:r>
            <a:r>
              <a:rPr lang="pl-PL" sz="800" dirty="0" smtClean="0"/>
              <a:t>upload.wikimedia.org/wikipedia/commons/d/d5/CD_autolev_crop.jpg&gt;</a:t>
            </a:r>
            <a:endParaRPr lang="cs-CZ" sz="800" dirty="0" smtClean="0"/>
          </a:p>
        </p:txBody>
      </p:sp>
      <p:grpSp>
        <p:nvGrpSpPr>
          <p:cNvPr id="4" name="Skupina 3"/>
          <p:cNvGrpSpPr/>
          <p:nvPr/>
        </p:nvGrpSpPr>
        <p:grpSpPr>
          <a:xfrm>
            <a:off x="4572000" y="1053737"/>
            <a:ext cx="4206875" cy="2198092"/>
            <a:chOff x="4572000" y="1053737"/>
            <a:chExt cx="4206875" cy="2198092"/>
          </a:xfrm>
        </p:grpSpPr>
        <p:pic>
          <p:nvPicPr>
            <p:cNvPr id="1026" name="Picture 2" descr="File:USB Flash Drive animated.gif"/>
            <p:cNvPicPr>
              <a:picLocks noChangeAspect="1" noChangeArrowheads="1" noCrop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1053737"/>
              <a:ext cx="4206875" cy="21980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6610993" y="2852238"/>
              <a:ext cx="1130438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Obr. 2 – USB </a:t>
              </a:r>
              <a:r>
                <a:rPr lang="cs-CZ" sz="800" dirty="0" err="1" smtClean="0"/>
                <a:t>Flash</a:t>
              </a:r>
              <a:r>
                <a:rPr lang="cs-CZ" sz="800" dirty="0" smtClean="0"/>
                <a:t> disk</a:t>
              </a:r>
              <a:endParaRPr lang="cs-CZ" sz="8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323543" y="3435976"/>
            <a:ext cx="2928992" cy="2499744"/>
            <a:chOff x="4323543" y="3435976"/>
            <a:chExt cx="2928992" cy="2499744"/>
          </a:xfrm>
        </p:grpSpPr>
        <p:pic>
          <p:nvPicPr>
            <p:cNvPr id="1028" name="Picture 4" descr="http://upload.wikimedia.org/wikipedia/commons/d/d5/CD_autolev_crop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3543" y="3435976"/>
              <a:ext cx="2448732" cy="24487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6207056" y="5720276"/>
              <a:ext cx="1045479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Obr. 3 – CD, DVD, BR</a:t>
              </a:r>
              <a:endParaRPr lang="cs-CZ" sz="8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8413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Jak ukládáme na </a:t>
            </a:r>
            <a:r>
              <a:rPr lang="cs-CZ" b="1" cap="all" dirty="0" err="1" smtClean="0"/>
              <a:t>hdd</a:t>
            </a:r>
            <a:r>
              <a:rPr lang="cs-CZ" b="1" cap="all" dirty="0" smtClean="0"/>
              <a:t>?</a:t>
            </a:r>
            <a:endParaRPr lang="cs-CZ" b="1" cap="all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6250" y="6108201"/>
            <a:ext cx="82105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/>
              <a:t>Wikipedie: Otevřená encyklopedie: Cluster (pevný disk)</a:t>
            </a:r>
            <a:r>
              <a:rPr lang="cs-CZ" sz="800" dirty="0"/>
              <a:t> [online]. c2013 [citováno </a:t>
            </a:r>
            <a:r>
              <a:rPr lang="cs-CZ" sz="800" dirty="0" smtClean="0"/>
              <a:t>1. </a:t>
            </a:r>
            <a:r>
              <a:rPr lang="cs-CZ" sz="800" dirty="0"/>
              <a:t>6</a:t>
            </a:r>
            <a:r>
              <a:rPr lang="cs-CZ" sz="800" dirty="0" smtClean="0"/>
              <a:t>.</a:t>
            </a:r>
            <a:r>
              <a:rPr lang="cs-CZ" sz="800" dirty="0"/>
              <a:t> 2013</a:t>
            </a:r>
            <a:r>
              <a:rPr lang="cs-CZ" sz="800" dirty="0" smtClean="0"/>
              <a:t>].</a:t>
            </a:r>
          </a:p>
          <a:p>
            <a:r>
              <a:rPr lang="cs-CZ" sz="800" dirty="0" smtClean="0"/>
              <a:t>Dostupný </a:t>
            </a:r>
            <a:r>
              <a:rPr lang="cs-CZ" sz="800" dirty="0"/>
              <a:t>z WWW: </a:t>
            </a:r>
            <a:r>
              <a:rPr lang="cs-CZ" sz="800" dirty="0" smtClean="0">
                <a:hlinkClick r:id="rId2"/>
              </a:rPr>
              <a:t>http</a:t>
            </a:r>
            <a:r>
              <a:rPr lang="cs-CZ" sz="800" dirty="0">
                <a:hlinkClick r:id="rId2"/>
              </a:rPr>
              <a:t>://cs.wikipedia.org/w/index.php?title=Cluster_(pevn%C3%BD_disk)&amp;</a:t>
            </a:r>
            <a:r>
              <a:rPr lang="cs-CZ" sz="800" dirty="0" smtClean="0">
                <a:hlinkClick r:id="rId2"/>
              </a:rPr>
              <a:t>oldid=9902583</a:t>
            </a:r>
            <a:endParaRPr lang="cs-CZ" sz="800" dirty="0" smtClean="0"/>
          </a:p>
          <a:p>
            <a:r>
              <a:rPr lang="cs-CZ" sz="800" dirty="0" smtClean="0"/>
              <a:t>Obr</a:t>
            </a:r>
            <a:r>
              <a:rPr lang="cs-CZ" sz="800" dirty="0"/>
              <a:t>. 1: </a:t>
            </a:r>
            <a:r>
              <a:rPr lang="pl-PL" sz="800" dirty="0"/>
              <a:t>MISTWIZ. </a:t>
            </a:r>
            <a:r>
              <a:rPr lang="pl-PL" sz="800" i="1" dirty="0"/>
              <a:t>www.wikipedia.org</a:t>
            </a:r>
            <a:r>
              <a:rPr lang="pl-PL" sz="800" dirty="0"/>
              <a:t> [online]. [cit. </a:t>
            </a:r>
            <a:r>
              <a:rPr lang="pl-PL" sz="800" dirty="0" smtClean="0"/>
              <a:t>1.6.2013</a:t>
            </a:r>
            <a:r>
              <a:rPr lang="pl-PL" sz="800" dirty="0"/>
              <a:t>]. Dostupný na WWW: </a:t>
            </a:r>
            <a:r>
              <a:rPr lang="pl-PL" sz="800" dirty="0" smtClean="0"/>
              <a:t>&lt;http</a:t>
            </a:r>
            <a:r>
              <a:rPr lang="pl-PL" sz="800" dirty="0"/>
              <a:t>://cs.wikipedia.org/wiki/Soubor:Disk-structure.svg</a:t>
            </a:r>
            <a:r>
              <a:rPr lang="cs-CZ" sz="800" dirty="0" smtClean="0"/>
              <a:t>&gt;</a:t>
            </a:r>
            <a:endParaRPr lang="cs-CZ" sz="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476250" y="1169670"/>
            <a:ext cx="8637992" cy="4780366"/>
            <a:chOff x="581025" y="616918"/>
            <a:chExt cx="8637992" cy="4780366"/>
          </a:xfrm>
        </p:grpSpPr>
        <p:pic>
          <p:nvPicPr>
            <p:cNvPr id="2056" name="Picture 8" descr="Soubor:Disk-structure.sv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38651" y="616918"/>
              <a:ext cx="4780366" cy="47803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7617276" y="4437812"/>
              <a:ext cx="1069524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Obr. 1 – schéma HDD</a:t>
              </a:r>
              <a:endParaRPr lang="cs-CZ" sz="800" dirty="0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581025" y="3837647"/>
              <a:ext cx="4572000" cy="120032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r"/>
              <a:r>
                <a:rPr lang="cs-CZ" sz="1600" b="1" dirty="0"/>
                <a:t>Struktura disku (Cylindr-Hlava-Sektor):</a:t>
              </a:r>
            </a:p>
            <a:p>
              <a:pPr algn="r"/>
              <a:r>
                <a:rPr lang="cs-CZ" sz="1400" dirty="0"/>
                <a:t>(A) </a:t>
              </a:r>
              <a:r>
                <a:rPr lang="cs-CZ" sz="1400" i="1" dirty="0"/>
                <a:t>cylindr (stopa, kružnice, válec)</a:t>
              </a:r>
            </a:p>
            <a:p>
              <a:pPr algn="r"/>
              <a:r>
                <a:rPr lang="cs-CZ" sz="1400" dirty="0"/>
                <a:t>(B) </a:t>
              </a:r>
              <a:r>
                <a:rPr lang="cs-CZ" sz="1400" i="1" dirty="0"/>
                <a:t>sektor (úhlová výseč)</a:t>
              </a:r>
            </a:p>
            <a:p>
              <a:pPr algn="r"/>
              <a:r>
                <a:rPr lang="cs-CZ" sz="1400" dirty="0"/>
                <a:t>(C) </a:t>
              </a:r>
              <a:r>
                <a:rPr lang="cs-CZ" sz="1400" i="1" dirty="0"/>
                <a:t>blok (nejmenší fyzicky zpracovatelná část dat)</a:t>
              </a:r>
            </a:p>
            <a:p>
              <a:pPr algn="r"/>
              <a:r>
                <a:rPr lang="cs-CZ" sz="1400" dirty="0"/>
                <a:t>(D) </a:t>
              </a:r>
              <a:r>
                <a:rPr lang="cs-CZ" sz="1400" i="1" dirty="0"/>
                <a:t>cluster (nejmenší logická část souborového systému)</a:t>
              </a:r>
            </a:p>
          </p:txBody>
        </p:sp>
      </p:grpSp>
      <p:sp>
        <p:nvSpPr>
          <p:cNvPr id="8" name="Obdélník 7"/>
          <p:cNvSpPr/>
          <p:nvPr/>
        </p:nvSpPr>
        <p:spPr>
          <a:xfrm>
            <a:off x="476250" y="1604676"/>
            <a:ext cx="478155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/>
              <a:t>Cluster</a:t>
            </a:r>
            <a:r>
              <a:rPr lang="cs-CZ" dirty="0"/>
              <a:t> </a:t>
            </a:r>
            <a:r>
              <a:rPr lang="cs-CZ" sz="1400" i="1" dirty="0"/>
              <a:t>(též alokační blok, alokační jednotka) je v počítači logická jednotka, do které se ukládají soubory a adresáře v </a:t>
            </a:r>
            <a:r>
              <a:rPr lang="cs-CZ" sz="1600" b="1" dirty="0"/>
              <a:t>souborovém systému</a:t>
            </a:r>
            <a:r>
              <a:rPr lang="cs-CZ" sz="1400" i="1" dirty="0"/>
              <a:t> (na kterém je závislá jeho velikost) 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25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Souborový systém</a:t>
            </a:r>
            <a:endParaRPr lang="cs-CZ" b="1" cap="all" dirty="0"/>
          </a:p>
        </p:txBody>
      </p:sp>
      <p:sp>
        <p:nvSpPr>
          <p:cNvPr id="14" name="Obdélník 13"/>
          <p:cNvSpPr/>
          <p:nvPr/>
        </p:nvSpPr>
        <p:spPr>
          <a:xfrm>
            <a:off x="550069" y="1185863"/>
            <a:ext cx="81843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/>
              <a:t>Souborový systém</a:t>
            </a:r>
            <a:r>
              <a:rPr lang="cs-CZ" sz="1400" i="1" dirty="0"/>
              <a:t> (anglicky </a:t>
            </a:r>
            <a:r>
              <a:rPr lang="cs-CZ" sz="1400" i="1" dirty="0" err="1"/>
              <a:t>file</a:t>
            </a:r>
            <a:r>
              <a:rPr lang="cs-CZ" sz="1400" i="1" dirty="0"/>
              <a:t> </a:t>
            </a:r>
            <a:r>
              <a:rPr lang="cs-CZ" sz="1400" i="1" dirty="0" err="1"/>
              <a:t>system</a:t>
            </a:r>
            <a:r>
              <a:rPr lang="cs-CZ" sz="1400" i="1" dirty="0"/>
              <a:t>) je v informatice označení pro způsob organizace dat ve formě souborů (a většinou i adresářů) tak, aby k nim bylo možné snadno přistupovat. Souborové systémy jsou uloženy na vhodném typu elektronické paměti, která je umístěna přímo v počítači (pevný disk nebo CD</a:t>
            </a:r>
            <a:r>
              <a:rPr lang="cs-CZ" sz="1400" i="1" dirty="0" smtClean="0"/>
              <a:t>…)</a:t>
            </a:r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V informatice se používá cca 40 druhů souborových systémů, běžně se setkáváme se </a:t>
            </a:r>
            <a:r>
              <a:rPr lang="cs-CZ" sz="1400" b="1" i="1" dirty="0" err="1" smtClean="0"/>
              <a:t>dvěm</a:t>
            </a:r>
            <a:r>
              <a:rPr lang="cs-CZ" sz="1400" b="1" i="1" dirty="0" smtClean="0"/>
              <a:t>.</a:t>
            </a:r>
            <a:endParaRPr lang="cs-CZ" sz="1400" b="1" i="1" dirty="0" smtClean="0"/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Hlavní rozdíly: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28650" y="6212976"/>
            <a:ext cx="50674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/>
              <a:t>Wikipedie: Otevřená encyklopedie: Souborový systém</a:t>
            </a:r>
            <a:r>
              <a:rPr lang="cs-CZ" sz="800" dirty="0"/>
              <a:t> [online]. c2013 [citováno </a:t>
            </a:r>
            <a:r>
              <a:rPr lang="cs-CZ" sz="800" dirty="0" smtClean="0"/>
              <a:t>1. 6.</a:t>
            </a:r>
            <a:r>
              <a:rPr lang="cs-CZ" sz="800" dirty="0"/>
              <a:t> 2013]. </a:t>
            </a:r>
            <a:endParaRPr lang="cs-CZ" sz="800" dirty="0" smtClean="0"/>
          </a:p>
          <a:p>
            <a:r>
              <a:rPr lang="cs-CZ" sz="800" dirty="0" smtClean="0"/>
              <a:t>Dostupný </a:t>
            </a:r>
            <a:r>
              <a:rPr lang="cs-CZ" sz="800" dirty="0"/>
              <a:t>z WWW: &lt;</a:t>
            </a:r>
            <a:r>
              <a:rPr lang="cs-CZ" sz="800" dirty="0">
                <a:hlinkClick r:id="rId2"/>
              </a:rPr>
              <a:t>http://cs.wikipedia.org/w/</a:t>
            </a:r>
            <a:r>
              <a:rPr lang="cs-CZ" sz="800" dirty="0" err="1">
                <a:hlinkClick r:id="rId2"/>
              </a:rPr>
              <a:t>index.php?title</a:t>
            </a:r>
            <a:r>
              <a:rPr lang="cs-CZ" sz="800" dirty="0">
                <a:hlinkClick r:id="rId2"/>
              </a:rPr>
              <a:t>=Souborov%C3%BD_syst%C3%A9m&amp;oldid=10797375</a:t>
            </a:r>
            <a:r>
              <a:rPr lang="cs-CZ" sz="800" dirty="0"/>
              <a:t>&gt;</a:t>
            </a:r>
            <a:endParaRPr lang="cs-CZ" sz="800" dirty="0" smtClean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83251276"/>
              </p:ext>
            </p:extLst>
          </p:nvPr>
        </p:nvGraphicFramePr>
        <p:xfrm>
          <a:off x="922734" y="3095369"/>
          <a:ext cx="7439026" cy="25711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1566"/>
                <a:gridCol w="2218730"/>
                <a:gridCol w="2218730"/>
              </a:tblGrid>
              <a:tr h="514239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FAT32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NTFS</a:t>
                      </a:r>
                      <a:endParaRPr lang="cs-CZ" sz="1600" dirty="0"/>
                    </a:p>
                  </a:txBody>
                  <a:tcPr anchor="ctr"/>
                </a:tc>
              </a:tr>
              <a:tr h="514239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Max. délka názvu souboru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8b/255b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255b</a:t>
                      </a:r>
                      <a:endParaRPr lang="cs-CZ" sz="1600" dirty="0"/>
                    </a:p>
                  </a:txBody>
                  <a:tcPr anchor="ctr"/>
                </a:tc>
              </a:tr>
              <a:tr h="514239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Maximální</a:t>
                      </a:r>
                      <a:r>
                        <a:rPr lang="cs-CZ" sz="1600" baseline="0" dirty="0" smtClean="0"/>
                        <a:t> velikost HDD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2TB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16EB</a:t>
                      </a:r>
                      <a:endParaRPr lang="cs-CZ" sz="1600" dirty="0"/>
                    </a:p>
                  </a:txBody>
                  <a:tcPr anchor="ctr"/>
                </a:tc>
              </a:tr>
              <a:tr h="514239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Maximální velikost souboru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2GB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16TB</a:t>
                      </a:r>
                      <a:endParaRPr lang="cs-CZ" sz="1600" dirty="0"/>
                    </a:p>
                  </a:txBody>
                  <a:tcPr anchor="ctr"/>
                </a:tc>
              </a:tr>
              <a:tr h="514239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Nejčastější použití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USB </a:t>
                      </a:r>
                      <a:r>
                        <a:rPr lang="cs-CZ" sz="1600" dirty="0" err="1" smtClean="0"/>
                        <a:t>Flash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HDD</a:t>
                      </a:r>
                      <a:endParaRPr lang="cs-CZ" sz="16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1207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Komprimace souborů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657225" y="1100137"/>
            <a:ext cx="78867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400" b="1" dirty="0"/>
              <a:t>Komprese dat </a:t>
            </a:r>
            <a:r>
              <a:rPr lang="cs-CZ" sz="1400" dirty="0"/>
              <a:t>(také komprimace dat) je zpracování počítačových dat s cílem zmenšení jejich objemu </a:t>
            </a:r>
            <a:r>
              <a:rPr lang="cs-CZ" sz="1400" dirty="0" smtClean="0"/>
              <a:t>při </a:t>
            </a:r>
            <a:r>
              <a:rPr lang="cs-CZ" sz="1400" dirty="0"/>
              <a:t>současném zachování informací v datech obsažených. 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Úkolem </a:t>
            </a:r>
            <a:r>
              <a:rPr lang="cs-CZ" sz="1400" dirty="0"/>
              <a:t>komprese dat je zmenšit datový tok při jejich přenosu nebo zmenšit potřebu zdrojů při ukládání informací. Obecně se jedná o snahu zmenšit velikost datových souborů, což je výhodné např. pro jejich archivaci nebo při přenosu přes síť s omezenou rychlostí (snížení doby nutné pro přenos</a:t>
            </a:r>
            <a:r>
              <a:rPr lang="cs-CZ" sz="1400" dirty="0" smtClean="0"/>
              <a:t>).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Provádí se „zipovacími“ programy nebo od Windows XP umí základní komprimaci i OS Windows.</a:t>
            </a:r>
          </a:p>
          <a:p>
            <a:pPr>
              <a:buNone/>
            </a:pPr>
            <a:endParaRPr lang="cs-CZ" sz="1400" dirty="0"/>
          </a:p>
          <a:p>
            <a:pPr>
              <a:buNone/>
            </a:pPr>
            <a:r>
              <a:rPr lang="cs-CZ" sz="1400" dirty="0" smtClean="0"/>
              <a:t>Typickými programy pro komprimaci jsou:</a:t>
            </a:r>
          </a:p>
          <a:p>
            <a:pPr>
              <a:buNone/>
            </a:pPr>
            <a:r>
              <a:rPr lang="cs-CZ" sz="1400" dirty="0" smtClean="0"/>
              <a:t>Komerční – </a:t>
            </a:r>
            <a:r>
              <a:rPr lang="cs-CZ" sz="1400" dirty="0" err="1" smtClean="0"/>
              <a:t>WinZIP</a:t>
            </a:r>
            <a:r>
              <a:rPr lang="cs-CZ" sz="1400" dirty="0" smtClean="0"/>
              <a:t>, </a:t>
            </a:r>
            <a:r>
              <a:rPr lang="cs-CZ" sz="1400" dirty="0" err="1" smtClean="0"/>
              <a:t>WinRAR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Freeware – </a:t>
            </a:r>
            <a:r>
              <a:rPr lang="cs-CZ" sz="1400" dirty="0" err="1" smtClean="0"/>
              <a:t>BandiZIP</a:t>
            </a:r>
            <a:r>
              <a:rPr lang="cs-CZ" sz="1400" dirty="0" smtClean="0"/>
              <a:t> (nainstalovaný na školním PC), 7zip, </a:t>
            </a:r>
            <a:r>
              <a:rPr lang="cs-CZ" sz="1400" dirty="0" err="1" smtClean="0"/>
              <a:t>IZArc</a:t>
            </a:r>
            <a:r>
              <a:rPr lang="cs-CZ" sz="1400" dirty="0" smtClean="0"/>
              <a:t>…..</a:t>
            </a:r>
            <a:endParaRPr lang="cs-CZ" sz="1400" dirty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Existují ale standardní formáty souborů, které již </a:t>
            </a:r>
            <a:r>
              <a:rPr lang="cs-CZ" sz="1400" b="1" dirty="0" smtClean="0">
                <a:solidFill>
                  <a:srgbClr val="0070C0"/>
                </a:solidFill>
              </a:rPr>
              <a:t>nejde efektivně komprimovat</a:t>
            </a:r>
            <a:r>
              <a:rPr lang="cs-CZ" sz="1400" dirty="0" smtClean="0">
                <a:solidFill>
                  <a:srgbClr val="0070C0"/>
                </a:solidFill>
              </a:rPr>
              <a:t>.</a:t>
            </a:r>
            <a:endParaRPr lang="cs-CZ" sz="1400" dirty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Typickým příkladem jsou soubory </a:t>
            </a:r>
            <a:r>
              <a:rPr lang="cs-CZ" sz="1400" b="1" dirty="0" smtClean="0">
                <a:solidFill>
                  <a:srgbClr val="0070C0"/>
                </a:solidFill>
              </a:rPr>
              <a:t>*.</a:t>
            </a:r>
            <a:r>
              <a:rPr lang="cs-CZ" sz="1400" b="1" dirty="0" err="1" smtClean="0">
                <a:solidFill>
                  <a:srgbClr val="0070C0"/>
                </a:solidFill>
              </a:rPr>
              <a:t>jpg</a:t>
            </a:r>
            <a:r>
              <a:rPr lang="cs-CZ" sz="1400" b="1" dirty="0">
                <a:solidFill>
                  <a:srgbClr val="0070C0"/>
                </a:solidFill>
              </a:rPr>
              <a:t> </a:t>
            </a:r>
            <a:r>
              <a:rPr lang="cs-CZ" sz="1400" b="1" dirty="0" smtClean="0">
                <a:solidFill>
                  <a:srgbClr val="0070C0"/>
                </a:solidFill>
              </a:rPr>
              <a:t>nebo *. </a:t>
            </a:r>
            <a:r>
              <a:rPr lang="cs-CZ" sz="1400" b="1" dirty="0" err="1">
                <a:solidFill>
                  <a:srgbClr val="0070C0"/>
                </a:solidFill>
              </a:rPr>
              <a:t>p</a:t>
            </a:r>
            <a:r>
              <a:rPr lang="cs-CZ" sz="1400" b="1" dirty="0" err="1" smtClean="0">
                <a:solidFill>
                  <a:srgbClr val="0070C0"/>
                </a:solidFill>
              </a:rPr>
              <a:t>df</a:t>
            </a:r>
            <a:r>
              <a:rPr lang="cs-CZ" sz="1400" b="1" dirty="0" smtClean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8644" y="6257113"/>
            <a:ext cx="3906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/>
              <a:t>Komprese </a:t>
            </a:r>
            <a:r>
              <a:rPr lang="cs-CZ" sz="800" dirty="0" smtClean="0"/>
              <a:t>dat [online]. c2013 [citováno 1. 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>
                <a:hlinkClick r:id="rId2"/>
              </a:rPr>
              <a:t>http://cs.wikipedia.org/wiki/</a:t>
            </a:r>
            <a:r>
              <a:rPr lang="cs-CZ" sz="800" dirty="0" err="1">
                <a:hlinkClick r:id="rId2"/>
              </a:rPr>
              <a:t>Komprese_dat</a:t>
            </a:r>
            <a:r>
              <a:rPr lang="cs-CZ" sz="800" dirty="0" smtClean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xmlns="" val="109993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Zadání úkolů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" y="1153319"/>
            <a:ext cx="73513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Najděte ve vlastnostech pevného disku v </a:t>
            </a:r>
            <a:r>
              <a:rPr lang="cs-CZ" sz="1400" dirty="0" smtClean="0"/>
              <a:t>PC, </a:t>
            </a:r>
            <a:r>
              <a:rPr lang="cs-CZ" sz="1400" dirty="0" smtClean="0"/>
              <a:t>jakou má velikost a jaký používá souborový systém?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7225" y="1584206"/>
            <a:ext cx="46428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 Najděte a vysvětlete slovo oddíl (</a:t>
            </a:r>
            <a:r>
              <a:rPr lang="cs-CZ" sz="1400" dirty="0" err="1" smtClean="0"/>
              <a:t>partition</a:t>
            </a:r>
            <a:r>
              <a:rPr lang="cs-CZ" sz="1400" dirty="0" smtClean="0"/>
              <a:t>) pevného disku?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57225" y="2015093"/>
            <a:ext cx="759470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 Stáhni z </a:t>
            </a:r>
            <a:r>
              <a:rPr lang="cs-CZ" sz="1400" dirty="0"/>
              <a:t>www.sou-stravovani.cz dokument </a:t>
            </a:r>
            <a:r>
              <a:rPr lang="cs-CZ" sz="1400" dirty="0" smtClean="0"/>
              <a:t>„Školní </a:t>
            </a:r>
            <a:r>
              <a:rPr lang="cs-CZ" sz="1400" dirty="0"/>
              <a:t>seznam literárních </a:t>
            </a:r>
            <a:r>
              <a:rPr lang="cs-CZ" sz="1400" dirty="0" smtClean="0"/>
              <a:t>děl“ (sekce Maturitní zkoušky)</a:t>
            </a:r>
          </a:p>
          <a:p>
            <a:r>
              <a:rPr lang="cs-CZ" sz="1400" dirty="0" smtClean="0"/>
              <a:t>na Plochu a zkomprimuj ho standardním nástrojem Windows „Komprimovaná složka metoda ZIP“ </a:t>
            </a:r>
          </a:p>
          <a:p>
            <a:r>
              <a:rPr lang="cs-CZ" sz="1400" dirty="0" smtClean="0"/>
              <a:t>a zjisti rozdíl velikosti dat?</a:t>
            </a:r>
          </a:p>
        </p:txBody>
      </p:sp>
      <p:sp>
        <p:nvSpPr>
          <p:cNvPr id="7" name="TextovéPole 2"/>
          <p:cNvSpPr txBox="1"/>
          <p:nvPr/>
        </p:nvSpPr>
        <p:spPr>
          <a:xfrm>
            <a:off x="608745" y="2999977"/>
            <a:ext cx="798366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Odpovědi zapište do souboru ve Wordu s názvem „ICT_I_S1_06“</a:t>
            </a:r>
          </a:p>
          <a:p>
            <a:r>
              <a:rPr lang="cs-CZ" sz="1600" dirty="0" smtClean="0"/>
              <a:t>Můžete použít program Výstřižky a vložit do Wordu výřez obrazovky!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3650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7225" y="1140619"/>
            <a:ext cx="73513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Najděte ve vlastnostech pevného disku v PC jakou má velikost a jaký používá souborový systém?</a:t>
            </a:r>
            <a:endParaRPr lang="cs-CZ" sz="14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99319" y="2133600"/>
            <a:ext cx="3259661" cy="43606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3131613" y="3190875"/>
            <a:ext cx="1809750" cy="59055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314700" y="4018657"/>
            <a:ext cx="2628900" cy="59055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864913" y="2047280"/>
            <a:ext cx="1078437" cy="41939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584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225" y="1059510"/>
            <a:ext cx="46428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2. Najděte a vysvětlete slovo oddíl (</a:t>
            </a:r>
            <a:r>
              <a:rPr lang="cs-CZ" sz="1400" dirty="0" err="1"/>
              <a:t>partition</a:t>
            </a:r>
            <a:r>
              <a:rPr lang="cs-CZ" sz="1400" dirty="0"/>
              <a:t>) pevného disku?</a:t>
            </a:r>
          </a:p>
        </p:txBody>
      </p:sp>
      <p:sp>
        <p:nvSpPr>
          <p:cNvPr id="7" name="Obdélník 6"/>
          <p:cNvSpPr/>
          <p:nvPr/>
        </p:nvSpPr>
        <p:spPr>
          <a:xfrm>
            <a:off x="657225" y="1396958"/>
            <a:ext cx="7762875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>
                <a:solidFill>
                  <a:srgbClr val="00B0F0"/>
                </a:solidFill>
              </a:rPr>
              <a:t>Diskový oddíl </a:t>
            </a:r>
            <a:r>
              <a:rPr lang="cs-CZ" sz="1400" i="1" dirty="0">
                <a:solidFill>
                  <a:srgbClr val="00B0F0"/>
                </a:solidFill>
              </a:rPr>
              <a:t>(anglicky </a:t>
            </a:r>
            <a:r>
              <a:rPr lang="cs-CZ" sz="1400" i="1" dirty="0" err="1">
                <a:solidFill>
                  <a:srgbClr val="00B0F0"/>
                </a:solidFill>
              </a:rPr>
              <a:t>partition</a:t>
            </a:r>
            <a:r>
              <a:rPr lang="cs-CZ" sz="1400" i="1" dirty="0">
                <a:solidFill>
                  <a:srgbClr val="00B0F0"/>
                </a:solidFill>
              </a:rPr>
              <a:t>) </a:t>
            </a:r>
            <a:r>
              <a:rPr lang="cs-CZ" sz="1400" i="1" dirty="0" smtClean="0">
                <a:solidFill>
                  <a:srgbClr val="00B0F0"/>
                </a:solidFill>
              </a:rPr>
              <a:t>rozděluje fyzický disk </a:t>
            </a:r>
            <a:r>
              <a:rPr lang="cs-CZ" sz="1400" i="1" dirty="0">
                <a:solidFill>
                  <a:srgbClr val="00B0F0"/>
                </a:solidFill>
              </a:rPr>
              <a:t>na oddíly </a:t>
            </a:r>
            <a:r>
              <a:rPr lang="cs-CZ" sz="1400" i="1" dirty="0" smtClean="0">
                <a:solidFill>
                  <a:srgbClr val="00B0F0"/>
                </a:solidFill>
              </a:rPr>
              <a:t>(logické</a:t>
            </a:r>
            <a:r>
              <a:rPr lang="cs-CZ" sz="1400" i="1" dirty="0">
                <a:solidFill>
                  <a:srgbClr val="00B0F0"/>
                </a:solidFill>
              </a:rPr>
              <a:t>), se kterými je možné </a:t>
            </a:r>
            <a:r>
              <a:rPr lang="cs-CZ" sz="1400" i="1" dirty="0" smtClean="0">
                <a:solidFill>
                  <a:srgbClr val="00B0F0"/>
                </a:solidFill>
              </a:rPr>
              <a:t>dále nezávisle pracovat. </a:t>
            </a:r>
          </a:p>
          <a:p>
            <a:r>
              <a:rPr lang="cs-CZ" sz="1400" i="1" dirty="0" smtClean="0">
                <a:solidFill>
                  <a:srgbClr val="00B0F0"/>
                </a:solidFill>
              </a:rPr>
              <a:t>Toto se používá například pro: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400" i="1" dirty="0" smtClean="0">
                <a:solidFill>
                  <a:srgbClr val="00B0F0"/>
                </a:solidFill>
              </a:rPr>
              <a:t>Vytvoření dvou nebo více logických disků (v systému pak vystupují jako 2 fyzické)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400" i="1" dirty="0" smtClean="0">
                <a:solidFill>
                  <a:srgbClr val="00B0F0"/>
                </a:solidFill>
              </a:rPr>
              <a:t>Instalaci dvou a více operačních systémů nezávisle na sobě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400" i="1" dirty="0" smtClean="0">
                <a:solidFill>
                  <a:srgbClr val="00B0F0"/>
                </a:solidFill>
              </a:rPr>
              <a:t>Oddělení systémových a uživatelských dat.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9443" y="3584934"/>
            <a:ext cx="7818437" cy="199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8498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graphicFrame>
        <p:nvGraphicFramePr>
          <p:cNvPr id="35" name="Objekt 3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264254563"/>
              </p:ext>
            </p:extLst>
          </p:nvPr>
        </p:nvGraphicFramePr>
        <p:xfrm>
          <a:off x="1300061" y="1891189"/>
          <a:ext cx="4188672" cy="4453074"/>
        </p:xfrm>
        <a:graphic>
          <a:graphicData uri="http://schemas.openxmlformats.org/presentationml/2006/ole">
            <p:oleObj spid="_x0000_s3079" name="Image" r:id="rId3" imgW="8634921" imgH="9180952" progId="">
              <p:embed/>
            </p:oleObj>
          </a:graphicData>
        </a:graphic>
      </p:graphicFrame>
      <p:sp>
        <p:nvSpPr>
          <p:cNvPr id="36" name="TextovéPole 35"/>
          <p:cNvSpPr txBox="1"/>
          <p:nvPr/>
        </p:nvSpPr>
        <p:spPr>
          <a:xfrm>
            <a:off x="728662" y="763666"/>
            <a:ext cx="759470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 Stáhni z </a:t>
            </a:r>
            <a:r>
              <a:rPr lang="cs-CZ" sz="1400" dirty="0"/>
              <a:t>www.sou-stravovani.cz dokument </a:t>
            </a:r>
            <a:r>
              <a:rPr lang="cs-CZ" sz="1400" dirty="0" smtClean="0"/>
              <a:t>„Školní </a:t>
            </a:r>
            <a:r>
              <a:rPr lang="cs-CZ" sz="1400" dirty="0"/>
              <a:t>seznam literárních </a:t>
            </a:r>
            <a:r>
              <a:rPr lang="cs-CZ" sz="1400" dirty="0" smtClean="0"/>
              <a:t>děl“ (sekce Maturitní zkoušky)</a:t>
            </a:r>
          </a:p>
          <a:p>
            <a:r>
              <a:rPr lang="cs-CZ" sz="1400" dirty="0" smtClean="0"/>
              <a:t>na Plochu a zkomprimuj ho standardním nástrojem Windows „Komprimovaná složka metoda ZIP“ </a:t>
            </a:r>
          </a:p>
          <a:p>
            <a:r>
              <a:rPr lang="cs-CZ" sz="1400" dirty="0" smtClean="0"/>
              <a:t>a zjisti rozdíl velikosti dat?</a:t>
            </a:r>
          </a:p>
        </p:txBody>
      </p:sp>
      <p:cxnSp>
        <p:nvCxnSpPr>
          <p:cNvPr id="37" name="Přímá spojnice se šipkou 36"/>
          <p:cNvCxnSpPr/>
          <p:nvPr/>
        </p:nvCxnSpPr>
        <p:spPr>
          <a:xfrm flipH="1">
            <a:off x="3149178" y="2003102"/>
            <a:ext cx="2315791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349203" y="1695325"/>
            <a:ext cx="34206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1. Na stažený soubor klikni pravým tlačítkem</a:t>
            </a:r>
            <a:endParaRPr lang="cs-CZ" sz="1400" dirty="0">
              <a:solidFill>
                <a:srgbClr val="0070C0"/>
              </a:solidFill>
            </a:endParaRPr>
          </a:p>
        </p:txBody>
      </p:sp>
      <p:cxnSp>
        <p:nvCxnSpPr>
          <p:cNvPr id="39" name="Přímá spojnice se šipkou 38"/>
          <p:cNvCxnSpPr/>
          <p:nvPr/>
        </p:nvCxnSpPr>
        <p:spPr>
          <a:xfrm flipH="1" flipV="1">
            <a:off x="3606379" y="4431505"/>
            <a:ext cx="994196" cy="123348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4526016" y="5560816"/>
            <a:ext cx="15000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2. Klikni „Odeslat“</a:t>
            </a:r>
            <a:endParaRPr lang="cs-CZ" sz="1400" dirty="0">
              <a:solidFill>
                <a:srgbClr val="0070C0"/>
              </a:solidFill>
            </a:endParaRPr>
          </a:p>
        </p:txBody>
      </p:sp>
      <p:cxnSp>
        <p:nvCxnSpPr>
          <p:cNvPr id="41" name="Přímá spojnice se šipkou 40"/>
          <p:cNvCxnSpPr/>
          <p:nvPr/>
        </p:nvCxnSpPr>
        <p:spPr>
          <a:xfrm>
            <a:off x="535455" y="4012408"/>
            <a:ext cx="700414" cy="49529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75716" y="3759695"/>
            <a:ext cx="25532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3. Klikni „Komprimovaná složka“</a:t>
            </a:r>
            <a:endParaRPr lang="cs-CZ" sz="1400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75715" y="6386238"/>
            <a:ext cx="83396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4. Ponech stejný název „liter_2013“.zip</a:t>
            </a:r>
            <a:endParaRPr lang="cs-CZ" sz="1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0003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8" grpId="0"/>
      <p:bldP spid="40" grpId="0"/>
      <p:bldP spid="42" grpId="0"/>
      <p:bldP spid="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49425" y="1955603"/>
            <a:ext cx="2743292" cy="36814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4733" y="1955603"/>
            <a:ext cx="2695071" cy="3681412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2485231" y="2455069"/>
            <a:ext cx="571500" cy="2571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609431" y="2555081"/>
            <a:ext cx="571500" cy="2571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351880" y="3414713"/>
            <a:ext cx="1040607" cy="4619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476080" y="3467101"/>
            <a:ext cx="1040607" cy="4619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90015" y="885826"/>
            <a:ext cx="83396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5. Zjisti velikost původního a komprimovaného souboru viz obrázky (Vlastnosti souboru)</a:t>
            </a:r>
            <a:endParaRPr lang="cs-CZ" sz="1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336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1589</TotalTime>
  <Words>687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Office</vt:lpstr>
      <vt:lpstr>Image</vt:lpstr>
      <vt:lpstr>Snímek 1</vt:lpstr>
      <vt:lpstr>Na co ukládáme?</vt:lpstr>
      <vt:lpstr>Jak ukládáme na hdd?</vt:lpstr>
      <vt:lpstr>Souborový systém</vt:lpstr>
      <vt:lpstr>Komprimace souborů</vt:lpstr>
      <vt:lpstr>Zadání úkolů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123</cp:revision>
  <cp:lastPrinted>2013-05-29T10:30:23Z</cp:lastPrinted>
  <dcterms:created xsi:type="dcterms:W3CDTF">2013-05-29T06:59:46Z</dcterms:created>
  <dcterms:modified xsi:type="dcterms:W3CDTF">2014-06-30T18:33:29Z</dcterms:modified>
</cp:coreProperties>
</file>