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69" r:id="rId5"/>
    <p:sldId id="270" r:id="rId6"/>
    <p:sldId id="271" r:id="rId7"/>
    <p:sldId id="272" r:id="rId8"/>
    <p:sldId id="273" r:id="rId9"/>
    <p:sldId id="274" r:id="rId10"/>
    <p:sldId id="261" r:id="rId11"/>
    <p:sldId id="275" r:id="rId12"/>
    <p:sldId id="276" r:id="rId13"/>
    <p:sldId id="277" r:id="rId14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xmlns="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9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2160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46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29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411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23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54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662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96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471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327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326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043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Interne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Historie_internetu&amp;oldid=1147653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ezpe%C4%8Dnost_na_internet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ezpe%C4%8Dnost_na_internet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ezpe%C4%8Dnost_na_internetu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VY_32_INOVACE_ICT_I_S1_07</a:t>
            </a:r>
          </a:p>
        </p:txBody>
      </p:sp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Internet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Pavel Lintemer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2.5.2014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1. 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se seznámí s vývojem internetu, osvojí základní dovednosti s prohlížečem a provede základní test bezpečného procházení internetu</a:t>
            </a: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Internet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550753" y="1011505"/>
            <a:ext cx="781526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/>
              <a:t>Internet</a:t>
            </a:r>
            <a:r>
              <a:rPr lang="cs-CZ" sz="1400" dirty="0"/>
              <a:t> je celosvětový systém navzájem propojených počítačových sítí („síť sítí“), ve kterých mezi sebou počítače komunikují pomocí rodiny protokolů TCP/IP.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Společným </a:t>
            </a:r>
            <a:r>
              <a:rPr lang="cs-CZ" sz="1400" dirty="0"/>
              <a:t>cílem všech lidí využívajících Internet je bezproblémová komunikace (výměna dat).</a:t>
            </a:r>
          </a:p>
          <a:p>
            <a:endParaRPr lang="cs-CZ" sz="1400" dirty="0"/>
          </a:p>
          <a:p>
            <a:r>
              <a:rPr lang="cs-CZ" sz="1400" dirty="0"/>
              <a:t>Internet jsou volně propojené počítačové sítě, které spojují jeho jednotlivé síťové uzly. Uzlem může být počítač, ale i specializované zařízení (například </a:t>
            </a:r>
            <a:r>
              <a:rPr lang="cs-CZ" sz="1400" dirty="0" err="1"/>
              <a:t>router</a:t>
            </a:r>
            <a:r>
              <a:rPr lang="cs-CZ" sz="1400" dirty="0"/>
              <a:t>).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Každý </a:t>
            </a:r>
            <a:r>
              <a:rPr lang="cs-CZ" sz="1400" dirty="0"/>
              <a:t>počítač připojený k Internetu má v rámci rodiny protokolů TCP/IP svoji IP adresu.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Pro </a:t>
            </a:r>
            <a:r>
              <a:rPr lang="cs-CZ" sz="1400" dirty="0"/>
              <a:t>snadnější zapamatování se místo IP adres používají doménová jména, například</a:t>
            </a:r>
            <a:r>
              <a:rPr lang="cs-CZ" sz="1400" dirty="0" smtClean="0"/>
              <a:t>:</a:t>
            </a:r>
          </a:p>
          <a:p>
            <a:endParaRPr lang="cs-CZ" sz="1400" dirty="0"/>
          </a:p>
          <a:p>
            <a:pPr algn="ctr">
              <a:buNone/>
            </a:pPr>
            <a:r>
              <a:rPr lang="cs-CZ" b="1" dirty="0" smtClean="0"/>
              <a:t>93.185.104.14 = www.sou-stravovani.cz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8650" y="6305845"/>
            <a:ext cx="60724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 smtClean="0"/>
              <a:t>Internet [online]. c2013 [citováno 02.05. 2014]. Dostupný z WWW: &lt;</a:t>
            </a:r>
            <a:r>
              <a:rPr lang="cs-CZ" sz="800" dirty="0">
                <a:hlinkClick r:id="rId2"/>
              </a:rPr>
              <a:t>http://cs.wikipedia.org/wiki/Internet</a:t>
            </a:r>
            <a:r>
              <a:rPr lang="cs-CZ" sz="800" dirty="0" smtClean="0"/>
              <a:t>&gt;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kumimoji="0" lang="cs-CZ" sz="9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915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176255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internet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287218"/>
            <a:ext cx="8328929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b="1" dirty="0" smtClean="0"/>
              <a:t>1956 – založena agentura ARPA – </a:t>
            </a:r>
            <a:r>
              <a:rPr lang="cs-CZ" sz="1600" i="1" dirty="0" smtClean="0"/>
              <a:t>úkol vytvořit rovnocennou síť pro vojenské účely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1964 – vytvoření komunikační sítě bez uzlů </a:t>
            </a:r>
            <a:r>
              <a:rPr lang="cs-CZ" sz="1600" i="1" dirty="0" smtClean="0"/>
              <a:t>– strategicky výhodné 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1969 – ARPANET </a:t>
            </a:r>
            <a:r>
              <a:rPr lang="cs-CZ" sz="1600" i="1" dirty="0" smtClean="0"/>
              <a:t>– první 4 uzly – stále jen vojenské využití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1971 – ARPANET i pro školy a vědce zatím pouze v USA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1972 – první emailový klient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1983 – zaveden TCP/IP protokol - </a:t>
            </a:r>
            <a:r>
              <a:rPr lang="cs-CZ" sz="1600" i="1" dirty="0" smtClean="0"/>
              <a:t>umožnil propojení různých sítí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>
                <a:solidFill>
                  <a:srgbClr val="00B0F0"/>
                </a:solidFill>
              </a:rPr>
              <a:t>1987</a:t>
            </a:r>
            <a:r>
              <a:rPr lang="cs-CZ" sz="1600" i="1" dirty="0" smtClean="0">
                <a:solidFill>
                  <a:srgbClr val="00B0F0"/>
                </a:solidFill>
              </a:rPr>
              <a:t> – </a:t>
            </a:r>
            <a:r>
              <a:rPr lang="cs-CZ" sz="1600" b="1" dirty="0" smtClean="0">
                <a:solidFill>
                  <a:srgbClr val="00B0F0"/>
                </a:solidFill>
              </a:rPr>
              <a:t>vznik </a:t>
            </a:r>
            <a:r>
              <a:rPr lang="cs-CZ" sz="1600" b="1" dirty="0" err="1" smtClean="0">
                <a:solidFill>
                  <a:srgbClr val="00B0F0"/>
                </a:solidFill>
              </a:rPr>
              <a:t>INTERNETu</a:t>
            </a:r>
            <a:r>
              <a:rPr lang="cs-CZ" sz="1600" b="1" dirty="0" smtClean="0"/>
              <a:t> </a:t>
            </a:r>
            <a:r>
              <a:rPr lang="cs-CZ" sz="1600" i="1" dirty="0" smtClean="0"/>
              <a:t>– ihned připojeno 27 000 PC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1990 – ukončení ARPANET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1991 – spuštění </a:t>
            </a:r>
            <a:r>
              <a:rPr lang="cs-CZ" sz="1600" b="1" dirty="0" smtClean="0">
                <a:solidFill>
                  <a:srgbClr val="00B0F0"/>
                </a:solidFill>
              </a:rPr>
              <a:t>W</a:t>
            </a:r>
            <a:r>
              <a:rPr lang="cs-CZ" sz="1600" b="1" dirty="0" smtClean="0"/>
              <a:t>ORLD </a:t>
            </a:r>
            <a:r>
              <a:rPr lang="cs-CZ" sz="1600" b="1" dirty="0" smtClean="0">
                <a:solidFill>
                  <a:srgbClr val="00B0F0"/>
                </a:solidFill>
              </a:rPr>
              <a:t>W</a:t>
            </a:r>
            <a:r>
              <a:rPr lang="cs-CZ" sz="1600" b="1" dirty="0" smtClean="0"/>
              <a:t>IDE </a:t>
            </a:r>
            <a:r>
              <a:rPr lang="cs-CZ" sz="1600" b="1" dirty="0" smtClean="0">
                <a:solidFill>
                  <a:srgbClr val="00B0F0"/>
                </a:solidFill>
              </a:rPr>
              <a:t>W</a:t>
            </a:r>
            <a:r>
              <a:rPr lang="cs-CZ" sz="1600" b="1" dirty="0" smtClean="0"/>
              <a:t>EB – </a:t>
            </a:r>
            <a:r>
              <a:rPr lang="cs-CZ" sz="1600" i="1" dirty="0" smtClean="0"/>
              <a:t>hypertextové stránky dostupné kdekoliv na světě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1992 – oficiální připojení ČR </a:t>
            </a:r>
            <a:r>
              <a:rPr lang="cs-CZ" sz="1600" i="1" dirty="0" smtClean="0"/>
              <a:t>– ČVUT v Praze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1994 – vznik prvního katalogového portálu (</a:t>
            </a:r>
            <a:r>
              <a:rPr lang="cs-CZ" sz="1600" b="1" dirty="0" err="1" smtClean="0"/>
              <a:t>Yahoo</a:t>
            </a:r>
            <a:r>
              <a:rPr lang="cs-CZ" sz="1600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1995 – vznik prvního aukčního portálu (</a:t>
            </a:r>
            <a:r>
              <a:rPr lang="cs-CZ" sz="1600" b="1" dirty="0" err="1" smtClean="0"/>
              <a:t>eBay</a:t>
            </a:r>
            <a:r>
              <a:rPr lang="cs-CZ" sz="1600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sz="1600" b="1" dirty="0" smtClean="0"/>
              <a:t>1998 - vznik ICANN - </a:t>
            </a:r>
            <a:r>
              <a:rPr lang="cs-CZ" sz="1600" i="1" dirty="0" smtClean="0"/>
              <a:t>přiděluje doménová jména a IP adresy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28650" y="6422055"/>
            <a:ext cx="82285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/>
              <a:t>Wikipedie: Otevřená encyklopedie: Historie internetu</a:t>
            </a:r>
            <a:r>
              <a:rPr lang="cs-CZ" sz="800" dirty="0"/>
              <a:t> [online]. c2014 [citováno 2. </a:t>
            </a:r>
            <a:r>
              <a:rPr lang="cs-CZ" sz="800" dirty="0" smtClean="0"/>
              <a:t>05.</a:t>
            </a:r>
            <a:r>
              <a:rPr lang="cs-CZ" sz="800" dirty="0"/>
              <a:t> 2014]. Dostupný z WWW: &lt;</a:t>
            </a:r>
            <a:r>
              <a:rPr lang="cs-CZ" sz="800" dirty="0">
                <a:hlinkClick r:id="rId2"/>
              </a:rPr>
              <a:t>http://cs.wikipedia.org/w/</a:t>
            </a:r>
            <a:r>
              <a:rPr lang="cs-CZ" sz="800" dirty="0" err="1">
                <a:hlinkClick r:id="rId2"/>
              </a:rPr>
              <a:t>index.php?title</a:t>
            </a:r>
            <a:r>
              <a:rPr lang="cs-CZ" sz="800" dirty="0">
                <a:hlinkClick r:id="rId2"/>
              </a:rPr>
              <a:t>=</a:t>
            </a:r>
            <a:r>
              <a:rPr lang="cs-CZ" sz="800" dirty="0" err="1">
                <a:hlinkClick r:id="rId2"/>
              </a:rPr>
              <a:t>Historie_internetu&amp;oldid</a:t>
            </a:r>
            <a:r>
              <a:rPr lang="cs-CZ" sz="800" dirty="0">
                <a:hlinkClick r:id="rId2"/>
              </a:rPr>
              <a:t>=11476533</a:t>
            </a:r>
            <a:r>
              <a:rPr lang="cs-CZ" sz="800" dirty="0"/>
              <a:t>&gt;</a:t>
            </a:r>
            <a:endParaRPr lang="cs-CZ" sz="800" dirty="0" smtClean="0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kumimoji="0" lang="cs-CZ" sz="9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6157" y="730300"/>
            <a:ext cx="8311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prstClr val="black"/>
                </a:solidFill>
              </a:rPr>
              <a:t>Krátce z historie?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13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Internet</a:t>
            </a:r>
            <a:endParaRPr lang="cs-CZ" b="1" cap="all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28650" y="6212976"/>
            <a:ext cx="66095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 smtClean="0"/>
              <a:t>Internet [online]. c2014 [citováno 02. 05. 2013]. </a:t>
            </a:r>
          </a:p>
          <a:p>
            <a:r>
              <a:rPr lang="cs-CZ" sz="800" dirty="0" smtClean="0"/>
              <a:t>Dostupný z WWW: </a:t>
            </a:r>
            <a:r>
              <a:rPr lang="cs-CZ" sz="800" dirty="0"/>
              <a:t>&lt;</a:t>
            </a:r>
            <a:r>
              <a:rPr lang="cs-CZ" sz="800" dirty="0" smtClean="0"/>
              <a:t>http</a:t>
            </a:r>
            <a:r>
              <a:rPr lang="cs-CZ" sz="800" dirty="0"/>
              <a:t>://</a:t>
            </a:r>
            <a:r>
              <a:rPr lang="cs-CZ" sz="800" dirty="0" smtClean="0"/>
              <a:t>cs.wikipedia.org/wiki/Internet&gt;</a:t>
            </a:r>
          </a:p>
          <a:p>
            <a:r>
              <a:rPr lang="cs-CZ" sz="800" dirty="0"/>
              <a:t>Obr.1 THE OPTE PROJECT. </a:t>
            </a:r>
            <a:r>
              <a:rPr lang="cs-CZ" sz="800" i="1" dirty="0"/>
              <a:t>cs.wikipedia.com</a:t>
            </a:r>
            <a:r>
              <a:rPr lang="cs-CZ" sz="800" dirty="0"/>
              <a:t> [online]. [cit. </a:t>
            </a:r>
            <a:r>
              <a:rPr lang="cs-CZ" sz="800" dirty="0" smtClean="0"/>
              <a:t>02.05.2014]. </a:t>
            </a:r>
            <a:r>
              <a:rPr lang="cs-CZ" sz="800" dirty="0"/>
              <a:t>Dostupný na WWW: </a:t>
            </a:r>
            <a:r>
              <a:rPr lang="cs-CZ" sz="800" dirty="0" smtClean="0"/>
              <a:t>&lt;http</a:t>
            </a:r>
            <a:r>
              <a:rPr lang="cs-CZ" sz="800" dirty="0"/>
              <a:t>://cs.wikipedia.org/wiki/Soubor:Internet_map_1024.jpg</a:t>
            </a:r>
            <a:r>
              <a:rPr lang="cs-CZ" sz="800" dirty="0" smtClean="0"/>
              <a:t>&gt;</a:t>
            </a:r>
            <a:endParaRPr lang="cs-CZ" sz="800" dirty="0"/>
          </a:p>
          <a:p>
            <a:endParaRPr lang="cs-CZ" sz="800" dirty="0" smtClean="0"/>
          </a:p>
        </p:txBody>
      </p:sp>
      <p:sp>
        <p:nvSpPr>
          <p:cNvPr id="30" name="Obdélník 29"/>
          <p:cNvSpPr/>
          <p:nvPr/>
        </p:nvSpPr>
        <p:spPr>
          <a:xfrm>
            <a:off x="550753" y="1011505"/>
            <a:ext cx="78152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/>
              <a:t>Orientace na Internetu</a:t>
            </a:r>
          </a:p>
          <a:p>
            <a:endParaRPr lang="cs-CZ" sz="1400" dirty="0" smtClean="0"/>
          </a:p>
          <a:p>
            <a:r>
              <a:rPr lang="cs-CZ" sz="1400" dirty="0"/>
              <a:t>Většina zajímavých informací je na Internetu soustředěna do </a:t>
            </a:r>
            <a:r>
              <a:rPr lang="cs-CZ" sz="1400" dirty="0" smtClean="0"/>
              <a:t>webových stránek. </a:t>
            </a:r>
            <a:r>
              <a:rPr lang="cs-CZ" sz="1400" dirty="0"/>
              <a:t>Pro usnadnění orientace ve stránkách vznikly specializované služby. Abychom se dostali k informacím, které hledáme, používáme tzv. odkazy. Nejznámějšími službami, které systematicky s odkazy pracují, jsou</a:t>
            </a:r>
            <a:r>
              <a:rPr lang="cs-CZ" sz="1400" dirty="0" smtClean="0"/>
              <a:t>:</a:t>
            </a:r>
          </a:p>
          <a:p>
            <a:endParaRPr lang="cs-CZ" sz="1400" dirty="0"/>
          </a:p>
          <a:p>
            <a:pPr marL="342900" indent="-342900">
              <a:buAutoNum type="arabicPeriod"/>
            </a:pPr>
            <a:r>
              <a:rPr lang="cs-CZ" sz="1400" b="1" dirty="0" smtClean="0"/>
              <a:t>Internetový katalog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www.seznam.cz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www.centrum.cz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www.yahoo.com</a:t>
            </a:r>
          </a:p>
          <a:p>
            <a:endParaRPr lang="cs-CZ" sz="1400" dirty="0"/>
          </a:p>
          <a:p>
            <a:pPr marL="342900" indent="-342900">
              <a:buFont typeface="+mj-lt"/>
              <a:buAutoNum type="arabicPeriod" startAt="2"/>
            </a:pPr>
            <a:r>
              <a:rPr lang="cs-CZ" sz="1400" b="1" dirty="0" smtClean="0"/>
              <a:t>Internetový vyhledávač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www.google.com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www.bing.com</a:t>
            </a:r>
            <a:endParaRPr lang="cs-CZ" sz="14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4587875" y="2285501"/>
            <a:ext cx="4002721" cy="4158307"/>
            <a:chOff x="4587875" y="2285501"/>
            <a:chExt cx="4002721" cy="4158307"/>
          </a:xfrm>
        </p:grpSpPr>
        <p:pic>
          <p:nvPicPr>
            <p:cNvPr id="1028" name="Picture 4" descr="Soubor:Internet map 1024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7875" y="2285501"/>
              <a:ext cx="3927475" cy="3927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8141434" y="6212976"/>
              <a:ext cx="449162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00" dirty="0" smtClean="0"/>
                <a:t>Obr.1</a:t>
              </a:r>
              <a:endParaRPr lang="cs-CZ" sz="9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1763256" y="5843644"/>
            <a:ext cx="2824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>
                <a:solidFill>
                  <a:srgbClr val="FF0000"/>
                </a:solidFill>
              </a:rPr>
              <a:t>Grafické znázornění části Internetu</a:t>
            </a:r>
            <a:r>
              <a:rPr lang="cs-CZ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12017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Internetový prohlížeč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657225" y="1100137"/>
            <a:ext cx="7886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Webový </a:t>
            </a:r>
            <a:r>
              <a:rPr lang="cs-CZ" sz="1400" dirty="0"/>
              <a:t>prohlížeč (též </a:t>
            </a:r>
            <a:r>
              <a:rPr lang="cs-CZ" sz="1400" dirty="0" smtClean="0"/>
              <a:t>browser) </a:t>
            </a:r>
            <a:r>
              <a:rPr lang="cs-CZ" sz="1400" dirty="0"/>
              <a:t>je počítačový program, který slouží k prohlížení </a:t>
            </a:r>
            <a:r>
              <a:rPr lang="cs-CZ" sz="1400" dirty="0" err="1"/>
              <a:t>World</a:t>
            </a:r>
            <a:r>
              <a:rPr lang="cs-CZ" sz="1400" dirty="0"/>
              <a:t> </a:t>
            </a:r>
            <a:r>
              <a:rPr lang="cs-CZ" sz="1400" dirty="0" err="1"/>
              <a:t>Wide</a:t>
            </a:r>
            <a:r>
              <a:rPr lang="cs-CZ" sz="1400" dirty="0"/>
              <a:t> </a:t>
            </a:r>
            <a:r>
              <a:rPr lang="cs-CZ" sz="1400" dirty="0" smtClean="0"/>
              <a:t>Webu. </a:t>
            </a:r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dirty="0" smtClean="0"/>
              <a:t>Program </a:t>
            </a:r>
            <a:r>
              <a:rPr lang="cs-CZ" sz="1400" dirty="0"/>
              <a:t>umožňuje komunikaci s HTTP serverem a zpracování přijatého kódu (HTML, XHTML, XML apod.), který podle daných standardů zformátuje a zobrazí webovou stránku</a:t>
            </a:r>
            <a:r>
              <a:rPr lang="cs-CZ" sz="1400" dirty="0" smtClean="0"/>
              <a:t>.</a:t>
            </a:r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dirty="0" smtClean="0"/>
              <a:t>Mezi </a:t>
            </a:r>
            <a:r>
              <a:rPr lang="cs-CZ" sz="1400" dirty="0"/>
              <a:t>nejznámější webové prohlížeče patří grafické (seřazeny podle počtu uživatelů) </a:t>
            </a:r>
          </a:p>
        </p:txBody>
      </p:sp>
      <p:pic>
        <p:nvPicPr>
          <p:cNvPr id="7" name="Picture 3" descr="C:\Users\Přerov3\Desktop\Standartizace ICT\Modul Počítačové sítě - Internet\Studijní modul\explor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3835" y="2897727"/>
            <a:ext cx="747712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Přerov3\Desktop\Standartizace ICT\Modul Počítačové sítě - Internet\Studijní modul\firefo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5124" y="2878677"/>
            <a:ext cx="785812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Users\Přerov3\Desktop\Standartizace ICT\Modul Počítačové sítě - Internet\Studijní modul\chrom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4991" y="2933446"/>
            <a:ext cx="7270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:\Users\Přerov3\Desktop\Standartizace ICT\Modul Počítačové sítě - Internet\Studijní modul\safar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1355" y="2897727"/>
            <a:ext cx="747712" cy="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Přerov3\Desktop\Standartizace ICT\Modul Počítačové sítě - Internet\Studijní modul\opera_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64404" y="2953290"/>
            <a:ext cx="815975" cy="63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492920" y="6360472"/>
            <a:ext cx="84323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/>
              <a:t>Webový </a:t>
            </a:r>
            <a:r>
              <a:rPr lang="cs-CZ" sz="800" dirty="0" smtClean="0"/>
              <a:t>prohlížeč [online]. c2014 [citováno 02. 05. 2014]. </a:t>
            </a:r>
            <a:r>
              <a:rPr lang="cs-CZ" sz="800" dirty="0"/>
              <a:t> </a:t>
            </a:r>
            <a:r>
              <a:rPr lang="cs-CZ" sz="800" dirty="0" smtClean="0"/>
              <a:t>Dostupný z WWW: &lt;http</a:t>
            </a:r>
            <a:r>
              <a:rPr lang="cs-CZ" sz="800" dirty="0"/>
              <a:t>://</a:t>
            </a:r>
            <a:r>
              <a:rPr lang="cs-CZ" sz="800" dirty="0" smtClean="0"/>
              <a:t>cs.wikipedia.org/wiki/Webov%C3%BD_prohl%C3%AD%C5%BEe%C4%8D&gt;</a:t>
            </a:r>
          </a:p>
        </p:txBody>
      </p:sp>
      <p:sp>
        <p:nvSpPr>
          <p:cNvPr id="2" name="Obdélník 1"/>
          <p:cNvSpPr/>
          <p:nvPr/>
        </p:nvSpPr>
        <p:spPr>
          <a:xfrm>
            <a:off x="647770" y="3684181"/>
            <a:ext cx="13215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Google Chrome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183650" y="3684181"/>
            <a:ext cx="14280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Internet Explorer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585962" y="3684181"/>
            <a:ext cx="18641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/>
              <a:t>Mozilla </a:t>
            </a:r>
            <a:r>
              <a:rPr lang="cs-CZ" sz="1400" dirty="0" err="1"/>
              <a:t>Firefox</a:t>
            </a:r>
            <a:endParaRPr lang="cs-CZ" sz="1400" dirty="0"/>
          </a:p>
        </p:txBody>
      </p:sp>
      <p:sp>
        <p:nvSpPr>
          <p:cNvPr id="15" name="Obdélník 14"/>
          <p:cNvSpPr/>
          <p:nvPr/>
        </p:nvSpPr>
        <p:spPr>
          <a:xfrm>
            <a:off x="5163143" y="3684181"/>
            <a:ext cx="18641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Safari</a:t>
            </a: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6740323" y="3684181"/>
            <a:ext cx="18641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Opera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3269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1"/>
          <p:cNvSpPr>
            <a:spLocks noGrp="1"/>
          </p:cNvSpPr>
          <p:nvPr>
            <p:ph type="title"/>
          </p:nvPr>
        </p:nvSpPr>
        <p:spPr>
          <a:xfrm>
            <a:off x="809625" y="5318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Internetový prohlížeč</a:t>
            </a:r>
            <a:endParaRPr lang="cs-CZ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5321" y="1435100"/>
            <a:ext cx="7791004" cy="4217987"/>
          </a:xfrm>
          <a:prstGeom prst="rect">
            <a:avLst/>
          </a:prstGeom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2209800" y="1651000"/>
            <a:ext cx="901700" cy="5715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111500" y="2068611"/>
            <a:ext cx="1191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Adresní řádek</a:t>
            </a:r>
            <a:endParaRPr lang="cs-CZ" sz="1400" dirty="0">
              <a:solidFill>
                <a:srgbClr val="FF0000"/>
              </a:solidFill>
            </a:endParaRPr>
          </a:p>
        </p:txBody>
      </p:sp>
      <p:cxnSp>
        <p:nvCxnSpPr>
          <p:cNvPr id="27" name="Přímá spojnice se šipkou 26"/>
          <p:cNvCxnSpPr/>
          <p:nvPr/>
        </p:nvCxnSpPr>
        <p:spPr>
          <a:xfrm flipH="1" flipV="1">
            <a:off x="4660900" y="1676399"/>
            <a:ext cx="901700" cy="5715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562600" y="2094010"/>
            <a:ext cx="11234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Nová záložka</a:t>
            </a:r>
            <a:endParaRPr lang="cs-CZ" sz="1400" dirty="0">
              <a:solidFill>
                <a:srgbClr val="FF0000"/>
              </a:solidFill>
            </a:endParaRPr>
          </a:p>
        </p:txBody>
      </p:sp>
      <p:cxnSp>
        <p:nvCxnSpPr>
          <p:cNvPr id="29" name="Přímá spojnice se šipkou 28"/>
          <p:cNvCxnSpPr>
            <a:stCxn id="30" idx="2"/>
          </p:cNvCxnSpPr>
          <p:nvPr/>
        </p:nvCxnSpPr>
        <p:spPr>
          <a:xfrm>
            <a:off x="7794625" y="1429325"/>
            <a:ext cx="447675" cy="2216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892925" y="1121548"/>
            <a:ext cx="1803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Domovská stránka</a:t>
            </a:r>
            <a:endParaRPr lang="cs-CZ" sz="1400" dirty="0">
              <a:solidFill>
                <a:srgbClr val="FF0000"/>
              </a:solidFill>
            </a:endParaRPr>
          </a:p>
        </p:txBody>
      </p:sp>
      <p:cxnSp>
        <p:nvCxnSpPr>
          <p:cNvPr id="31" name="Přímá spojnice se šipkou 30"/>
          <p:cNvCxnSpPr/>
          <p:nvPr/>
        </p:nvCxnSpPr>
        <p:spPr>
          <a:xfrm flipV="1">
            <a:off x="8054029" y="1619782"/>
            <a:ext cx="566902" cy="11684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7658099" y="2744676"/>
            <a:ext cx="9628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Nastavení</a:t>
            </a:r>
            <a:endParaRPr lang="cs-CZ" sz="1400" dirty="0">
              <a:solidFill>
                <a:srgbClr val="FF0000"/>
              </a:solidFill>
            </a:endParaRPr>
          </a:p>
        </p:txBody>
      </p:sp>
      <p:cxnSp>
        <p:nvCxnSpPr>
          <p:cNvPr id="36" name="Přímá spojnice se šipkou 35"/>
          <p:cNvCxnSpPr/>
          <p:nvPr/>
        </p:nvCxnSpPr>
        <p:spPr>
          <a:xfrm flipV="1">
            <a:off x="264206" y="2328551"/>
            <a:ext cx="566902" cy="11684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140646" y="3443679"/>
            <a:ext cx="1455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Oblíbené položky</a:t>
            </a:r>
            <a:endParaRPr lang="cs-CZ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989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8" grpId="0"/>
      <p:bldP spid="30" grpId="0"/>
      <p:bldP spid="32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BEZPEČNOST NA INTERNETU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550753" y="1011505"/>
            <a:ext cx="78152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Základní vysvětlení:</a:t>
            </a:r>
          </a:p>
          <a:p>
            <a:endParaRPr lang="cs-CZ" b="1" dirty="0"/>
          </a:p>
          <a:p>
            <a:r>
              <a:rPr lang="cs-CZ" b="1" dirty="0"/>
              <a:t>Bezpečnost na internetu</a:t>
            </a:r>
            <a:r>
              <a:rPr lang="cs-CZ" dirty="0"/>
              <a:t> je relativně široký pojem a zároveň důležitý </a:t>
            </a:r>
            <a:r>
              <a:rPr lang="cs-CZ" dirty="0" smtClean="0"/>
              <a:t>problém, </a:t>
            </a:r>
            <a:r>
              <a:rPr lang="cs-CZ" dirty="0"/>
              <a:t>jak pro běžné uživatele, tak administrátory velkých sítí</a:t>
            </a:r>
            <a:r>
              <a:rPr lang="cs-CZ" dirty="0" smtClean="0"/>
              <a:t>.</a:t>
            </a:r>
          </a:p>
          <a:p>
            <a:endParaRPr lang="cs-CZ" b="1" dirty="0"/>
          </a:p>
          <a:p>
            <a:r>
              <a:rPr lang="cs-CZ" dirty="0" smtClean="0"/>
              <a:t>I celé státy mají zájem na bezpečném internetu a tak </a:t>
            </a:r>
            <a:r>
              <a:rPr lang="cs-CZ" dirty="0"/>
              <a:t>se snaží zamezit provozu stránek s ilegálním obsahem, nebo zamezit samotné nelegální činnosti pomocí </a:t>
            </a:r>
            <a:r>
              <a:rPr lang="cs-CZ" dirty="0" smtClean="0"/>
              <a:t>zákonů.</a:t>
            </a:r>
          </a:p>
          <a:p>
            <a:r>
              <a:rPr lang="cs-CZ" dirty="0" smtClean="0"/>
              <a:t>Např. Čína nebo Írán blokují celé části internetu (drastická cenzura).</a:t>
            </a:r>
          </a:p>
          <a:p>
            <a:endParaRPr lang="cs-CZ" dirty="0"/>
          </a:p>
          <a:p>
            <a:endParaRPr lang="cs-CZ" dirty="0"/>
          </a:p>
          <a:p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8650" y="6413001"/>
            <a:ext cx="78454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/>
              <a:t>Bezpečnost na </a:t>
            </a:r>
            <a:r>
              <a:rPr lang="cs-CZ" sz="800" dirty="0" smtClean="0"/>
              <a:t>internetu [online]. c2014 [citováno 02.05. 2014]. Dostupný z WWW: &lt;</a:t>
            </a:r>
            <a:r>
              <a:rPr lang="cs-CZ" sz="800" dirty="0">
                <a:hlinkClick r:id="rId2"/>
              </a:rPr>
              <a:t>http://cs.wikipedia.org/wiki/Bezpe%C4%8Dnost_na_internetu</a:t>
            </a:r>
            <a:r>
              <a:rPr lang="cs-CZ" sz="800" dirty="0" smtClean="0"/>
              <a:t>&gt;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kumimoji="0" lang="cs-CZ" sz="9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kumimoji="0" lang="cs-CZ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7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délník 29"/>
          <p:cNvSpPr/>
          <p:nvPr/>
        </p:nvSpPr>
        <p:spPr>
          <a:xfrm>
            <a:off x="550753" y="1011505"/>
            <a:ext cx="781526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/>
              <a:t>Proti čemu se na internetu bráníme:</a:t>
            </a:r>
            <a:endParaRPr lang="cs-CZ" sz="2000" b="1" dirty="0"/>
          </a:p>
          <a:p>
            <a:endParaRPr lang="cs-CZ" sz="1400" dirty="0" smtClean="0"/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cs-CZ" sz="1600" b="1" dirty="0" smtClean="0">
                <a:solidFill>
                  <a:srgbClr val="002060"/>
                </a:solidFill>
              </a:rPr>
              <a:t>SPAM</a:t>
            </a:r>
            <a:r>
              <a:rPr lang="cs-CZ" sz="1400" dirty="0" smtClean="0"/>
              <a:t> – </a:t>
            </a:r>
            <a:r>
              <a:rPr lang="cs-CZ" sz="1600" i="1" dirty="0" smtClean="0"/>
              <a:t>hromadné rozesílání nevyžádané pošty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cs-CZ" sz="1600" b="1" dirty="0" smtClean="0">
                <a:solidFill>
                  <a:srgbClr val="002060"/>
                </a:solidFill>
              </a:rPr>
              <a:t>KEYLOGGER</a:t>
            </a:r>
            <a:r>
              <a:rPr lang="cs-CZ" sz="1400" dirty="0" smtClean="0"/>
              <a:t> – </a:t>
            </a:r>
            <a:r>
              <a:rPr lang="cs-CZ" sz="1600" i="1" dirty="0" smtClean="0"/>
              <a:t>program získávající přístupové údaje z navštívených serverů</a:t>
            </a:r>
            <a:endParaRPr lang="cs-CZ" sz="1400" i="1" dirty="0" smtClean="0"/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cs-CZ" sz="1600" b="1" dirty="0" smtClean="0">
                <a:solidFill>
                  <a:srgbClr val="002060"/>
                </a:solidFill>
              </a:rPr>
              <a:t>SPYWARE</a:t>
            </a:r>
            <a:r>
              <a:rPr lang="cs-CZ" sz="1400" dirty="0" smtClean="0"/>
              <a:t> – </a:t>
            </a:r>
            <a:r>
              <a:rPr lang="cs-CZ" sz="1600" i="1" dirty="0" smtClean="0"/>
              <a:t>program získávající informace o Vaší práci s PC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cs-CZ" sz="1600" b="1" dirty="0" smtClean="0">
                <a:solidFill>
                  <a:srgbClr val="002060"/>
                </a:solidFill>
              </a:rPr>
              <a:t>MALWARE</a:t>
            </a:r>
            <a:r>
              <a:rPr lang="cs-CZ" sz="1400" dirty="0" smtClean="0"/>
              <a:t> – </a:t>
            </a:r>
            <a:r>
              <a:rPr lang="cs-CZ" sz="1600" i="1" dirty="0" smtClean="0"/>
              <a:t>programy sloužící k poškození vašeho operačního systému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cs-CZ" sz="1600" b="1" dirty="0" smtClean="0">
                <a:solidFill>
                  <a:srgbClr val="002060"/>
                </a:solidFill>
              </a:rPr>
              <a:t>PHISHING</a:t>
            </a:r>
            <a:r>
              <a:rPr lang="cs-CZ" sz="1400" dirty="0" smtClean="0"/>
              <a:t> </a:t>
            </a:r>
            <a:r>
              <a:rPr lang="cs-CZ" sz="1400" dirty="0"/>
              <a:t>– </a:t>
            </a:r>
            <a:r>
              <a:rPr lang="cs-CZ" sz="1600" i="1" dirty="0"/>
              <a:t>program získávající přístupové údaje z navštívených </a:t>
            </a:r>
            <a:r>
              <a:rPr lang="cs-CZ" sz="1600" i="1" dirty="0" smtClean="0"/>
              <a:t>serverů</a:t>
            </a: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BEZPEČNOST NA INTERNETU</a:t>
            </a:r>
            <a:endParaRPr lang="cs-CZ" b="1" cap="all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8650" y="6212976"/>
            <a:ext cx="4346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/>
              <a:t>Bezpečnost na </a:t>
            </a:r>
            <a:r>
              <a:rPr lang="cs-CZ" sz="800" dirty="0" smtClean="0"/>
              <a:t>internetu [online]. c2014 [citováno 05.05. 2014]. </a:t>
            </a:r>
          </a:p>
          <a:p>
            <a:r>
              <a:rPr lang="cs-CZ" sz="800" dirty="0" smtClean="0"/>
              <a:t>Dostupný z WWW: &lt;</a:t>
            </a:r>
            <a:r>
              <a:rPr lang="cs-CZ" sz="800" dirty="0">
                <a:hlinkClick r:id="rId2"/>
              </a:rPr>
              <a:t>http://cs.wikipedia.org/wiki/Bezpe%C4%8Dnost_na_internetu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94357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BEZPEČNOST NA INTERNETU</a:t>
            </a:r>
            <a:endParaRPr lang="cs-CZ" b="1" cap="all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8637" y="6362994"/>
            <a:ext cx="7867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/>
              <a:t>Bezpečnost na </a:t>
            </a:r>
            <a:r>
              <a:rPr lang="cs-CZ" sz="800" dirty="0" smtClean="0"/>
              <a:t>internetu [online]. c2014 [citováno 02.05.2014].  Dostupný z WWW: &lt;</a:t>
            </a:r>
            <a:r>
              <a:rPr lang="cs-CZ" sz="800" dirty="0">
                <a:hlinkClick r:id="rId2"/>
              </a:rPr>
              <a:t>http://cs.wikipedia.org/wiki/Bezpe%C4%8Dnost_na_internetu</a:t>
            </a:r>
            <a:r>
              <a:rPr lang="cs-CZ" sz="800" dirty="0" smtClean="0"/>
              <a:t>&gt;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01681" y="986105"/>
            <a:ext cx="3759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/>
              <a:t>Jak se obezřetně chovat na Internetu:</a:t>
            </a:r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445944" y="1314300"/>
            <a:ext cx="84709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 smtClean="0"/>
              <a:t>Nesdělovat a neuveřejňovat soukromá data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 smtClean="0"/>
              <a:t>Používat </a:t>
            </a:r>
            <a:r>
              <a:rPr lang="cs-CZ" dirty="0"/>
              <a:t>aktuální antivir, </a:t>
            </a:r>
            <a:r>
              <a:rPr lang="cs-CZ" dirty="0" err="1"/>
              <a:t>antispyware</a:t>
            </a:r>
            <a:r>
              <a:rPr lang="cs-CZ" dirty="0"/>
              <a:t>, firewall.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/>
              <a:t>Pravidelně aktualizovat používaný operační systém a užívané </a:t>
            </a:r>
            <a:r>
              <a:rPr lang="cs-CZ" dirty="0" smtClean="0"/>
              <a:t>programy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 smtClean="0"/>
              <a:t>Používat </a:t>
            </a:r>
            <a:r>
              <a:rPr lang="cs-CZ" dirty="0"/>
              <a:t>bezpečné heslo, nezapisovat, neukládat a nesdělovat ho</a:t>
            </a:r>
            <a:r>
              <a:rPr lang="cs-CZ" dirty="0" smtClean="0"/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/>
              <a:t>Neotvírat neznámé či podezřelé soubory, programy nebo přílohy poštovních zpráv.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/>
              <a:t>K citlivým službám se připojovat pouze z vlastního </a:t>
            </a:r>
            <a:r>
              <a:rPr lang="cs-CZ" dirty="0" smtClean="0"/>
              <a:t>PC </a:t>
            </a:r>
            <a:r>
              <a:rPr lang="cs-CZ" dirty="0"/>
              <a:t>a nikdy přes neznámou </a:t>
            </a:r>
            <a:r>
              <a:rPr lang="cs-CZ" dirty="0" smtClean="0"/>
              <a:t>Wi-Fi.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cs-CZ" dirty="0" smtClean="0"/>
              <a:t>Připojovat </a:t>
            </a:r>
            <a:r>
              <a:rPr lang="cs-CZ" dirty="0"/>
              <a:t>se k internetovému bankovnictví, e-mailové schránce, či jiným citlivým </a:t>
            </a:r>
            <a:r>
              <a:rPr lang="cs-CZ" dirty="0" smtClean="0"/>
              <a:t>	službám </a:t>
            </a:r>
            <a:r>
              <a:rPr lang="cs-CZ" dirty="0"/>
              <a:t>zásadně přes HTTPS protokol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17024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578644" y="159887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/>
              <a:t>Zadání</a:t>
            </a:r>
            <a:r>
              <a:rPr lang="cs-CZ" b="1" dirty="0" smtClean="0"/>
              <a:t> úkolů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78643" y="1873527"/>
            <a:ext cx="817483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3. Otevřete stránku </a:t>
            </a:r>
            <a:r>
              <a:rPr lang="cs-CZ" sz="1400" dirty="0" smtClean="0">
                <a:solidFill>
                  <a:srgbClr val="00B0F0"/>
                </a:solidFill>
              </a:rPr>
              <a:t>www.bezpecnyinternet.cz</a:t>
            </a:r>
            <a:r>
              <a:rPr lang="cs-CZ" sz="1400" dirty="0" smtClean="0"/>
              <a:t> &gt; zvolte </a:t>
            </a:r>
            <a:r>
              <a:rPr lang="cs-CZ" sz="1400" dirty="0" smtClean="0">
                <a:solidFill>
                  <a:srgbClr val="00B0F0"/>
                </a:solidFill>
              </a:rPr>
              <a:t>Začínající uživatel </a:t>
            </a:r>
            <a:r>
              <a:rPr lang="cs-CZ" sz="1400" dirty="0" smtClean="0"/>
              <a:t>&gt; </a:t>
            </a:r>
            <a:r>
              <a:rPr lang="cs-CZ" sz="1400" dirty="0" smtClean="0">
                <a:solidFill>
                  <a:srgbClr val="00B0F0"/>
                </a:solidFill>
              </a:rPr>
              <a:t>Procházení webu </a:t>
            </a:r>
            <a:r>
              <a:rPr lang="cs-CZ" sz="1400" dirty="0" smtClean="0"/>
              <a:t>&gt;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&gt; Spusťte </a:t>
            </a:r>
            <a:r>
              <a:rPr lang="cs-CZ" sz="1400" dirty="0" smtClean="0">
                <a:solidFill>
                  <a:srgbClr val="00B0F0"/>
                </a:solidFill>
              </a:rPr>
              <a:t>Test prověření znalostí </a:t>
            </a:r>
            <a:r>
              <a:rPr lang="cs-CZ" sz="1400" dirty="0" smtClean="0"/>
              <a:t>.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Výsledek oznamte vyučujícímu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78644" y="1114762"/>
            <a:ext cx="4906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1. Přidejte stránku www.sou-stravovani.cz k oblíbeným položkám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78643" y="1494144"/>
            <a:ext cx="76854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2. Otevřete </a:t>
            </a:r>
            <a:r>
              <a:rPr lang="cs-CZ" sz="1400" dirty="0"/>
              <a:t>stránku www.sou-stravovani.cz  </a:t>
            </a:r>
            <a:r>
              <a:rPr lang="cs-CZ" sz="1400" dirty="0" smtClean="0"/>
              <a:t>přejděte na „O škole“ a změňte velikost zobrazení na 125%.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365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173" y="1611190"/>
            <a:ext cx="6142923" cy="4410075"/>
          </a:xfrm>
          <a:prstGeom prst="rect">
            <a:avLst/>
          </a:prstGeom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4653" y="1296269"/>
            <a:ext cx="29287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 smtClean="0">
                <a:solidFill>
                  <a:srgbClr val="FF0000"/>
                </a:solidFill>
              </a:rPr>
              <a:t>Otevři program Internet Explorer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306695" y="2040785"/>
            <a:ext cx="23886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3. Klikni na Přidat k oblíbeným</a:t>
            </a:r>
          </a:p>
        </p:txBody>
      </p:sp>
      <p:cxnSp>
        <p:nvCxnSpPr>
          <p:cNvPr id="7" name="Přímá spojnice se šipkou 6"/>
          <p:cNvCxnSpPr>
            <a:stCxn id="11" idx="1"/>
          </p:cNvCxnSpPr>
          <p:nvPr/>
        </p:nvCxnSpPr>
        <p:spPr>
          <a:xfrm flipH="1" flipV="1">
            <a:off x="1657350" y="1949769"/>
            <a:ext cx="1649345" cy="24490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44653" y="988492"/>
            <a:ext cx="4906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1. Přidejte stránku www.sou-stravovani.cz k oblíbeným položkám</a:t>
            </a:r>
          </a:p>
        </p:txBody>
      </p:sp>
      <p:sp>
        <p:nvSpPr>
          <p:cNvPr id="6" name="Ovál 5"/>
          <p:cNvSpPr/>
          <p:nvPr/>
        </p:nvSpPr>
        <p:spPr>
          <a:xfrm>
            <a:off x="1209675" y="1676500"/>
            <a:ext cx="1046978" cy="18203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>
            <a:stCxn id="14" idx="1"/>
            <a:endCxn id="6" idx="6"/>
          </p:cNvCxnSpPr>
          <p:nvPr/>
        </p:nvCxnSpPr>
        <p:spPr>
          <a:xfrm flipH="1" flipV="1">
            <a:off x="2256653" y="1767516"/>
            <a:ext cx="1050042" cy="1822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306695" y="1795880"/>
            <a:ext cx="12938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2. Zadej adresu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951127" y="3007882"/>
            <a:ext cx="2611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4. Vložené stránka se zobrazí zde</a:t>
            </a:r>
          </a:p>
        </p:txBody>
      </p:sp>
      <p:cxnSp>
        <p:nvCxnSpPr>
          <p:cNvPr id="21" name="Přímá spojnice se šipkou 20"/>
          <p:cNvCxnSpPr>
            <a:stCxn id="20" idx="1"/>
          </p:cNvCxnSpPr>
          <p:nvPr/>
        </p:nvCxnSpPr>
        <p:spPr>
          <a:xfrm flipV="1">
            <a:off x="951127" y="2511813"/>
            <a:ext cx="70429" cy="6499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8912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6" grpId="0" animBg="1"/>
      <p:bldP spid="14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7225" y="794030"/>
            <a:ext cx="37495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2. </a:t>
            </a:r>
            <a:r>
              <a:rPr lang="cs-CZ" sz="1400" dirty="0"/>
              <a:t>Změňte </a:t>
            </a:r>
            <a:r>
              <a:rPr lang="cs-CZ" sz="1400" dirty="0" smtClean="0"/>
              <a:t>velikost zobrazení </a:t>
            </a:r>
            <a:r>
              <a:rPr lang="cs-CZ" sz="1400" dirty="0"/>
              <a:t>na </a:t>
            </a:r>
            <a:r>
              <a:rPr lang="cs-CZ" sz="1400" dirty="0" smtClean="0"/>
              <a:t>stránce na 125%.</a:t>
            </a:r>
            <a:endParaRPr lang="cs-CZ" sz="1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957" y="1101808"/>
            <a:ext cx="5736431" cy="516852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6587123" y="1483573"/>
            <a:ext cx="255687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1. Klikni na Nástroje &gt; Velikost &gt; &gt; 125%</a:t>
            </a:r>
          </a:p>
          <a:p>
            <a:r>
              <a:rPr lang="cs-CZ" sz="1400" dirty="0" smtClean="0">
                <a:solidFill>
                  <a:srgbClr val="00B0F0"/>
                </a:solidFill>
              </a:rPr>
              <a:t>ZKRATKA: CTRL + / CTRL –</a:t>
            </a:r>
          </a:p>
          <a:p>
            <a:r>
              <a:rPr lang="cs-CZ" sz="1400" dirty="0" smtClean="0"/>
              <a:t>NEBO</a:t>
            </a:r>
          </a:p>
          <a:p>
            <a:r>
              <a:rPr lang="cs-CZ" sz="1400" dirty="0" smtClean="0">
                <a:solidFill>
                  <a:srgbClr val="00B050"/>
                </a:solidFill>
              </a:rPr>
              <a:t>CTRL + točení kolečkem myši</a:t>
            </a:r>
            <a:endParaRPr lang="cs-CZ" sz="1400" dirty="0">
              <a:solidFill>
                <a:srgbClr val="00B050"/>
              </a:solidFill>
            </a:endParaRPr>
          </a:p>
        </p:txBody>
      </p:sp>
      <p:cxnSp>
        <p:nvCxnSpPr>
          <p:cNvPr id="12" name="Přímá spojnice se šipkou 11"/>
          <p:cNvCxnSpPr>
            <a:stCxn id="11" idx="1"/>
          </p:cNvCxnSpPr>
          <p:nvPr/>
        </p:nvCxnSpPr>
        <p:spPr>
          <a:xfrm flipH="1" flipV="1">
            <a:off x="6393657" y="1278733"/>
            <a:ext cx="193466" cy="7896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079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513159" y="885826"/>
            <a:ext cx="817483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3. Otevřete stránku </a:t>
            </a:r>
            <a:r>
              <a:rPr lang="cs-CZ" sz="1400" dirty="0" smtClean="0">
                <a:solidFill>
                  <a:srgbClr val="00B0F0"/>
                </a:solidFill>
              </a:rPr>
              <a:t>www.bezpecnyinternet.cz</a:t>
            </a:r>
            <a:r>
              <a:rPr lang="cs-CZ" sz="1400" dirty="0" smtClean="0"/>
              <a:t> &gt; zvolte </a:t>
            </a:r>
            <a:r>
              <a:rPr lang="cs-CZ" sz="1400" dirty="0" smtClean="0">
                <a:solidFill>
                  <a:srgbClr val="00B0F0"/>
                </a:solidFill>
              </a:rPr>
              <a:t>Začínající uživatel </a:t>
            </a:r>
            <a:r>
              <a:rPr lang="cs-CZ" sz="1400" dirty="0" smtClean="0"/>
              <a:t>&gt; </a:t>
            </a:r>
            <a:r>
              <a:rPr lang="cs-CZ" sz="1400" dirty="0" smtClean="0">
                <a:solidFill>
                  <a:srgbClr val="00B0F0"/>
                </a:solidFill>
              </a:rPr>
              <a:t>Procházení webu </a:t>
            </a:r>
            <a:r>
              <a:rPr lang="cs-CZ" sz="1400" dirty="0" smtClean="0"/>
              <a:t>&gt;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&gt; Spusťte </a:t>
            </a:r>
            <a:r>
              <a:rPr lang="cs-CZ" sz="1400" dirty="0" smtClean="0">
                <a:solidFill>
                  <a:srgbClr val="00B0F0"/>
                </a:solidFill>
              </a:rPr>
              <a:t>Test prověření znalostí </a:t>
            </a:r>
            <a:r>
              <a:rPr lang="cs-CZ" sz="1400" dirty="0" smtClean="0"/>
              <a:t>.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Výsledek oznamte vyučujícímu</a:t>
            </a:r>
          </a:p>
        </p:txBody>
      </p:sp>
      <p:sp>
        <p:nvSpPr>
          <p:cNvPr id="3" name="Obdélník 2"/>
          <p:cNvSpPr/>
          <p:nvPr/>
        </p:nvSpPr>
        <p:spPr>
          <a:xfrm>
            <a:off x="513159" y="1703962"/>
            <a:ext cx="7573566" cy="456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cs-CZ" b="1" dirty="0" smtClean="0">
                <a:solidFill>
                  <a:srgbClr val="00B0F0"/>
                </a:solidFill>
                <a:latin typeface="Segoe UI Light" panose="020B0502040204020203" pitchFamily="34" charset="0"/>
              </a:rPr>
              <a:t>Správná </a:t>
            </a:r>
            <a:r>
              <a:rPr lang="cs-CZ" b="1" dirty="0">
                <a:solidFill>
                  <a:srgbClr val="00B0F0"/>
                </a:solidFill>
                <a:latin typeface="Segoe UI Light" panose="020B0502040204020203" pitchFamily="34" charset="0"/>
              </a:rPr>
              <a:t>odpověď: </a:t>
            </a:r>
            <a:r>
              <a:rPr lang="cs-CZ" b="1" dirty="0" smtClean="0">
                <a:solidFill>
                  <a:srgbClr val="FF0000"/>
                </a:solidFill>
                <a:latin typeface="Segoe UI Light" panose="020B0502040204020203" pitchFamily="34" charset="0"/>
              </a:rPr>
              <a:t>dozvíte </a:t>
            </a:r>
            <a:r>
              <a:rPr lang="cs-CZ" b="1" dirty="0">
                <a:solidFill>
                  <a:srgbClr val="FF0000"/>
                </a:solidFill>
                <a:latin typeface="Segoe UI Light" panose="020B0502040204020203" pitchFamily="34" charset="0"/>
              </a:rPr>
              <a:t>se po vyhodnocení testu</a:t>
            </a:r>
          </a:p>
        </p:txBody>
      </p:sp>
    </p:spTree>
    <p:extLst>
      <p:ext uri="{BB962C8B-B14F-4D97-AF65-F5344CB8AC3E}">
        <p14:creationId xmlns:p14="http://schemas.microsoft.com/office/powerpoint/2010/main" xmlns="" val="140393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2221</TotalTime>
  <Words>722</Words>
  <Application>Microsoft Office PowerPoint</Application>
  <PresentationFormat>Předvádění na obrazovce (4:3)</PresentationFormat>
  <Paragraphs>149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Office</vt:lpstr>
      <vt:lpstr>Snímek 1</vt:lpstr>
      <vt:lpstr>Internet</vt:lpstr>
      <vt:lpstr>internet</vt:lpstr>
      <vt:lpstr>Internet</vt:lpstr>
      <vt:lpstr>Internetový prohlížeč</vt:lpstr>
      <vt:lpstr>Internetový prohlížeč</vt:lpstr>
      <vt:lpstr>BEZPEČNOST NA INTERNETU</vt:lpstr>
      <vt:lpstr>BEZPEČNOST NA INTERNETU</vt:lpstr>
      <vt:lpstr>BEZPEČNOST NA INTERNETU</vt:lpstr>
      <vt:lpstr>Snímek 10</vt:lpstr>
      <vt:lpstr>Snímek 11</vt:lpstr>
      <vt:lpstr>Snímek 12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169</cp:revision>
  <cp:lastPrinted>2013-05-29T10:30:23Z</cp:lastPrinted>
  <dcterms:created xsi:type="dcterms:W3CDTF">2013-05-29T06:59:46Z</dcterms:created>
  <dcterms:modified xsi:type="dcterms:W3CDTF">2014-06-30T18:35:46Z</dcterms:modified>
</cp:coreProperties>
</file>