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4" r:id="rId5"/>
    <p:sldId id="272" r:id="rId6"/>
    <p:sldId id="261" r:id="rId7"/>
    <p:sldId id="262" r:id="rId8"/>
    <p:sldId id="269" r:id="rId9"/>
    <p:sldId id="270" r:id="rId10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53" autoAdjust="0"/>
    <p:restoredTop sz="94660"/>
  </p:normalViewPr>
  <p:slideViewPr>
    <p:cSldViewPr snapToGrid="0">
      <p:cViewPr varScale="1">
        <p:scale>
          <a:sx n="134" d="100"/>
          <a:sy n="134" d="100"/>
        </p:scale>
        <p:origin x="85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1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463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11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23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54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2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96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716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327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6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t>5. 6. 2014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3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Po%C4%8D%C3%ADta%C4%8Dov%C3%BD_virus&amp;oldid=1087501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VY_32_INOVACE_ICT_I_S1_08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728345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Antivirová a další typy ochran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Pavel Lintemer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16.9.2013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	žák chápe nebezpečí internetu, používání různých ochran PC	</a:t>
            </a: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	</a:t>
            </a:r>
            <a:r>
              <a:rPr lang="cs-CZ" sz="1200" i="1" dirty="0" smtClean="0">
                <a:latin typeface="Arial" panose="020B0604020202020204" pitchFamily="34" charset="0"/>
              </a:rPr>
              <a:t>žák si osvojí pojmy: antivir, </a:t>
            </a:r>
            <a:r>
              <a:rPr lang="cs-CZ" sz="1200" i="1" dirty="0" err="1" smtClean="0">
                <a:latin typeface="Arial" panose="020B0604020202020204" pitchFamily="34" charset="0"/>
              </a:rPr>
              <a:t>malware</a:t>
            </a:r>
            <a:r>
              <a:rPr lang="cs-CZ" sz="1200" i="1" dirty="0" smtClean="0">
                <a:latin typeface="Arial" panose="020B0604020202020204" pitchFamily="34" charset="0"/>
              </a:rPr>
              <a:t>, </a:t>
            </a:r>
            <a:r>
              <a:rPr lang="cs-CZ" sz="1200" i="1" dirty="0" err="1" smtClean="0">
                <a:latin typeface="Arial" panose="020B0604020202020204" pitchFamily="34" charset="0"/>
              </a:rPr>
              <a:t>spyware</a:t>
            </a:r>
            <a:endParaRPr lang="cs-CZ" sz="1200" i="1" dirty="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Jaké hrozby na nás číhají?</a:t>
            </a:r>
            <a:endParaRPr lang="cs-CZ" b="1" cap="all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92603" y="943350"/>
            <a:ext cx="7841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Viry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5226" y="1653520"/>
            <a:ext cx="76189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Co je vir?</a:t>
            </a:r>
          </a:p>
          <a:p>
            <a:r>
              <a:rPr lang="cs-CZ" dirty="0"/>
              <a:t>	</a:t>
            </a:r>
            <a:r>
              <a:rPr lang="cs-CZ" i="1" dirty="0" smtClean="0"/>
              <a:t>Vir je počítačový program, který škodí dle svého zaměření v našem PC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5225" y="2544049"/>
            <a:ext cx="797410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Jaké známe viry </a:t>
            </a:r>
            <a:r>
              <a:rPr lang="cs-CZ" i="1" dirty="0" smtClean="0">
                <a:solidFill>
                  <a:srgbClr val="0070C0"/>
                </a:solidFill>
              </a:rPr>
              <a:t>(základní dělení)?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 smtClean="0"/>
              <a:t>Spustitelné </a:t>
            </a:r>
            <a:r>
              <a:rPr lang="cs-CZ" sz="1600" i="1" dirty="0"/>
              <a:t>soubory – COM a EXE programy v prostředí </a:t>
            </a:r>
            <a:r>
              <a:rPr lang="cs-CZ" sz="1600" i="1" dirty="0" err="1"/>
              <a:t>DOSu</a:t>
            </a:r>
            <a:r>
              <a:rPr lang="cs-CZ" sz="1600" i="1" dirty="0"/>
              <a:t>, EXE soubory v </a:t>
            </a:r>
            <a:r>
              <a:rPr lang="cs-CZ" sz="1600" i="1" dirty="0" smtClean="0"/>
              <a:t>Windows </a:t>
            </a:r>
            <a:r>
              <a:rPr lang="cs-CZ" sz="1600" i="1" dirty="0"/>
              <a:t>atd.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Boot sektory disket a diskových oddílů.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Master boot sektor (MBR) pevného disku.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Dávkové soubory a skripty – BAT v </a:t>
            </a:r>
            <a:r>
              <a:rPr lang="cs-CZ" sz="1600" i="1" dirty="0" err="1"/>
              <a:t>DOSu</a:t>
            </a:r>
            <a:r>
              <a:rPr lang="cs-CZ" sz="1600" i="1" dirty="0"/>
              <a:t>, </a:t>
            </a:r>
            <a:r>
              <a:rPr lang="cs-CZ" sz="1600" i="1" dirty="0" err="1"/>
              <a:t>shellovské</a:t>
            </a:r>
            <a:r>
              <a:rPr lang="cs-CZ" sz="1600" i="1" dirty="0"/>
              <a:t> skripty na </a:t>
            </a:r>
            <a:r>
              <a:rPr lang="cs-CZ" sz="1600" i="1" dirty="0" err="1"/>
              <a:t>UNIXech</a:t>
            </a:r>
            <a:r>
              <a:rPr lang="cs-CZ" sz="1600" i="1" dirty="0"/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Dokumenty, které mohou obsahovat makra – např. dokumenty programů Microsoft Office.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1600" i="1" dirty="0"/>
              <a:t>Specializované skripty některých konkrétních aplikací.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75225" y="5373571"/>
            <a:ext cx="7914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Co vir dělá?</a:t>
            </a:r>
          </a:p>
          <a:p>
            <a:r>
              <a:rPr lang="cs-CZ" dirty="0"/>
              <a:t>	</a:t>
            </a:r>
            <a:r>
              <a:rPr lang="cs-CZ" i="1" dirty="0" smtClean="0"/>
              <a:t>obvykle smaže nebo naruší integritu napadeného souboru</a:t>
            </a:r>
            <a:endParaRPr lang="cs-CZ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5225" y="6389234"/>
            <a:ext cx="82105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Počítačový virus</a:t>
            </a:r>
            <a:r>
              <a:rPr lang="cs-CZ" sz="800" dirty="0"/>
              <a:t> [online]. c2013 [citováno </a:t>
            </a:r>
            <a:r>
              <a:rPr lang="cs-CZ" sz="800" dirty="0" smtClean="0"/>
              <a:t>1.</a:t>
            </a:r>
            <a:r>
              <a:rPr lang="cs-CZ" sz="800" dirty="0"/>
              <a:t> </a:t>
            </a:r>
            <a:r>
              <a:rPr lang="cs-CZ" sz="800" dirty="0" smtClean="0"/>
              <a:t>6.</a:t>
            </a:r>
            <a:r>
              <a:rPr lang="cs-CZ" sz="800" dirty="0"/>
              <a:t> 2013]. Dostupný z WWW: &lt;</a:t>
            </a:r>
            <a:r>
              <a:rPr lang="cs-CZ" sz="800" dirty="0">
                <a:hlinkClick r:id="rId2"/>
              </a:rPr>
              <a:t>http://cs.wikipedia.org/w/</a:t>
            </a:r>
            <a:r>
              <a:rPr lang="cs-CZ" sz="800" dirty="0" err="1">
                <a:hlinkClick r:id="rId2"/>
              </a:rPr>
              <a:t>index.php?title</a:t>
            </a:r>
            <a:r>
              <a:rPr lang="cs-CZ" sz="800" dirty="0">
                <a:hlinkClick r:id="rId2"/>
              </a:rPr>
              <a:t>=Po%C4%8D%C3%ADta%C4%8Dov%C3%BD_virus&amp;oldid=10875010</a:t>
            </a:r>
            <a:r>
              <a:rPr lang="cs-CZ" sz="800" dirty="0"/>
              <a:t>&gt;</a:t>
            </a:r>
            <a:endParaRPr lang="cs-CZ" sz="800" dirty="0" smtClean="0"/>
          </a:p>
        </p:txBody>
      </p:sp>
    </p:spTree>
    <p:extLst>
      <p:ext uri="{BB962C8B-B14F-4D97-AF65-F5344CB8AC3E}">
        <p14:creationId xmlns:p14="http://schemas.microsoft.com/office/powerpoint/2010/main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Jaké hrozby na nás číhají?</a:t>
            </a:r>
            <a:endParaRPr lang="cs-CZ" b="1" cap="all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0003" y="1011505"/>
            <a:ext cx="35839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Další druhy škodlivého software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8650" y="1657883"/>
            <a:ext cx="7905882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b="1" i="1" dirty="0" err="1" smtClean="0">
                <a:solidFill>
                  <a:srgbClr val="0070C0"/>
                </a:solidFill>
              </a:rPr>
              <a:t>Phishing</a:t>
            </a:r>
            <a:r>
              <a:rPr lang="cs-CZ" sz="1600" i="1" dirty="0"/>
              <a:t>	</a:t>
            </a:r>
            <a:r>
              <a:rPr lang="cs-CZ" sz="1600" i="1" dirty="0" smtClean="0"/>
              <a:t>získává důvěrné informace</a:t>
            </a:r>
            <a:br>
              <a:rPr lang="cs-CZ" sz="1600" i="1" dirty="0" smtClean="0"/>
            </a:br>
            <a:r>
              <a:rPr lang="cs-CZ" sz="1600" i="1" dirty="0" smtClean="0"/>
              <a:t>	(hesla, čísla účtů nebo kreditních karet)</a:t>
            </a:r>
          </a:p>
          <a:p>
            <a:pPr>
              <a:lnSpc>
                <a:spcPct val="150000"/>
              </a:lnSpc>
            </a:pPr>
            <a:r>
              <a:rPr lang="cs-CZ" sz="1600" b="1" i="1" dirty="0" err="1">
                <a:solidFill>
                  <a:srgbClr val="0070C0"/>
                </a:solidFill>
              </a:rPr>
              <a:t>Spyware</a:t>
            </a:r>
            <a:r>
              <a:rPr lang="cs-CZ" sz="1600" i="1" dirty="0" smtClean="0"/>
              <a:t> 	odesílá data bez vědomí uživatele </a:t>
            </a:r>
            <a:br>
              <a:rPr lang="cs-CZ" sz="1600" i="1" dirty="0" smtClean="0"/>
            </a:br>
            <a:r>
              <a:rPr lang="cs-CZ" sz="1600" i="1" dirty="0" smtClean="0"/>
              <a:t>	(navštívené webové schránky, kontakty, nainstalovaný SW</a:t>
            </a:r>
          </a:p>
          <a:p>
            <a:pPr>
              <a:lnSpc>
                <a:spcPct val="150000"/>
              </a:lnSpc>
            </a:pPr>
            <a:r>
              <a:rPr lang="cs-CZ" sz="1600" b="1" i="1" dirty="0" err="1">
                <a:solidFill>
                  <a:srgbClr val="0070C0"/>
                </a:solidFill>
              </a:rPr>
              <a:t>Adware</a:t>
            </a:r>
            <a:r>
              <a:rPr lang="cs-CZ" sz="1600" i="1" dirty="0" smtClean="0"/>
              <a:t> 	zpravidla znepříjemňuje práci vyskakovacími okny většinou reklamního charakteru</a:t>
            </a:r>
            <a:br>
              <a:rPr lang="cs-CZ" sz="1600" i="1" dirty="0" smtClean="0"/>
            </a:br>
            <a:r>
              <a:rPr lang="cs-CZ" sz="1600" i="1" dirty="0" smtClean="0"/>
              <a:t>	(dokáží změnit domovskou stránku, často se získá instalací v rámci freeware)</a:t>
            </a:r>
          </a:p>
          <a:p>
            <a:pPr>
              <a:lnSpc>
                <a:spcPct val="150000"/>
              </a:lnSpc>
            </a:pPr>
            <a:r>
              <a:rPr lang="cs-CZ" sz="1600" b="1" i="1" dirty="0" err="1">
                <a:solidFill>
                  <a:srgbClr val="0070C0"/>
                </a:solidFill>
              </a:rPr>
              <a:t>Scam</a:t>
            </a:r>
            <a:r>
              <a:rPr lang="cs-CZ" sz="1600" i="1" dirty="0"/>
              <a:t>	</a:t>
            </a:r>
            <a:r>
              <a:rPr lang="cs-CZ" sz="1600" i="1" dirty="0" smtClean="0"/>
              <a:t>obvykle je rozesílán v rámci spamu</a:t>
            </a:r>
          </a:p>
          <a:p>
            <a:pPr>
              <a:lnSpc>
                <a:spcPct val="150000"/>
              </a:lnSpc>
            </a:pPr>
            <a:r>
              <a:rPr lang="cs-CZ" sz="1600" i="1" dirty="0"/>
              <a:t>	</a:t>
            </a:r>
            <a:r>
              <a:rPr lang="cs-CZ" sz="1600" i="1" dirty="0" smtClean="0"/>
              <a:t>(většinou nabídky na investice nebo podporu nějaké osoby v rozvojových zemích)</a:t>
            </a:r>
          </a:p>
          <a:p>
            <a:pPr>
              <a:lnSpc>
                <a:spcPct val="150000"/>
              </a:lnSpc>
            </a:pPr>
            <a:r>
              <a:rPr lang="cs-CZ" sz="1600" b="1" i="1" dirty="0">
                <a:solidFill>
                  <a:srgbClr val="0070C0"/>
                </a:solidFill>
              </a:rPr>
              <a:t>Spam</a:t>
            </a:r>
            <a:r>
              <a:rPr lang="cs-CZ" sz="1600" i="1" dirty="0" smtClean="0"/>
              <a:t>	nevyžádaná pošta reklamního charakteru</a:t>
            </a:r>
          </a:p>
          <a:p>
            <a:r>
              <a:rPr lang="cs-CZ" sz="1600" i="1" dirty="0" smtClean="0"/>
              <a:t>	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294125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Jak se bránit proti škůdcům?</a:t>
            </a:r>
            <a:endParaRPr lang="cs-CZ" b="1" cap="all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7750" y="1607083"/>
            <a:ext cx="7236725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2000" b="1" i="1" dirty="0" smtClean="0">
                <a:solidFill>
                  <a:srgbClr val="FF0000"/>
                </a:solidFill>
              </a:rPr>
              <a:t>Legální</a:t>
            </a:r>
            <a:r>
              <a:rPr lang="cs-CZ" sz="2000" b="1" i="1" dirty="0" smtClean="0">
                <a:solidFill>
                  <a:srgbClr val="0070C0"/>
                </a:solidFill>
              </a:rPr>
              <a:t> a plně aktualizovaný operační systém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2000" b="1" i="1" dirty="0" smtClean="0">
                <a:solidFill>
                  <a:srgbClr val="0070C0"/>
                </a:solidFill>
              </a:rPr>
              <a:t>Spuštěný firewall 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2000" b="1" i="1" dirty="0" smtClean="0">
                <a:solidFill>
                  <a:srgbClr val="0070C0"/>
                </a:solidFill>
              </a:rPr>
              <a:t>Aktualizovaný internetový prohlížeč a emailový klient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cs-CZ" sz="2000" b="1" i="1" dirty="0" smtClean="0">
                <a:solidFill>
                  <a:srgbClr val="0070C0"/>
                </a:solidFill>
              </a:rPr>
              <a:t>Nainstalovaný a aktualizovaný komplexní bezpečností software</a:t>
            </a:r>
            <a:endParaRPr lang="cs-CZ" sz="2000" i="1" dirty="0" smtClean="0"/>
          </a:p>
          <a:p>
            <a:r>
              <a:rPr lang="cs-CZ" sz="1600" i="1" dirty="0" smtClean="0"/>
              <a:t>	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71207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cap="all" dirty="0" smtClean="0"/>
              <a:t>Co je to antivir?</a:t>
            </a:r>
            <a:endParaRPr lang="cs-CZ" b="1" cap="all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6026" y="1386820"/>
            <a:ext cx="6837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Co je antivir (antivirový program)?</a:t>
            </a:r>
          </a:p>
          <a:p>
            <a:r>
              <a:rPr lang="cs-CZ" dirty="0"/>
              <a:t>	</a:t>
            </a:r>
            <a:r>
              <a:rPr lang="cs-CZ" i="1" dirty="0" smtClean="0"/>
              <a:t>speciálně vyvinutý program k odhalování škodlivého software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6026" y="2085300"/>
            <a:ext cx="7777450" cy="24468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Jak pracuje?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dirty="0"/>
              <a:t>	</a:t>
            </a:r>
            <a:r>
              <a:rPr lang="cs-CZ" i="1" dirty="0" smtClean="0"/>
              <a:t>prohlíží a kontroluje na úložišti soubory zda neobsahují sekvenci znaků,</a:t>
            </a:r>
            <a:br>
              <a:rPr lang="cs-CZ" i="1" dirty="0" smtClean="0"/>
            </a:br>
            <a:r>
              <a:rPr lang="cs-CZ" i="1" dirty="0" smtClean="0"/>
              <a:t>	který určuje druh nákazy a porovnává jí vůči svojí virové databázi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endParaRPr lang="cs-CZ" i="1" dirty="0" smtClean="0"/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i="1" dirty="0" smtClean="0"/>
              <a:t>	online skenuje otevírané programy a soubory, analyzuje je a porovnává </a:t>
            </a:r>
            <a:br>
              <a:rPr lang="cs-CZ" i="1" dirty="0" smtClean="0"/>
            </a:br>
            <a:r>
              <a:rPr lang="cs-CZ" i="1" dirty="0" smtClean="0"/>
              <a:t>	je s virovou databází</a:t>
            </a:r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6026" y="5282753"/>
            <a:ext cx="77774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DOPORUČENÍ NA ZÁVĚR:</a:t>
            </a:r>
          </a:p>
          <a:p>
            <a:pPr algn="ctr"/>
            <a:endParaRPr lang="cs-CZ" b="1" dirty="0" smtClean="0">
              <a:solidFill>
                <a:srgbClr val="0070C0"/>
              </a:solidFill>
            </a:endParaRPr>
          </a:p>
          <a:p>
            <a:pPr algn="ctr"/>
            <a:r>
              <a:rPr lang="cs-CZ" b="1" i="1" dirty="0">
                <a:solidFill>
                  <a:srgbClr val="FF0000"/>
                </a:solidFill>
              </a:rPr>
              <a:t>!!! </a:t>
            </a:r>
            <a:r>
              <a:rPr lang="cs-CZ" b="1" i="1" dirty="0" smtClean="0">
                <a:solidFill>
                  <a:srgbClr val="FF0000"/>
                </a:solidFill>
              </a:rPr>
              <a:t> AKTUALIZUJTE SVŮJ ANTIVIROVÝ PROGRAM A OPERAČNÍ SYSTÉM !!!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993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Zadání úkolů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4" y="1623213"/>
            <a:ext cx="4849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Zjistěte jaký je nainstalován na Vašem PC antivirový program?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7224" y="2200153"/>
            <a:ext cx="4608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Najděte zda jsou na PC povoleny automatické aktualizace?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7225" y="2777093"/>
            <a:ext cx="50435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4. Zkontrolujte zda je zapnutá brána firewall v operačním systému?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7225" y="1080966"/>
            <a:ext cx="27023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Jaké znáte antivirové programy?</a:t>
            </a:r>
            <a:endParaRPr lang="cs-CZ" sz="1400" dirty="0"/>
          </a:p>
        </p:txBody>
      </p:sp>
      <p:sp>
        <p:nvSpPr>
          <p:cNvPr id="7" name="TextovéPole 2"/>
          <p:cNvSpPr txBox="1"/>
          <p:nvPr/>
        </p:nvSpPr>
        <p:spPr>
          <a:xfrm>
            <a:off x="608745" y="3431158"/>
            <a:ext cx="798366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Odpovědi zapište do souboru ve Wordu s názvem </a:t>
            </a:r>
            <a:r>
              <a:rPr lang="cs-CZ" smtClean="0">
                <a:solidFill>
                  <a:srgbClr val="FF0000"/>
                </a:solidFill>
              </a:rPr>
              <a:t>„</a:t>
            </a:r>
            <a:r>
              <a:rPr lang="cs-CZ" smtClean="0">
                <a:solidFill>
                  <a:srgbClr val="FF0000"/>
                </a:solidFill>
              </a:rPr>
              <a:t>ICT_I_S1_08“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sz="1600" dirty="0" smtClean="0"/>
              <a:t>Můžete použít program Výstřižky a vložit do Wordu výřez obrazovky!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5506694" y="4903245"/>
            <a:ext cx="1574800" cy="1642847"/>
            <a:chOff x="6108700" y="4307102"/>
            <a:chExt cx="1574800" cy="1642847"/>
          </a:xfrm>
        </p:grpSpPr>
        <p:graphicFrame>
          <p:nvGraphicFramePr>
            <p:cNvPr id="3" name="Objekt 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267826652"/>
                </p:ext>
              </p:extLst>
            </p:nvPr>
          </p:nvGraphicFramePr>
          <p:xfrm>
            <a:off x="6108700" y="4307102"/>
            <a:ext cx="1574800" cy="164284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07" r:id="rId3" imgW="2057040" imgH="2145960" progId="">
                    <p:embed/>
                  </p:oleObj>
                </mc:Choice>
                <mc:Fallback>
                  <p:oleObj r:id="rId3" imgW="2057040" imgH="2145960" progId="">
                    <p:embed/>
                    <p:pic>
                      <p:nvPicPr>
                        <p:cNvPr id="0" name="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6108700" y="4307102"/>
                          <a:ext cx="1574800" cy="1642847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" name="Ovál 3"/>
            <p:cNvSpPr/>
            <p:nvPr/>
          </p:nvSpPr>
          <p:spPr>
            <a:xfrm>
              <a:off x="6540500" y="4737100"/>
              <a:ext cx="381000" cy="368300"/>
            </a:xfrm>
            <a:prstGeom prst="ellipse">
              <a:avLst/>
            </a:prstGeom>
            <a:noFill/>
            <a:ln w="19050"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657225" y="1080966"/>
            <a:ext cx="27023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 Jaké znáte antivirové programy?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7225" y="4567728"/>
            <a:ext cx="48494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2. Zjistěte jaký je nainstalován na Vašem PC antivirový program?</a:t>
            </a:r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657225" y="1396958"/>
            <a:ext cx="7762875" cy="29674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400" i="1" dirty="0" err="1">
                <a:solidFill>
                  <a:srgbClr val="00B0F0"/>
                </a:solidFill>
              </a:rPr>
              <a:t>Avira</a:t>
            </a:r>
            <a:r>
              <a:rPr lang="cs-CZ" sz="1400" i="1" dirty="0">
                <a:solidFill>
                  <a:srgbClr val="00B0F0"/>
                </a:solidFill>
              </a:rPr>
              <a:t>: Internet </a:t>
            </a:r>
            <a:r>
              <a:rPr lang="cs-CZ" sz="1400" i="1" dirty="0" err="1">
                <a:solidFill>
                  <a:srgbClr val="00B0F0"/>
                </a:solidFill>
              </a:rPr>
              <a:t>Security</a:t>
            </a:r>
            <a:endParaRPr lang="cs-CZ" sz="1400" i="1" dirty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400" i="1" dirty="0">
                <a:solidFill>
                  <a:srgbClr val="00B0F0"/>
                </a:solidFill>
              </a:rPr>
              <a:t>AVG: Internet </a:t>
            </a:r>
            <a:r>
              <a:rPr lang="cs-CZ" sz="1400" i="1" dirty="0" err="1">
                <a:solidFill>
                  <a:srgbClr val="00B0F0"/>
                </a:solidFill>
              </a:rPr>
              <a:t>Security</a:t>
            </a:r>
            <a:r>
              <a:rPr lang="cs-CZ" sz="1400" i="1" dirty="0">
                <a:solidFill>
                  <a:srgbClr val="00B0F0"/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1400" i="1" dirty="0" err="1">
                <a:solidFill>
                  <a:srgbClr val="00B0F0"/>
                </a:solidFill>
              </a:rPr>
              <a:t>Comodo</a:t>
            </a:r>
            <a:r>
              <a:rPr lang="cs-CZ" sz="1400" i="1" dirty="0">
                <a:solidFill>
                  <a:srgbClr val="00B0F0"/>
                </a:solidFill>
              </a:rPr>
              <a:t> </a:t>
            </a:r>
            <a:r>
              <a:rPr lang="en-US" sz="1400" i="1" dirty="0">
                <a:solidFill>
                  <a:srgbClr val="00B0F0"/>
                </a:solidFill>
              </a:rPr>
              <a:t>Internet Security </a:t>
            </a:r>
            <a:endParaRPr lang="cs-CZ" sz="1400" i="1" dirty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400" i="1" dirty="0">
                <a:solidFill>
                  <a:srgbClr val="00B0F0"/>
                </a:solidFill>
              </a:rPr>
              <a:t>ESET: Smart </a:t>
            </a:r>
            <a:r>
              <a:rPr lang="cs-CZ" sz="1400" i="1" dirty="0" err="1">
                <a:solidFill>
                  <a:srgbClr val="00B0F0"/>
                </a:solidFill>
              </a:rPr>
              <a:t>Security</a:t>
            </a:r>
            <a:r>
              <a:rPr lang="cs-CZ" sz="1400" i="1" dirty="0">
                <a:solidFill>
                  <a:srgbClr val="00B0F0"/>
                </a:solidFill>
              </a:rPr>
              <a:t> 6.0</a:t>
            </a:r>
          </a:p>
          <a:p>
            <a:pPr>
              <a:lnSpc>
                <a:spcPct val="150000"/>
              </a:lnSpc>
            </a:pPr>
            <a:r>
              <a:rPr lang="cs-CZ" sz="1400" i="1" dirty="0">
                <a:solidFill>
                  <a:srgbClr val="00B0F0"/>
                </a:solidFill>
              </a:rPr>
              <a:t>F-</a:t>
            </a:r>
            <a:r>
              <a:rPr lang="cs-CZ" sz="1400" i="1" dirty="0" err="1">
                <a:solidFill>
                  <a:srgbClr val="00B0F0"/>
                </a:solidFill>
              </a:rPr>
              <a:t>Secure</a:t>
            </a:r>
            <a:r>
              <a:rPr lang="cs-CZ" sz="1400" i="1" dirty="0">
                <a:solidFill>
                  <a:srgbClr val="00B0F0"/>
                </a:solidFill>
              </a:rPr>
              <a:t>: Internet </a:t>
            </a:r>
            <a:r>
              <a:rPr lang="cs-CZ" sz="1400" i="1" dirty="0" err="1">
                <a:solidFill>
                  <a:srgbClr val="00B0F0"/>
                </a:solidFill>
              </a:rPr>
              <a:t>Security</a:t>
            </a:r>
            <a:r>
              <a:rPr lang="cs-CZ" sz="1400" i="1" dirty="0">
                <a:solidFill>
                  <a:srgbClr val="00B0F0"/>
                </a:solidFill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sz="1400" i="1" dirty="0">
                <a:solidFill>
                  <a:srgbClr val="00B0F0"/>
                </a:solidFill>
              </a:rPr>
              <a:t>Kaspersky: Internet Security</a:t>
            </a:r>
            <a:endParaRPr lang="cs-CZ" sz="1400" i="1" dirty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400" i="1" dirty="0">
                <a:solidFill>
                  <a:srgbClr val="00B0F0"/>
                </a:solidFill>
              </a:rPr>
              <a:t>Microsoft </a:t>
            </a:r>
            <a:r>
              <a:rPr lang="cs-CZ" sz="1400" i="1" dirty="0" err="1">
                <a:solidFill>
                  <a:srgbClr val="00B0F0"/>
                </a:solidFill>
              </a:rPr>
              <a:t>Security</a:t>
            </a:r>
            <a:r>
              <a:rPr lang="cs-CZ" sz="1400" i="1" dirty="0">
                <a:solidFill>
                  <a:srgbClr val="00B0F0"/>
                </a:solidFill>
              </a:rPr>
              <a:t> Essentials</a:t>
            </a:r>
          </a:p>
          <a:p>
            <a:pPr>
              <a:lnSpc>
                <a:spcPct val="150000"/>
              </a:lnSpc>
            </a:pPr>
            <a:r>
              <a:rPr lang="cs-CZ" sz="1400" i="1" dirty="0" err="1">
                <a:solidFill>
                  <a:srgbClr val="00B0F0"/>
                </a:solidFill>
              </a:rPr>
              <a:t>McAfee</a:t>
            </a:r>
            <a:r>
              <a:rPr lang="cs-CZ" sz="1400" i="1" dirty="0">
                <a:solidFill>
                  <a:srgbClr val="00B0F0"/>
                </a:solidFill>
              </a:rPr>
              <a:t> Internet </a:t>
            </a:r>
            <a:r>
              <a:rPr lang="cs-CZ" sz="1400" i="1" dirty="0" err="1">
                <a:solidFill>
                  <a:srgbClr val="00B0F0"/>
                </a:solidFill>
              </a:rPr>
              <a:t>Security</a:t>
            </a:r>
            <a:endParaRPr lang="cs-CZ" sz="1400" i="1" dirty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400" i="1" dirty="0" err="1" smtClean="0">
                <a:solidFill>
                  <a:srgbClr val="00B0F0"/>
                </a:solidFill>
              </a:rPr>
              <a:t>Norton</a:t>
            </a:r>
            <a:r>
              <a:rPr lang="cs-CZ" sz="1400" i="1" dirty="0" smtClean="0">
                <a:solidFill>
                  <a:srgbClr val="00B0F0"/>
                </a:solidFill>
              </a:rPr>
              <a:t> </a:t>
            </a:r>
            <a:r>
              <a:rPr lang="cs-CZ" sz="1400" i="1" dirty="0">
                <a:solidFill>
                  <a:srgbClr val="00B0F0"/>
                </a:solidFill>
              </a:rPr>
              <a:t>Internet </a:t>
            </a:r>
            <a:r>
              <a:rPr lang="cs-CZ" sz="1400" i="1" dirty="0" err="1" smtClean="0">
                <a:solidFill>
                  <a:srgbClr val="00B0F0"/>
                </a:solidFill>
              </a:rPr>
              <a:t>Security</a:t>
            </a:r>
            <a:endParaRPr lang="cs-CZ" sz="1400" i="1" dirty="0" smtClean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7225" y="4903245"/>
            <a:ext cx="2840201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i="1" dirty="0">
                <a:solidFill>
                  <a:srgbClr val="00B0F0"/>
                </a:solidFill>
              </a:rPr>
              <a:t>Microsoft </a:t>
            </a:r>
            <a:r>
              <a:rPr lang="cs-CZ" i="1" dirty="0" err="1">
                <a:solidFill>
                  <a:srgbClr val="00B0F0"/>
                </a:solidFill>
              </a:rPr>
              <a:t>Security</a:t>
            </a:r>
            <a:r>
              <a:rPr lang="cs-CZ" i="1" dirty="0">
                <a:solidFill>
                  <a:srgbClr val="00B0F0"/>
                </a:solidFill>
              </a:rPr>
              <a:t> Essentials</a:t>
            </a:r>
          </a:p>
        </p:txBody>
      </p:sp>
    </p:spTree>
    <p:extLst>
      <p:ext uri="{BB962C8B-B14F-4D97-AF65-F5344CB8AC3E}">
        <p14:creationId xmlns:p14="http://schemas.microsoft.com/office/powerpoint/2010/main" val="19358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8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5" y="885826"/>
            <a:ext cx="4608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Najděte zda jsou na PC povoleny automatické aktualizace?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850" y="1457326"/>
            <a:ext cx="6521450" cy="5209207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2921000" y="1693567"/>
            <a:ext cx="2932185" cy="228798"/>
          </a:xfrm>
          <a:prstGeom prst="roundRect">
            <a:avLst/>
          </a:prstGeom>
          <a:noFill/>
          <a:ln w="1905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216150" y="3029112"/>
            <a:ext cx="4146550" cy="876138"/>
          </a:xfrm>
          <a:prstGeom prst="roundRect">
            <a:avLst/>
          </a:prstGeom>
          <a:noFill/>
          <a:ln w="1905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98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09625" y="885826"/>
            <a:ext cx="50435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4. Zkontrolujte zda je zapnutá brána firewall v operačním systému?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00" y="1457326"/>
            <a:ext cx="6383337" cy="4983416"/>
          </a:xfrm>
          <a:prstGeom prst="rect">
            <a:avLst/>
          </a:prstGeom>
        </p:spPr>
      </p:pic>
      <p:sp>
        <p:nvSpPr>
          <p:cNvPr id="4" name="Zaoblený obdélník 3"/>
          <p:cNvSpPr/>
          <p:nvPr/>
        </p:nvSpPr>
        <p:spPr>
          <a:xfrm>
            <a:off x="3111500" y="2806700"/>
            <a:ext cx="4533900" cy="876300"/>
          </a:xfrm>
          <a:prstGeom prst="roundRect">
            <a:avLst/>
          </a:prstGeom>
          <a:noFill/>
          <a:ln w="1905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921000" y="1693567"/>
            <a:ext cx="2932185" cy="228798"/>
          </a:xfrm>
          <a:prstGeom prst="roundRect">
            <a:avLst/>
          </a:prstGeom>
          <a:noFill/>
          <a:ln w="1905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00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" grpId="0" animBg="1"/>
      <p:bldP spid="17" grpId="0" animBg="1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1723</TotalTime>
  <Words>320</Words>
  <Application>Microsoft Office PowerPoint</Application>
  <PresentationFormat>Předvádění na obrazovce (4:3)</PresentationFormat>
  <Paragraphs>84</Paragraphs>
  <Slides>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0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Tahoma</vt:lpstr>
      <vt:lpstr>Motiv Office</vt:lpstr>
      <vt:lpstr>Prezentace aplikace PowerPoint</vt:lpstr>
      <vt:lpstr>Jaké hrozby na nás číhají?</vt:lpstr>
      <vt:lpstr>Jaké hrozby na nás číhají?</vt:lpstr>
      <vt:lpstr>Jak se bránit proti škůdcům?</vt:lpstr>
      <vt:lpstr>Co je to antivir?</vt:lpstr>
      <vt:lpstr>Zadání úkolů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 Lintemer</cp:lastModifiedBy>
  <cp:revision>137</cp:revision>
  <cp:lastPrinted>2013-05-29T10:30:23Z</cp:lastPrinted>
  <dcterms:created xsi:type="dcterms:W3CDTF">2013-05-29T06:59:46Z</dcterms:created>
  <dcterms:modified xsi:type="dcterms:W3CDTF">2014-06-05T07:29:48Z</dcterms:modified>
</cp:coreProperties>
</file>