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1" r:id="rId8"/>
    <p:sldId id="262" r:id="rId9"/>
    <p:sldId id="265" r:id="rId10"/>
    <p:sldId id="266" r:id="rId11"/>
    <p:sldId id="267" r:id="rId12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34" d="100"/>
          <a:sy n="134" d="100"/>
        </p:scale>
        <p:origin x="81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16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463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9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117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237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547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28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964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716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27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260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t>2. 6. 2014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34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Informa%C4%8Dn%C3%AD_zdroj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VY_32_INOVACE_ICT_I_S1_09</a:t>
            </a:r>
          </a:p>
        </p:txBody>
      </p:sp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Informační zdroje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Pavel Lintemer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3.5.2014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chápe pojem zdroj informace, kvalita informace, katalog, fulltext</a:t>
            </a:r>
          </a:p>
        </p:txBody>
      </p:sp>
    </p:spTree>
    <p:extLst>
      <p:ext uri="{BB962C8B-B14F-4D97-AF65-F5344CB8AC3E}">
        <p14:creationId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INFORMAČNÍ ZDROJE</a:t>
            </a:r>
            <a:endParaRPr lang="cs-CZ" b="1" cap="all" dirty="0"/>
          </a:p>
        </p:txBody>
      </p:sp>
      <p:sp>
        <p:nvSpPr>
          <p:cNvPr id="5" name="Obdélník 4"/>
          <p:cNvSpPr/>
          <p:nvPr/>
        </p:nvSpPr>
        <p:spPr>
          <a:xfrm>
            <a:off x="550753" y="1011505"/>
            <a:ext cx="781526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Informační </a:t>
            </a:r>
            <a:r>
              <a:rPr lang="cs-CZ" b="1" dirty="0"/>
              <a:t>zdroj </a:t>
            </a:r>
            <a:r>
              <a:rPr lang="cs-CZ" dirty="0"/>
              <a:t>(také informační pramen či zdroj informací) lze definovat </a:t>
            </a:r>
            <a:r>
              <a:rPr lang="cs-CZ" dirty="0" smtClean="0"/>
              <a:t>jako</a:t>
            </a:r>
          </a:p>
          <a:p>
            <a:r>
              <a:rPr lang="cs-CZ" dirty="0" smtClean="0"/>
              <a:t> „prostředek společenské komunikace tvořený množinou </a:t>
            </a:r>
            <a:r>
              <a:rPr lang="cs-CZ" dirty="0"/>
              <a:t>informací a sloužící k jejich záznamu nebo </a:t>
            </a:r>
            <a:r>
              <a:rPr lang="cs-CZ" dirty="0" smtClean="0"/>
              <a:t>přenosu </a:t>
            </a:r>
            <a:r>
              <a:rPr lang="cs-CZ" dirty="0"/>
              <a:t>v čase a prostoru</a:t>
            </a:r>
            <a:r>
              <a:rPr lang="cs-CZ" dirty="0" smtClean="0"/>
              <a:t>“. </a:t>
            </a:r>
          </a:p>
          <a:p>
            <a:endParaRPr lang="cs-CZ" dirty="0"/>
          </a:p>
          <a:p>
            <a:r>
              <a:rPr lang="cs-CZ" dirty="0" smtClean="0"/>
              <a:t>Elektronický </a:t>
            </a:r>
            <a:r>
              <a:rPr lang="cs-CZ" dirty="0"/>
              <a:t>informační zdroj je pak charakterizován jako „informační zdroj, který je uchováván v elektronické podobě a je dostupný v prostředí počítačových sítí nebo prostřednictvím jiných technologií distribuce digitálních dat“.</a:t>
            </a:r>
          </a:p>
          <a:p>
            <a:endParaRPr lang="cs-CZ" dirty="0"/>
          </a:p>
          <a:p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8650" y="6212976"/>
            <a:ext cx="39084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</a:t>
            </a:r>
            <a:r>
              <a:rPr lang="cs-CZ" sz="800" dirty="0"/>
              <a:t>Informační </a:t>
            </a:r>
            <a:r>
              <a:rPr lang="cs-CZ" sz="800" dirty="0" smtClean="0"/>
              <a:t>zdroj [online]. c2014 [citováno 3. </a:t>
            </a:r>
            <a:r>
              <a:rPr lang="cs-CZ" sz="800" dirty="0" smtClean="0"/>
              <a:t>5.</a:t>
            </a:r>
            <a:r>
              <a:rPr lang="cs-CZ" sz="800" dirty="0" smtClean="0"/>
              <a:t> 2014].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>
                <a:hlinkClick r:id="rId2"/>
              </a:rPr>
              <a:t>http://cs.wikipedia.org/wiki/Informa%C4%8Dn%C3%AD_zdroj</a:t>
            </a:r>
            <a:r>
              <a:rPr lang="cs-CZ" sz="800" dirty="0" smtClean="0"/>
              <a:t>&gt;</a:t>
            </a: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HAMISH2K.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cs.wikipedia.org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[online]. [cit. 22.7.2013]. Dostupný na WWW: http://cs.wikipedia.org/wiki/Soubor:X31_T43_laptop.png</a:t>
            </a:r>
            <a:endParaRPr kumimoji="0" lang="cs-CZ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135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>
            <a:off x="664369" y="1025792"/>
            <a:ext cx="7815262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/>
              <a:t>Co musí kvalitní informační zdroj splňovat:</a:t>
            </a:r>
            <a:endParaRPr lang="cs-CZ" sz="2000" b="1" dirty="0"/>
          </a:p>
          <a:p>
            <a:endParaRPr lang="cs-CZ" sz="1400" dirty="0" smtClean="0"/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v"/>
            </a:pPr>
            <a:r>
              <a:rPr lang="cs-CZ" sz="1600" b="1" dirty="0" smtClean="0">
                <a:solidFill>
                  <a:srgbClr val="002060"/>
                </a:solidFill>
              </a:rPr>
              <a:t>ODBORNOST</a:t>
            </a:r>
            <a:r>
              <a:rPr lang="cs-CZ" sz="1400" dirty="0" smtClean="0"/>
              <a:t> – </a:t>
            </a:r>
            <a:r>
              <a:rPr lang="cs-CZ" sz="1600" i="1" dirty="0" smtClean="0"/>
              <a:t>autor je znám a jeho odbornost taktéž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v"/>
            </a:pPr>
            <a:r>
              <a:rPr lang="cs-CZ" sz="1600" b="1" dirty="0" smtClean="0">
                <a:solidFill>
                  <a:srgbClr val="002060"/>
                </a:solidFill>
              </a:rPr>
              <a:t>SPRÁVNOST</a:t>
            </a:r>
            <a:r>
              <a:rPr lang="cs-CZ" sz="1400" dirty="0" smtClean="0"/>
              <a:t> – </a:t>
            </a:r>
            <a:r>
              <a:rPr lang="cs-CZ" sz="1600" i="1" dirty="0" smtClean="0"/>
              <a:t>zdroj by měl obsahovat pouze pravdivé informace</a:t>
            </a:r>
            <a:endParaRPr lang="cs-CZ" sz="1400" i="1" dirty="0" smtClean="0"/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v"/>
            </a:pPr>
            <a:r>
              <a:rPr lang="cs-CZ" sz="1600" b="1" dirty="0" smtClean="0">
                <a:solidFill>
                  <a:srgbClr val="002060"/>
                </a:solidFill>
              </a:rPr>
              <a:t>OBJEKTIVITA</a:t>
            </a:r>
            <a:r>
              <a:rPr lang="cs-CZ" sz="1400" dirty="0" smtClean="0"/>
              <a:t> – </a:t>
            </a:r>
            <a:r>
              <a:rPr lang="cs-CZ" sz="1600" i="1" dirty="0" smtClean="0"/>
              <a:t>pozor na neobjektivní články, pozor na PR články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v"/>
            </a:pPr>
            <a:r>
              <a:rPr lang="cs-CZ" sz="1600" b="1" dirty="0" smtClean="0">
                <a:solidFill>
                  <a:srgbClr val="002060"/>
                </a:solidFill>
              </a:rPr>
              <a:t>AKTUÁLNOST</a:t>
            </a:r>
            <a:r>
              <a:rPr lang="cs-CZ" sz="1400" dirty="0" smtClean="0"/>
              <a:t> – </a:t>
            </a:r>
            <a:r>
              <a:rPr lang="cs-CZ" sz="1600" i="1" dirty="0" smtClean="0"/>
              <a:t>informace musí obsahovat časovou značku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28650" y="517527"/>
            <a:ext cx="7886700" cy="6463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cap="all" dirty="0" smtClean="0"/>
              <a:t>INFORMAČNÍ ZDROJE</a:t>
            </a:r>
            <a:endParaRPr lang="cs-CZ" b="1" cap="all" dirty="0"/>
          </a:p>
        </p:txBody>
      </p:sp>
    </p:spTree>
    <p:extLst>
      <p:ext uri="{BB962C8B-B14F-4D97-AF65-F5344CB8AC3E}">
        <p14:creationId xmlns:p14="http://schemas.microsoft.com/office/powerpoint/2010/main" val="58746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92919" y="374919"/>
            <a:ext cx="7886700" cy="6463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cap="all" dirty="0" smtClean="0"/>
              <a:t>INFORMAČNÍ ZDROJE</a:t>
            </a:r>
            <a:endParaRPr lang="cs-CZ" b="1" cap="all" dirty="0"/>
          </a:p>
        </p:txBody>
      </p:sp>
      <p:sp>
        <p:nvSpPr>
          <p:cNvPr id="8" name="Obdélník 7"/>
          <p:cNvSpPr/>
          <p:nvPr/>
        </p:nvSpPr>
        <p:spPr>
          <a:xfrm>
            <a:off x="773776" y="1355437"/>
            <a:ext cx="781526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/>
              <a:t>Elektronické informační zdroje:</a:t>
            </a:r>
          </a:p>
          <a:p>
            <a:endParaRPr lang="cs-CZ" sz="14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1600" b="1" dirty="0" smtClean="0">
                <a:solidFill>
                  <a:srgbClr val="002060"/>
                </a:solidFill>
              </a:rPr>
              <a:t>KNIHOVNY</a:t>
            </a:r>
            <a:r>
              <a:rPr lang="cs-CZ" sz="1400" dirty="0" smtClean="0"/>
              <a:t> 	</a:t>
            </a:r>
            <a:r>
              <a:rPr lang="cs-CZ" sz="1600" i="1" dirty="0" smtClean="0"/>
              <a:t>vyhledávání podle: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1600" i="1" dirty="0"/>
              <a:t>	</a:t>
            </a:r>
            <a:r>
              <a:rPr lang="cs-CZ" sz="1600" i="1" dirty="0" smtClean="0"/>
              <a:t>kategorií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1600" i="1" dirty="0"/>
              <a:t>	</a:t>
            </a:r>
            <a:r>
              <a:rPr lang="cs-CZ" sz="1600" i="1" dirty="0" smtClean="0"/>
              <a:t>klíčových slov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1600" i="1" dirty="0"/>
              <a:t>	</a:t>
            </a:r>
            <a:r>
              <a:rPr lang="cs-CZ" sz="1600" i="1" dirty="0" smtClean="0"/>
              <a:t>klíčových parametrů</a:t>
            </a:r>
          </a:p>
          <a:p>
            <a:pPr lvl="2"/>
            <a:endParaRPr lang="cs-CZ" sz="1600" i="1" dirty="0" smtClean="0"/>
          </a:p>
          <a:p>
            <a:pPr lvl="2"/>
            <a:endParaRPr lang="cs-CZ" sz="1600" i="1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1600" b="1" dirty="0" smtClean="0">
                <a:solidFill>
                  <a:srgbClr val="002060"/>
                </a:solidFill>
              </a:rPr>
              <a:t>FULLTEXT</a:t>
            </a:r>
            <a:r>
              <a:rPr lang="cs-CZ" sz="1400" dirty="0" smtClean="0"/>
              <a:t> 	</a:t>
            </a:r>
            <a:r>
              <a:rPr lang="cs-CZ" sz="1600" i="1" dirty="0" smtClean="0"/>
              <a:t>vyhledávání ve veškerém obsahu (prohledává kompletní specifikace a 		obsahy informací)</a:t>
            </a:r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val="2941253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Informační zdroje</a:t>
            </a:r>
            <a:endParaRPr lang="cs-CZ" b="1" cap="all" dirty="0"/>
          </a:p>
        </p:txBody>
      </p:sp>
      <p:sp>
        <p:nvSpPr>
          <p:cNvPr id="6" name="Obdélník 5"/>
          <p:cNvSpPr/>
          <p:nvPr/>
        </p:nvSpPr>
        <p:spPr>
          <a:xfrm>
            <a:off x="394164" y="1007299"/>
            <a:ext cx="83116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Fulltextový vyhledávač GOOGLE?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4163" y="1376631"/>
            <a:ext cx="7935762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cs-CZ" sz="1400" b="1" dirty="0">
                <a:solidFill>
                  <a:prstClr val="black"/>
                </a:solidFill>
              </a:rPr>
              <a:t>Nabízí řadu služeb </a:t>
            </a:r>
            <a:r>
              <a:rPr lang="cs-CZ" sz="1400" dirty="0" smtClean="0">
                <a:solidFill>
                  <a:prstClr val="black"/>
                </a:solidFill>
              </a:rPr>
              <a:t>(Vyhledávání</a:t>
            </a:r>
            <a:r>
              <a:rPr lang="cs-CZ" sz="1400" dirty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</a:rPr>
              <a:t>Adresář</a:t>
            </a:r>
            <a:r>
              <a:rPr lang="cs-CZ" sz="1400" dirty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</a:rPr>
              <a:t>Dokumenty</a:t>
            </a:r>
            <a:r>
              <a:rPr lang="cs-CZ" sz="1400" dirty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</a:rPr>
              <a:t>Kalendář</a:t>
            </a:r>
            <a:r>
              <a:rPr lang="cs-CZ" sz="1400" dirty="0">
                <a:solidFill>
                  <a:prstClr val="black"/>
                </a:solidFill>
              </a:rPr>
              <a:t>, </a:t>
            </a:r>
            <a:r>
              <a:rPr lang="cs-CZ" sz="1400" dirty="0" err="1" smtClean="0">
                <a:solidFill>
                  <a:prstClr val="black"/>
                </a:solidFill>
              </a:rPr>
              <a:t>Earth</a:t>
            </a:r>
            <a:r>
              <a:rPr lang="cs-CZ" sz="1400" dirty="0">
                <a:solidFill>
                  <a:prstClr val="black"/>
                </a:solidFill>
              </a:rPr>
              <a:t>, </a:t>
            </a:r>
            <a:r>
              <a:rPr lang="cs-CZ" sz="1400" dirty="0" err="1" smtClean="0">
                <a:solidFill>
                  <a:prstClr val="black"/>
                </a:solidFill>
              </a:rPr>
              <a:t>Maps</a:t>
            </a:r>
            <a:r>
              <a:rPr lang="cs-CZ" sz="1400" dirty="0" smtClean="0">
                <a:solidFill>
                  <a:prstClr val="black"/>
                </a:solidFill>
              </a:rPr>
              <a:t>, Gmail…a další),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cs-CZ" sz="1400" b="1" dirty="0" smtClean="0">
                <a:solidFill>
                  <a:prstClr val="black"/>
                </a:solidFill>
              </a:rPr>
              <a:t>Všechny služby jsou </a:t>
            </a:r>
            <a:r>
              <a:rPr lang="cs-CZ" sz="1400" b="1" dirty="0">
                <a:solidFill>
                  <a:prstClr val="black"/>
                </a:solidFill>
              </a:rPr>
              <a:t>poskytovány </a:t>
            </a:r>
            <a:r>
              <a:rPr lang="cs-CZ" sz="1400" b="1" dirty="0" smtClean="0">
                <a:solidFill>
                  <a:prstClr val="black"/>
                </a:solidFill>
              </a:rPr>
              <a:t>zdarma.</a:t>
            </a:r>
            <a:endParaRPr lang="cs-CZ" sz="1400" b="1" dirty="0">
              <a:solidFill>
                <a:prstClr val="black"/>
              </a:solidFill>
            </a:endParaRP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cs-CZ" sz="1400" b="1" dirty="0">
                <a:solidFill>
                  <a:prstClr val="black"/>
                </a:solidFill>
              </a:rPr>
              <a:t>Rychlé a obsáhlé fulltextové vyhledávání </a:t>
            </a:r>
            <a:r>
              <a:rPr lang="cs-CZ" sz="1400" dirty="0">
                <a:solidFill>
                  <a:prstClr val="black"/>
                </a:solidFill>
              </a:rPr>
              <a:t>(tj. prohledává obsah stránek)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cs-CZ" sz="1400" b="1" dirty="0">
                <a:solidFill>
                  <a:prstClr val="black"/>
                </a:solidFill>
              </a:rPr>
              <a:t>Přesnost výsledků </a:t>
            </a:r>
            <a:r>
              <a:rPr lang="cs-CZ" sz="1400" dirty="0" smtClean="0">
                <a:solidFill>
                  <a:prstClr val="black"/>
                </a:solidFill>
              </a:rPr>
              <a:t>- </a:t>
            </a:r>
            <a:r>
              <a:rPr lang="cs-CZ" sz="1400" dirty="0">
                <a:solidFill>
                  <a:prstClr val="black"/>
                </a:solidFill>
              </a:rPr>
              <a:t>co se týká kvality výsledků je považován za jednoho z nejúspěšnějších vyhledávačů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cs-CZ" sz="1400" b="1" dirty="0">
                <a:solidFill>
                  <a:prstClr val="black"/>
                </a:solidFill>
              </a:rPr>
              <a:t>Absence </a:t>
            </a:r>
            <a:r>
              <a:rPr lang="cs-CZ" sz="1400" b="1" dirty="0" smtClean="0">
                <a:solidFill>
                  <a:prstClr val="black"/>
                </a:solidFill>
              </a:rPr>
              <a:t>reklamy </a:t>
            </a:r>
            <a:r>
              <a:rPr lang="cs-CZ" sz="1400" dirty="0" smtClean="0">
                <a:solidFill>
                  <a:prstClr val="black"/>
                </a:solidFill>
              </a:rPr>
              <a:t>(pokud je, je jasně označená a oddělená)</a:t>
            </a:r>
            <a:endParaRPr lang="cs-CZ" sz="1400" dirty="0">
              <a:solidFill>
                <a:prstClr val="black"/>
              </a:solidFill>
            </a:endParaRPr>
          </a:p>
          <a:p>
            <a:endParaRPr lang="cs-CZ" sz="1400" dirty="0">
              <a:solidFill>
                <a:prstClr val="black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845" y="3504491"/>
            <a:ext cx="6446397" cy="256371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28650" y="6344649"/>
            <a:ext cx="3262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solidFill>
                  <a:prstClr val="black"/>
                </a:solidFill>
              </a:rPr>
              <a:t>Použité zdroje:</a:t>
            </a:r>
          </a:p>
          <a:p>
            <a:r>
              <a:rPr lang="cs-CZ" sz="800" dirty="0">
                <a:solidFill>
                  <a:prstClr val="black"/>
                </a:solidFill>
              </a:rPr>
              <a:t>KATOLICKÁ, Barbora. </a:t>
            </a:r>
            <a:r>
              <a:rPr lang="cs-CZ" sz="800" i="1" dirty="0">
                <a:solidFill>
                  <a:prstClr val="black"/>
                </a:solidFill>
              </a:rPr>
              <a:t>Co umí Google</a:t>
            </a:r>
            <a:r>
              <a:rPr lang="cs-CZ" sz="800" dirty="0">
                <a:solidFill>
                  <a:prstClr val="black"/>
                </a:solidFill>
              </a:rPr>
              <a:t> [online]. </a:t>
            </a:r>
            <a:r>
              <a:rPr lang="cs-CZ" sz="800" dirty="0"/>
              <a:t>c2014 [citováno 3. </a:t>
            </a:r>
            <a:r>
              <a:rPr lang="cs-CZ" sz="800" dirty="0" smtClean="0"/>
              <a:t>5.</a:t>
            </a:r>
            <a:r>
              <a:rPr lang="cs-CZ" sz="800" dirty="0"/>
              <a:t> 2014]. </a:t>
            </a:r>
            <a:endParaRPr lang="cs-CZ" sz="800" dirty="0" smtClean="0">
              <a:solidFill>
                <a:prstClr val="black"/>
              </a:solidFill>
            </a:endParaRPr>
          </a:p>
          <a:p>
            <a:r>
              <a:rPr lang="cs-CZ" sz="800" dirty="0" smtClean="0">
                <a:solidFill>
                  <a:prstClr val="black"/>
                </a:solidFill>
              </a:rPr>
              <a:t>Dostupný </a:t>
            </a:r>
            <a:r>
              <a:rPr lang="cs-CZ" sz="800" dirty="0">
                <a:solidFill>
                  <a:prstClr val="black"/>
                </a:solidFill>
              </a:rPr>
              <a:t>na WWW: </a:t>
            </a:r>
            <a:r>
              <a:rPr lang="cs-CZ" sz="800" dirty="0" smtClean="0">
                <a:solidFill>
                  <a:prstClr val="black"/>
                </a:solidFill>
              </a:rPr>
              <a:t>&lt;http</a:t>
            </a:r>
            <a:r>
              <a:rPr lang="cs-CZ" sz="800" dirty="0">
                <a:solidFill>
                  <a:prstClr val="black"/>
                </a:solidFill>
              </a:rPr>
              <a:t>://</a:t>
            </a:r>
            <a:r>
              <a:rPr lang="cs-CZ" sz="800" dirty="0" smtClean="0">
                <a:solidFill>
                  <a:prstClr val="black"/>
                </a:solidFill>
              </a:rPr>
              <a:t>www.infogram.cz/</a:t>
            </a:r>
            <a:r>
              <a:rPr lang="cs-CZ" sz="800" dirty="0" err="1" smtClean="0">
                <a:solidFill>
                  <a:prstClr val="black"/>
                </a:solidFill>
              </a:rPr>
              <a:t>article.do?articleId</a:t>
            </a:r>
            <a:r>
              <a:rPr lang="cs-CZ" sz="800" dirty="0" smtClean="0">
                <a:solidFill>
                  <a:prstClr val="black"/>
                </a:solidFill>
              </a:rPr>
              <a:t>=1255&gt;</a:t>
            </a:r>
          </a:p>
        </p:txBody>
      </p:sp>
    </p:spTree>
    <p:extLst>
      <p:ext uri="{BB962C8B-B14F-4D97-AF65-F5344CB8AC3E}">
        <p14:creationId xmlns:p14="http://schemas.microsoft.com/office/powerpoint/2010/main" val="3339702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12259" y="374919"/>
            <a:ext cx="7886700" cy="6463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cap="all" dirty="0" smtClean="0">
                <a:solidFill>
                  <a:prstClr val="black"/>
                </a:solidFill>
              </a:rPr>
              <a:t>INFORMAČNÍ ZDROJE</a:t>
            </a:r>
            <a:endParaRPr lang="cs-CZ" b="1" cap="all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7978" y="960416"/>
            <a:ext cx="781526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</a:rPr>
              <a:t>Google jako vyhledávač:</a:t>
            </a:r>
          </a:p>
        </p:txBody>
      </p:sp>
      <p:sp>
        <p:nvSpPr>
          <p:cNvPr id="2" name="Obdélník 1"/>
          <p:cNvSpPr/>
          <p:nvPr/>
        </p:nvSpPr>
        <p:spPr>
          <a:xfrm>
            <a:off x="662322" y="1515506"/>
            <a:ext cx="7836637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1300" dirty="0" smtClean="0">
                <a:solidFill>
                  <a:srgbClr val="000000"/>
                </a:solidFill>
              </a:rPr>
              <a:t>Zadat </a:t>
            </a:r>
            <a:r>
              <a:rPr lang="cs-CZ" sz="1300" dirty="0">
                <a:solidFill>
                  <a:srgbClr val="000000"/>
                </a:solidFill>
              </a:rPr>
              <a:t>jedno nebo více slov, které popisují hledanou </a:t>
            </a:r>
            <a:r>
              <a:rPr lang="cs-CZ" sz="1300" dirty="0" smtClean="0">
                <a:solidFill>
                  <a:srgbClr val="000000"/>
                </a:solidFill>
              </a:rPr>
              <a:t>problematiku.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1300" dirty="0" smtClean="0">
                <a:solidFill>
                  <a:srgbClr val="000000"/>
                </a:solidFill>
              </a:rPr>
              <a:t>Můžete použít pokročilé vyhledávání (částečně jako v katalogu)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1300" dirty="0" smtClean="0">
                <a:solidFill>
                  <a:srgbClr val="000000"/>
                </a:solidFill>
              </a:rPr>
              <a:t>Přesná </a:t>
            </a:r>
            <a:r>
              <a:rPr lang="cs-CZ" sz="1300" dirty="0">
                <a:solidFill>
                  <a:srgbClr val="000000"/>
                </a:solidFill>
              </a:rPr>
              <a:t>fráze se uvádí v uvozovkách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1300" dirty="0">
                <a:solidFill>
                  <a:srgbClr val="000000"/>
                </a:solidFill>
              </a:rPr>
              <a:t>Nerozlišuje se velikost písma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1300" dirty="0">
                <a:solidFill>
                  <a:srgbClr val="000000"/>
                </a:solidFill>
              </a:rPr>
              <a:t>Google ignoruje při vyhledávání slova: a, nebo, to; </a:t>
            </a:r>
            <a:r>
              <a:rPr lang="cs-CZ" sz="1300" dirty="0" err="1">
                <a:solidFill>
                  <a:srgbClr val="000000"/>
                </a:solidFill>
              </a:rPr>
              <a:t>the</a:t>
            </a:r>
            <a:r>
              <a:rPr lang="cs-CZ" sz="1300" dirty="0">
                <a:solidFill>
                  <a:srgbClr val="000000"/>
                </a:solidFill>
              </a:rPr>
              <a:t>, </a:t>
            </a:r>
            <a:r>
              <a:rPr lang="cs-CZ" sz="1300" dirty="0" err="1">
                <a:solidFill>
                  <a:srgbClr val="000000"/>
                </a:solidFill>
              </a:rPr>
              <a:t>who</a:t>
            </a:r>
            <a:r>
              <a:rPr lang="cs-CZ" sz="1300" dirty="0">
                <a:solidFill>
                  <a:srgbClr val="000000"/>
                </a:solidFill>
              </a:rPr>
              <a:t>, </a:t>
            </a:r>
            <a:r>
              <a:rPr lang="cs-CZ" sz="1300" dirty="0" err="1">
                <a:solidFill>
                  <a:srgbClr val="000000"/>
                </a:solidFill>
              </a:rPr>
              <a:t>is</a:t>
            </a:r>
            <a:r>
              <a:rPr lang="cs-CZ" sz="1300" dirty="0">
                <a:solidFill>
                  <a:srgbClr val="000000"/>
                </a:solidFill>
              </a:rPr>
              <a:t>, are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1300" dirty="0" smtClean="0">
                <a:solidFill>
                  <a:srgbClr val="000000"/>
                </a:solidFill>
              </a:rPr>
              <a:t>U víceslovných </a:t>
            </a:r>
            <a:r>
              <a:rPr lang="cs-CZ" sz="1300" dirty="0">
                <a:solidFill>
                  <a:srgbClr val="000000"/>
                </a:solidFill>
              </a:rPr>
              <a:t>dotazů nejprve nabízí výsledky obsahující zadaná slova v přesném pořadí, až poté </a:t>
            </a:r>
            <a:r>
              <a:rPr lang="cs-CZ" sz="1300" dirty="0" smtClean="0">
                <a:solidFill>
                  <a:srgbClr val="000000"/>
                </a:solidFill>
              </a:rPr>
              <a:t>následující</a:t>
            </a:r>
            <a:endParaRPr lang="cs-CZ" sz="1300" dirty="0">
              <a:solidFill>
                <a:srgbClr val="000000"/>
              </a:solidFill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1300" dirty="0">
                <a:solidFill>
                  <a:srgbClr val="000000"/>
                </a:solidFill>
              </a:rPr>
              <a:t>Google akceptuje max. 10 zadaných slov pro </a:t>
            </a:r>
            <a:r>
              <a:rPr lang="cs-CZ" sz="1300" dirty="0" smtClean="0">
                <a:solidFill>
                  <a:srgbClr val="000000"/>
                </a:solidFill>
              </a:rPr>
              <a:t>vyhledávání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1300" dirty="0" smtClean="0">
                <a:solidFill>
                  <a:srgbClr val="000000"/>
                </a:solidFill>
              </a:rPr>
              <a:t>Google </a:t>
            </a:r>
            <a:r>
              <a:rPr lang="cs-CZ" sz="1300" dirty="0" err="1" smtClean="0">
                <a:solidFill>
                  <a:srgbClr val="000000"/>
                </a:solidFill>
              </a:rPr>
              <a:t>Search</a:t>
            </a:r>
            <a:r>
              <a:rPr lang="cs-CZ" sz="1300" dirty="0" smtClean="0">
                <a:solidFill>
                  <a:srgbClr val="000000"/>
                </a:solidFill>
              </a:rPr>
              <a:t> používá desítky operátorů (znamének) a slov, které upřesňují hledání (+,@,&amp;,#,</a:t>
            </a:r>
            <a:r>
              <a:rPr lang="cs-CZ" sz="1300" dirty="0">
                <a:solidFill>
                  <a:prstClr val="black"/>
                </a:solidFill>
              </a:rPr>
              <a:t> </a:t>
            </a:r>
            <a:r>
              <a:rPr lang="cs-CZ" sz="1300" dirty="0" smtClean="0">
                <a:solidFill>
                  <a:prstClr val="black"/>
                </a:solidFill>
              </a:rPr>
              <a:t>~, AND, OR)</a:t>
            </a:r>
            <a:endParaRPr lang="cs-CZ" sz="1300" dirty="0">
              <a:solidFill>
                <a:srgbClr val="0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259" y="4249003"/>
            <a:ext cx="5446681" cy="97743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5701" y="5600700"/>
            <a:ext cx="5131989" cy="893959"/>
          </a:xfrm>
          <a:prstGeom prst="rect">
            <a:avLst/>
          </a:prstGeom>
        </p:spPr>
      </p:pic>
      <p:grpSp>
        <p:nvGrpSpPr>
          <p:cNvPr id="26" name="Skupina 25"/>
          <p:cNvGrpSpPr/>
          <p:nvPr/>
        </p:nvGrpSpPr>
        <p:grpSpPr>
          <a:xfrm>
            <a:off x="1321594" y="4657725"/>
            <a:ext cx="4514850" cy="514350"/>
            <a:chOff x="1321594" y="4657725"/>
            <a:chExt cx="4514850" cy="514350"/>
          </a:xfrm>
        </p:grpSpPr>
        <p:sp>
          <p:nvSpPr>
            <p:cNvPr id="5" name="Ovál 4"/>
            <p:cNvSpPr/>
            <p:nvPr/>
          </p:nvSpPr>
          <p:spPr>
            <a:xfrm>
              <a:off x="4300538" y="4657725"/>
              <a:ext cx="1235869" cy="361185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1321594" y="5172075"/>
              <a:ext cx="451485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endCxn id="5" idx="6"/>
            </p:cNvCxnSpPr>
            <p:nvPr/>
          </p:nvCxnSpPr>
          <p:spPr>
            <a:xfrm flipH="1" flipV="1">
              <a:off x="5536407" y="4838318"/>
              <a:ext cx="300037" cy="2763"/>
            </a:xfrm>
            <a:prstGeom prst="line">
              <a:avLst/>
            </a:prstGeom>
            <a:ln w="19050"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V="1">
              <a:off x="5836444" y="4838318"/>
              <a:ext cx="0" cy="333757"/>
            </a:xfrm>
            <a:prstGeom prst="line">
              <a:avLst/>
            </a:prstGeom>
            <a:ln w="19050"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3429000" y="5918935"/>
            <a:ext cx="4514850" cy="514350"/>
            <a:chOff x="1321594" y="4657725"/>
            <a:chExt cx="4514850" cy="514350"/>
          </a:xfrm>
        </p:grpSpPr>
        <p:sp>
          <p:nvSpPr>
            <p:cNvPr id="28" name="Ovál 27"/>
            <p:cNvSpPr/>
            <p:nvPr/>
          </p:nvSpPr>
          <p:spPr>
            <a:xfrm>
              <a:off x="4300538" y="4657725"/>
              <a:ext cx="1235869" cy="361185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29" name="Přímá spojnice 28"/>
            <p:cNvCxnSpPr/>
            <p:nvPr/>
          </p:nvCxnSpPr>
          <p:spPr>
            <a:xfrm>
              <a:off x="1321594" y="5172075"/>
              <a:ext cx="451485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>
              <a:endCxn id="28" idx="6"/>
            </p:cNvCxnSpPr>
            <p:nvPr/>
          </p:nvCxnSpPr>
          <p:spPr>
            <a:xfrm flipH="1" flipV="1">
              <a:off x="5536407" y="4838318"/>
              <a:ext cx="300037" cy="2763"/>
            </a:xfrm>
            <a:prstGeom prst="line">
              <a:avLst/>
            </a:prstGeom>
            <a:ln w="19050"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5836444" y="4838318"/>
              <a:ext cx="0" cy="333757"/>
            </a:xfrm>
            <a:prstGeom prst="line">
              <a:avLst/>
            </a:prstGeom>
            <a:ln w="19050"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ovéPole 31"/>
          <p:cNvSpPr txBox="1"/>
          <p:nvPr/>
        </p:nvSpPr>
        <p:spPr>
          <a:xfrm>
            <a:off x="5999840" y="4851307"/>
            <a:ext cx="7182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fulltext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670326" y="6186030"/>
            <a:ext cx="7689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obrázky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9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8644" y="1579474"/>
            <a:ext cx="81748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1. Najděte  a zapište do souboru ve Wordu s názvem „ICT_S1_09 3 domácí a 3 zahraniční katalogové servery?</a:t>
            </a:r>
            <a:endParaRPr lang="cs-CZ" sz="1400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/>
              <a:t>Zadání</a:t>
            </a:r>
            <a:r>
              <a:rPr lang="cs-CZ" b="1" dirty="0" smtClean="0"/>
              <a:t> úkolů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8644" y="2044186"/>
            <a:ext cx="82415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2. </a:t>
            </a:r>
            <a:r>
              <a:rPr lang="cs-CZ" sz="1400" dirty="0"/>
              <a:t>Najděte  a zapište do souboru ve Wordu s názvem „ICT_S1_09 </a:t>
            </a:r>
            <a:r>
              <a:rPr lang="cs-CZ" sz="1400" dirty="0" smtClean="0"/>
              <a:t>3 nejznámější vyhledávací fulltextové servery?</a:t>
            </a:r>
            <a:endParaRPr lang="cs-CZ" sz="1400" dirty="0"/>
          </a:p>
        </p:txBody>
      </p:sp>
      <p:sp>
        <p:nvSpPr>
          <p:cNvPr id="2" name="Obdélník 1"/>
          <p:cNvSpPr/>
          <p:nvPr/>
        </p:nvSpPr>
        <p:spPr>
          <a:xfrm>
            <a:off x="578643" y="2495174"/>
            <a:ext cx="8174831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3. Nalezněte </a:t>
            </a:r>
            <a:r>
              <a:rPr lang="cs-CZ" sz="1400" dirty="0"/>
              <a:t>pomocí serveru www.google.com obrázek kuchaře nebo číšníka dle těchto parametrů: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1400" dirty="0"/>
              <a:t>kresba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1400" dirty="0"/>
              <a:t>černobílá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1400" dirty="0"/>
              <a:t>velikost: </a:t>
            </a:r>
            <a:r>
              <a:rPr lang="cs-CZ" sz="1400" dirty="0" smtClean="0"/>
              <a:t>velká</a:t>
            </a:r>
            <a:endParaRPr lang="cs-CZ" sz="1400" dirty="0"/>
          </a:p>
          <a:p>
            <a:pPr lvl="2"/>
            <a:r>
              <a:rPr lang="cs-CZ" sz="1400" dirty="0" smtClean="0"/>
              <a:t>Vložte ho do souboru ve </a:t>
            </a:r>
            <a:r>
              <a:rPr lang="cs-CZ" sz="1400" dirty="0"/>
              <a:t>Wordu s názvem „</a:t>
            </a:r>
            <a:r>
              <a:rPr lang="cs-CZ" sz="1400" dirty="0" smtClean="0"/>
              <a:t>ICT_S1_09</a:t>
            </a:r>
          </a:p>
        </p:txBody>
      </p:sp>
    </p:spTree>
    <p:extLst>
      <p:ext uri="{BB962C8B-B14F-4D97-AF65-F5344CB8AC3E}">
        <p14:creationId xmlns:p14="http://schemas.microsoft.com/office/powerpoint/2010/main" val="1365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7225" y="1071121"/>
            <a:ext cx="42005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1. Najděte 3 domácí a 3 zahraniční katalogové servery?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7225" y="3349112"/>
            <a:ext cx="46077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2. Najděte 3 nejznámější vyhledávací fulltextové servery?</a:t>
            </a:r>
            <a:endParaRPr lang="cs-CZ" sz="1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3634917"/>
              </p:ext>
            </p:extLst>
          </p:nvPr>
        </p:nvGraphicFramePr>
        <p:xfrm>
          <a:off x="1545431" y="1592949"/>
          <a:ext cx="6096000" cy="1483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6525"/>
                <a:gridCol w="750094"/>
                <a:gridCol w="266938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F0"/>
                          </a:solidFill>
                        </a:rPr>
                        <a:t>domácí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F0"/>
                          </a:solidFill>
                        </a:rPr>
                        <a:t>zahraniční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www.seznam.cz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www.yahoo.com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www.centrum.cz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www.dmoz.org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www.tiscali.cz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www.msn.com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446846"/>
              </p:ext>
            </p:extLst>
          </p:nvPr>
        </p:nvGraphicFramePr>
        <p:xfrm>
          <a:off x="1550193" y="3766344"/>
          <a:ext cx="2676525" cy="14833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6525"/>
              </a:tblGrid>
              <a:tr h="4944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www.google.com</a:t>
                      </a:r>
                      <a:endParaRPr lang="cs-CZ" dirty="0"/>
                    </a:p>
                  </a:txBody>
                  <a:tcPr anchor="ctr"/>
                </a:tc>
              </a:tr>
              <a:tr h="4944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www.bing.com</a:t>
                      </a:r>
                      <a:endParaRPr lang="cs-CZ" dirty="0"/>
                    </a:p>
                  </a:txBody>
                  <a:tcPr anchor="ctr"/>
                </a:tc>
              </a:tr>
              <a:tr h="4944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www.yahoo.com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584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7225" y="885826"/>
            <a:ext cx="7564058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sz="1400" dirty="0" smtClean="0"/>
              <a:t>Nalezněte pomocí serveru www.google.com obrázek kuchaře nebo číšníka dle těchto parametrů: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kresba</a:t>
            </a:r>
            <a:endParaRPr lang="cs-CZ" sz="1400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černobílá</a:t>
            </a:r>
            <a:endParaRPr lang="cs-CZ" sz="1400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sz="1400" dirty="0"/>
              <a:t>v</a:t>
            </a:r>
            <a:r>
              <a:rPr lang="cs-CZ" sz="1400" dirty="0" smtClean="0"/>
              <a:t>elikost: velká</a:t>
            </a:r>
            <a:endParaRPr lang="cs-CZ" sz="1400" dirty="0"/>
          </a:p>
          <a:p>
            <a:pPr lvl="1"/>
            <a:endParaRPr lang="cs-CZ" sz="1400" dirty="0" smtClean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425" y="3057525"/>
            <a:ext cx="7734300" cy="219075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57225" y="1901488"/>
            <a:ext cx="41351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70C0"/>
                </a:solidFill>
              </a:rPr>
              <a:t>1. Otevři internetový prohlížeč a pak www.google.com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57225" y="2209265"/>
            <a:ext cx="17493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70C0"/>
                </a:solidFill>
              </a:rPr>
              <a:t>2. Zadejte co hledáte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921000" y="2517042"/>
            <a:ext cx="12700" cy="158767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57225" y="2595859"/>
            <a:ext cx="18051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70C0"/>
                </a:solidFill>
              </a:rPr>
              <a:t>2. Klikněte na Obrázky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733425" y="2517042"/>
            <a:ext cx="220027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1" idx="3"/>
          </p:cNvCxnSpPr>
          <p:nvPr/>
        </p:nvCxnSpPr>
        <p:spPr>
          <a:xfrm>
            <a:off x="2462399" y="2749748"/>
            <a:ext cx="458601" cy="178415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58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125" y="1765103"/>
            <a:ext cx="7797800" cy="4175330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733425" y="885826"/>
            <a:ext cx="4397375" cy="1527174"/>
            <a:chOff x="733425" y="885826"/>
            <a:chExt cx="4397375" cy="1527174"/>
          </a:xfrm>
        </p:grpSpPr>
        <p:sp>
          <p:nvSpPr>
            <p:cNvPr id="11" name="TextovéPole 10"/>
            <p:cNvSpPr txBox="1"/>
            <p:nvPr/>
          </p:nvSpPr>
          <p:spPr>
            <a:xfrm>
              <a:off x="733425" y="885826"/>
              <a:ext cx="271862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>
                  <a:solidFill>
                    <a:srgbClr val="0070C0"/>
                  </a:solidFill>
                </a:rPr>
                <a:t>2. Klikněte na Vyhledávací nástroje</a:t>
              </a:r>
            </a:p>
          </p:txBody>
        </p:sp>
        <p:cxnSp>
          <p:nvCxnSpPr>
            <p:cNvPr id="20" name="Přímá spojnice se šipkou 19"/>
            <p:cNvCxnSpPr>
              <a:stCxn id="11" idx="3"/>
            </p:cNvCxnSpPr>
            <p:nvPr/>
          </p:nvCxnSpPr>
          <p:spPr>
            <a:xfrm>
              <a:off x="3452054" y="1039715"/>
              <a:ext cx="1678746" cy="137328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746125" y="1248521"/>
            <a:ext cx="3354636" cy="1554910"/>
            <a:chOff x="746125" y="1248521"/>
            <a:chExt cx="3354636" cy="1554910"/>
          </a:xfrm>
        </p:grpSpPr>
        <p:sp>
          <p:nvSpPr>
            <p:cNvPr id="13" name="TextovéPole 12"/>
            <p:cNvSpPr txBox="1"/>
            <p:nvPr/>
          </p:nvSpPr>
          <p:spPr>
            <a:xfrm>
              <a:off x="746125" y="1248521"/>
              <a:ext cx="335463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>
                  <a:solidFill>
                    <a:srgbClr val="0070C0"/>
                  </a:solidFill>
                </a:rPr>
                <a:t>3. Klikněte na nástroje zadávající parametry</a:t>
              </a:r>
            </a:p>
          </p:txBody>
        </p:sp>
        <p:cxnSp>
          <p:nvCxnSpPr>
            <p:cNvPr id="12" name="Přímá spojnice se šipkou 11"/>
            <p:cNvCxnSpPr>
              <a:stCxn id="13" idx="2"/>
            </p:cNvCxnSpPr>
            <p:nvPr/>
          </p:nvCxnSpPr>
          <p:spPr>
            <a:xfrm flipH="1">
              <a:off x="1930400" y="1556298"/>
              <a:ext cx="493043" cy="1247133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>
              <a:stCxn id="13" idx="2"/>
            </p:cNvCxnSpPr>
            <p:nvPr/>
          </p:nvCxnSpPr>
          <p:spPr>
            <a:xfrm>
              <a:off x="2423443" y="1556298"/>
              <a:ext cx="307057" cy="122500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>
              <a:stCxn id="13" idx="2"/>
            </p:cNvCxnSpPr>
            <p:nvPr/>
          </p:nvCxnSpPr>
          <p:spPr>
            <a:xfrm>
              <a:off x="2423443" y="1556298"/>
              <a:ext cx="1028611" cy="122500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44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3425" y="885826"/>
            <a:ext cx="17799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70C0"/>
                </a:solidFill>
              </a:rPr>
              <a:t>4. Zobrazené výsledky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012" y="1193603"/>
            <a:ext cx="7477125" cy="38060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62012" y="5307405"/>
            <a:ext cx="69748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0070C0"/>
                </a:solidFill>
              </a:rPr>
              <a:t>5. Pomocí funkce Kopírovat &gt; Vložit (Ctrl + C &gt; Ctrl + V) vložte obrázek do otevřeného souboru.</a:t>
            </a:r>
          </a:p>
        </p:txBody>
      </p:sp>
    </p:spTree>
    <p:extLst>
      <p:ext uri="{BB962C8B-B14F-4D97-AF65-F5344CB8AC3E}">
        <p14:creationId xmlns:p14="http://schemas.microsoft.com/office/powerpoint/2010/main" val="305518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1567</TotalTime>
  <Words>418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Tahoma</vt:lpstr>
      <vt:lpstr>Wingdings</vt:lpstr>
      <vt:lpstr>Motiv Office</vt:lpstr>
      <vt:lpstr>Prezentace aplikace PowerPoint</vt:lpstr>
      <vt:lpstr>INFORMAČNÍ ZDROJE</vt:lpstr>
      <vt:lpstr>Prezentace aplikace PowerPoint</vt:lpstr>
      <vt:lpstr>Prezentace aplikace PowerPoint</vt:lpstr>
      <vt:lpstr>Informační zdroje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Pavel Lintemer</cp:lastModifiedBy>
  <cp:revision>153</cp:revision>
  <cp:lastPrinted>2013-05-29T10:30:23Z</cp:lastPrinted>
  <dcterms:created xsi:type="dcterms:W3CDTF">2013-05-29T06:59:46Z</dcterms:created>
  <dcterms:modified xsi:type="dcterms:W3CDTF">2014-06-02T06:47:38Z</dcterms:modified>
</cp:coreProperties>
</file>