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57" r:id="rId8"/>
    <p:sldId id="258" r:id="rId9"/>
    <p:sldId id="268" r:id="rId10"/>
    <p:sldId id="278" r:id="rId11"/>
    <p:sldId id="261" r:id="rId12"/>
    <p:sldId id="267" r:id="rId13"/>
    <p:sldId id="271" r:id="rId14"/>
    <p:sldId id="272" r:id="rId15"/>
    <p:sldId id="279" r:id="rId16"/>
    <p:sldId id="280" r:id="rId17"/>
    <p:sldId id="281" r:id="rId1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-90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%C4%8D%C3%ADta%C4%8Dov%C3%A1_s%C3%AD%C5%A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Po%C4%8D%C3%ADta%C4%8Dov%C3%A1_s%C3%AD%C5%A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2P-network.svg" TargetMode="External"/><Relationship Id="rId2" Type="http://schemas.openxmlformats.org/officeDocument/2006/relationships/hyperlink" Target="http://cs.wikipedia.org/wiki/Po%C4%8D%C3%ADta%C4%8Dov%C3%A1_s%C3%AD%C5%A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%C4%8D%C3%ADta%C4%8Dov%C3%A1_s%C3%AD%C5%A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://cs.wikipedia.org/wiki/Soubor:Ethernet_RJ45_connector_p1160054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TP_cable.jpg" TargetMode="External"/><Relationship Id="rId5" Type="http://schemas.openxmlformats.org/officeDocument/2006/relationships/hyperlink" Target="http://cs.wikipedia.org/wiki/Soubor:NIC-FA312.jpg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VY_32_INOVACE_ICT_I_S1_11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Počítačová síť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24. 1. </a:t>
            </a:r>
            <a:r>
              <a:rPr lang="cs-CZ" sz="1200" smtClean="0">
                <a:latin typeface="Arial" panose="020B0604020202020204" pitchFamily="34" charset="0"/>
              </a:rPr>
              <a:t>2014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chápe propojení počítačů, osvojí si pojmy UTP, IP adresa, klient - server 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POČÍTAČOVÁ SÍŤ - ZÁKLADY</a:t>
            </a:r>
            <a:endParaRPr lang="cs-CZ" b="1" cap="all" dirty="0"/>
          </a:p>
        </p:txBody>
      </p:sp>
      <p:sp>
        <p:nvSpPr>
          <p:cNvPr id="5" name="Obdélník 4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charakteristika – Co je počítačová síť?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lang="cs-CZ" sz="900" i="1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lang="cs-CZ" sz="900" smtClean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lang="cs-CZ" sz="600" smtClean="0">
              <a:solidFill>
                <a:prstClr val="black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  <a:t/>
            </a:r>
            <a:br>
              <a:rPr lang="cs-CZ" smtClean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cs-CZ" smtClean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9000" y="1908969"/>
            <a:ext cx="7264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prstClr val="black"/>
                </a:solidFill>
              </a:rPr>
              <a:t>Počítačovou sítí nazýváme soustavu navzájem propojených zařízení.</a:t>
            </a: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Hlavním smyslem počítačových sítí je možnost využívat některou z mnoha síťových služeb (sdílení prostředků, sdílení dat, vzájemná komunikace a další) .</a:t>
            </a: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/>
              <a:t>POČÍTAČOVÁ SÍŤ - ZÁKLADY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16100" y="1007299"/>
            <a:ext cx="5511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Podle čeho dělíme sítě?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03600" y="2106707"/>
            <a:ext cx="26828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dle topologie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</a:rPr>
              <a:t>d</a:t>
            </a:r>
            <a:r>
              <a:rPr lang="cs-CZ" sz="2400" b="1" dirty="0" smtClean="0">
                <a:solidFill>
                  <a:prstClr val="black"/>
                </a:solidFill>
              </a:rPr>
              <a:t>le uzlů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dle rozlehlosti</a:t>
            </a: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069" y="6064232"/>
            <a:ext cx="791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prstClr val="black"/>
                </a:solidFill>
              </a:rPr>
              <a:t>Použité zdroje:</a:t>
            </a:r>
          </a:p>
          <a:p>
            <a:r>
              <a:rPr lang="cs-CZ" sz="800" i="1" dirty="0" smtClean="0">
                <a:solidFill>
                  <a:prstClr val="black"/>
                </a:solidFill>
              </a:rPr>
              <a:t>Wikipedie: Otevřená encyklopedie: </a:t>
            </a:r>
            <a:r>
              <a:rPr lang="cs-CZ" sz="800" dirty="0">
                <a:solidFill>
                  <a:prstClr val="black"/>
                </a:solidFill>
              </a:rPr>
              <a:t>Počítačová </a:t>
            </a:r>
            <a:r>
              <a:rPr lang="cs-CZ" sz="800" dirty="0" smtClean="0">
                <a:solidFill>
                  <a:prstClr val="black"/>
                </a:solidFill>
              </a:rPr>
              <a:t>síť [online]. c2013 [citováno 24. 08. 2013]. </a:t>
            </a:r>
          </a:p>
          <a:p>
            <a:r>
              <a:rPr lang="cs-CZ" sz="800" dirty="0" smtClean="0">
                <a:solidFill>
                  <a:prstClr val="black"/>
                </a:solidFill>
              </a:rPr>
              <a:t>Dostupný z WWW: &lt;</a:t>
            </a:r>
            <a:r>
              <a:rPr lang="cs-CZ" sz="800" dirty="0">
                <a:solidFill>
                  <a:prstClr val="black"/>
                </a:solidFill>
                <a:hlinkClick r:id="rId2"/>
              </a:rPr>
              <a:t>http://cs.wikipedia.org/wiki/Po%C4%8D%C3%ADta%C4%8Dov%C3%A1_s%C3%AD%C5%A5#D.C4.9Blen.C3.AD_s.C3.ADt.C3.AD_podle_p.C5.99epojov.C3.A1n.C3.AD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114259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/>
              <a:t>POČÍTAČOVÁ SÍŤ - ZÁKLADY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16100" y="1007299"/>
            <a:ext cx="5511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Rozdělení dle topologie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900" y="1480780"/>
            <a:ext cx="89281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prstClr val="black"/>
                </a:solidFill>
              </a:rPr>
              <a:t>sběrnicová  </a:t>
            </a:r>
            <a:r>
              <a:rPr lang="cs-CZ" sz="2400" b="1" dirty="0" smtClean="0">
                <a:solidFill>
                  <a:prstClr val="black"/>
                </a:solidFill>
              </a:rPr>
              <a:t>- </a:t>
            </a:r>
            <a:r>
              <a:rPr lang="cs-CZ" sz="2000" b="1" dirty="0">
                <a:solidFill>
                  <a:prstClr val="black"/>
                </a:solidFill>
              </a:rPr>
              <a:t>BUS - </a:t>
            </a:r>
            <a:r>
              <a:rPr lang="cs-CZ" sz="1600" dirty="0" smtClean="0">
                <a:solidFill>
                  <a:prstClr val="black"/>
                </a:solidFill>
              </a:rPr>
              <a:t>kabel </a:t>
            </a:r>
            <a:r>
              <a:rPr lang="cs-CZ" sz="1600" dirty="0">
                <a:solidFill>
                  <a:prstClr val="black"/>
                </a:solidFill>
              </a:rPr>
              <a:t>prochází okolo všech </a:t>
            </a:r>
            <a:r>
              <a:rPr lang="cs-CZ" sz="1600" dirty="0" smtClean="0">
                <a:solidFill>
                  <a:prstClr val="black"/>
                </a:solidFill>
              </a:rPr>
              <a:t>PC, </a:t>
            </a:r>
            <a:r>
              <a:rPr lang="cs-CZ" sz="1600" dirty="0">
                <a:solidFill>
                  <a:prstClr val="black"/>
                </a:solidFill>
              </a:rPr>
              <a:t>nerozvětvuje </a:t>
            </a:r>
            <a:r>
              <a:rPr lang="cs-CZ" sz="1600" dirty="0" smtClean="0">
                <a:solidFill>
                  <a:prstClr val="black"/>
                </a:solidFill>
              </a:rPr>
              <a:t>se (propojení </a:t>
            </a:r>
            <a:r>
              <a:rPr lang="cs-CZ" sz="1600" dirty="0">
                <a:solidFill>
                  <a:prstClr val="black"/>
                </a:solidFill>
              </a:rPr>
              <a:t>s koaxiálním kabelem)   </a:t>
            </a:r>
            <a:endParaRPr lang="cs-CZ" sz="2400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solidFill>
                  <a:prstClr val="black"/>
                </a:solidFill>
              </a:rPr>
              <a:t>hvězdicová – STAR - </a:t>
            </a:r>
            <a:r>
              <a:rPr lang="cs-CZ" sz="1600" dirty="0">
                <a:solidFill>
                  <a:prstClr val="black"/>
                </a:solidFill>
              </a:rPr>
              <a:t>všechny </a:t>
            </a:r>
            <a:r>
              <a:rPr lang="cs-CZ" sz="1600" dirty="0" smtClean="0">
                <a:solidFill>
                  <a:prstClr val="black"/>
                </a:solidFill>
              </a:rPr>
              <a:t>PC </a:t>
            </a:r>
            <a:r>
              <a:rPr lang="cs-CZ" sz="1600" dirty="0">
                <a:solidFill>
                  <a:prstClr val="black"/>
                </a:solidFill>
              </a:rPr>
              <a:t>připojeny k aktivnímu prvku </a:t>
            </a:r>
            <a:r>
              <a:rPr lang="cs-CZ" sz="1600" dirty="0" smtClean="0">
                <a:solidFill>
                  <a:prstClr val="black"/>
                </a:solidFill>
              </a:rPr>
              <a:t>(propojení </a:t>
            </a:r>
            <a:r>
              <a:rPr lang="cs-CZ" sz="1600" dirty="0">
                <a:solidFill>
                  <a:prstClr val="black"/>
                </a:solidFill>
              </a:rPr>
              <a:t>s kroucenou dvojlinkou</a:t>
            </a:r>
            <a:r>
              <a:rPr lang="cs-CZ" sz="1600" dirty="0" smtClean="0">
                <a:solidFill>
                  <a:prstClr val="black"/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prstClr val="black"/>
                </a:solidFill>
              </a:rPr>
              <a:t>kruhová </a:t>
            </a:r>
            <a:r>
              <a:rPr lang="cs-CZ" sz="2000" b="1" dirty="0">
                <a:solidFill>
                  <a:prstClr val="black"/>
                </a:solidFill>
              </a:rPr>
              <a:t>– </a:t>
            </a:r>
            <a:r>
              <a:rPr lang="cs-CZ" sz="2000" b="1" dirty="0" smtClean="0">
                <a:solidFill>
                  <a:prstClr val="black"/>
                </a:solidFill>
              </a:rPr>
              <a:t>RING </a:t>
            </a:r>
            <a:r>
              <a:rPr lang="cs-CZ" sz="2000" b="1" dirty="0">
                <a:solidFill>
                  <a:prstClr val="black"/>
                </a:solidFill>
              </a:rPr>
              <a:t>- </a:t>
            </a:r>
            <a:r>
              <a:rPr lang="cs-CZ" sz="1600" dirty="0">
                <a:solidFill>
                  <a:prstClr val="black"/>
                </a:solidFill>
              </a:rPr>
              <a:t>spojení je uzavřeno a vznikne propojením obou konců </a:t>
            </a:r>
            <a:r>
              <a:rPr lang="cs-CZ" sz="1600" dirty="0" smtClean="0">
                <a:solidFill>
                  <a:prstClr val="black"/>
                </a:solidFill>
              </a:rPr>
              <a:t>sběrnice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solidFill>
                  <a:prstClr val="black"/>
                </a:solidFill>
              </a:rPr>
              <a:t>stromová – TREE </a:t>
            </a:r>
            <a:r>
              <a:rPr lang="cs-CZ" sz="1600" dirty="0">
                <a:solidFill>
                  <a:prstClr val="black"/>
                </a:solidFill>
              </a:rPr>
              <a:t>- propojení více hvězdicových sítí (typicky v LAN)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3069" y="6038832"/>
            <a:ext cx="78085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prstClr val="black"/>
                </a:solidFill>
              </a:rPr>
              <a:t>Použité zdroje:</a:t>
            </a:r>
          </a:p>
          <a:p>
            <a:r>
              <a:rPr lang="cs-CZ" sz="800" i="1" dirty="0" smtClean="0">
                <a:solidFill>
                  <a:prstClr val="black"/>
                </a:solidFill>
              </a:rPr>
              <a:t>Wikipedie: Otevřená encyklopedie: </a:t>
            </a:r>
            <a:r>
              <a:rPr lang="cs-CZ" sz="800" dirty="0">
                <a:solidFill>
                  <a:prstClr val="black"/>
                </a:solidFill>
              </a:rPr>
              <a:t>Počítačová </a:t>
            </a:r>
            <a:r>
              <a:rPr lang="cs-CZ" sz="800" dirty="0" smtClean="0">
                <a:solidFill>
                  <a:prstClr val="black"/>
                </a:solidFill>
              </a:rPr>
              <a:t>síť [online]. c2013 [citováno 24. 08. 2013]. </a:t>
            </a:r>
          </a:p>
          <a:p>
            <a:r>
              <a:rPr lang="cs-CZ" sz="800" dirty="0" smtClean="0">
                <a:solidFill>
                  <a:prstClr val="black"/>
                </a:solidFill>
              </a:rPr>
              <a:t>Dostupný z WWW: 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8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cs.wikipedia.org/wiki/Po%C4%8D%C3%ADta%C4%8Dov%C3%A1_s%C3%AD%C5%A5#D.C4.9Blen.C3.AD_s.C3.ADt.C3.AD_podle_p.C5.99epojov.C3.A1n.C3.AD</a:t>
            </a:r>
            <a:endParaRPr lang="cs-CZ" sz="800" dirty="0" smtClean="0">
              <a:solidFill>
                <a:prstClr val="black"/>
              </a:solidFill>
            </a:endParaRPr>
          </a:p>
          <a:p>
            <a:r>
              <a:rPr lang="cs-CZ" sz="800" dirty="0">
                <a:solidFill>
                  <a:prstClr val="black"/>
                </a:solidFill>
              </a:rPr>
              <a:t>Obr.1 FOOBAZ. </a:t>
            </a:r>
            <a:r>
              <a:rPr lang="cs-CZ" sz="800" i="1" dirty="0">
                <a:solidFill>
                  <a:prstClr val="black"/>
                </a:solidFill>
              </a:rPr>
              <a:t>cs.wikipedia.com</a:t>
            </a:r>
            <a:r>
              <a:rPr lang="cs-CZ" sz="800" dirty="0">
                <a:solidFill>
                  <a:prstClr val="black"/>
                </a:solidFill>
              </a:rPr>
              <a:t> [online]. [cit. </a:t>
            </a:r>
            <a:r>
              <a:rPr lang="cs-CZ" sz="800" dirty="0" smtClean="0">
                <a:solidFill>
                  <a:prstClr val="black"/>
                </a:solidFill>
              </a:rPr>
              <a:t>24.8.2013</a:t>
            </a:r>
            <a:r>
              <a:rPr lang="cs-CZ" sz="800" dirty="0">
                <a:solidFill>
                  <a:prstClr val="black"/>
                </a:solidFill>
              </a:rPr>
              <a:t>]. Dostupný na WWW: </a:t>
            </a:r>
            <a:r>
              <a:rPr lang="cs-CZ" sz="800" dirty="0" smtClean="0">
                <a:solidFill>
                  <a:prstClr val="black"/>
                </a:solidFill>
              </a:rPr>
              <a:t>&lt;http</a:t>
            </a:r>
            <a:r>
              <a:rPr lang="cs-CZ" sz="800" dirty="0">
                <a:solidFill>
                  <a:prstClr val="black"/>
                </a:solidFill>
              </a:rPr>
              <a:t>://cs.wikipedia.org/wiki/</a:t>
            </a:r>
            <a:r>
              <a:rPr lang="cs-CZ" sz="800" dirty="0" err="1">
                <a:solidFill>
                  <a:prstClr val="black"/>
                </a:solidFill>
              </a:rPr>
              <a:t>Soubor:NetworkTopologies.png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  <a:endParaRPr lang="cs-CZ" sz="800" dirty="0">
              <a:solidFill>
                <a:prstClr val="black"/>
              </a:solidFill>
            </a:endParaRPr>
          </a:p>
          <a:p>
            <a:endParaRPr lang="cs-CZ" sz="800" dirty="0" smtClean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816100" y="3475037"/>
            <a:ext cx="5283200" cy="2371726"/>
            <a:chOff x="1816100" y="3475037"/>
            <a:chExt cx="5283200" cy="2371726"/>
          </a:xfrm>
        </p:grpSpPr>
        <p:pic>
          <p:nvPicPr>
            <p:cNvPr id="1028" name="Picture 4" descr="Soubor:NetworkTopologies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0600" y="3475037"/>
              <a:ext cx="4838700" cy="2371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816100" y="3677809"/>
              <a:ext cx="41870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>
                  <a:solidFill>
                    <a:prstClr val="black"/>
                  </a:solidFill>
                </a:rPr>
                <a:t>Obr.1</a:t>
              </a:r>
              <a:endParaRPr lang="cs-CZ" sz="8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54388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/>
              <a:t>POČÍTAČOVÁ SÍŤ - ZÁKLADY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16100" y="1007299"/>
            <a:ext cx="5511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Rozdělení dle uzlů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900" y="1480780"/>
            <a:ext cx="81470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>
                <a:solidFill>
                  <a:prstClr val="black"/>
                </a:solidFill>
              </a:rPr>
              <a:t>Peer-to-peer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	(</a:t>
            </a:r>
            <a:r>
              <a:rPr lang="cs-CZ" sz="1600" dirty="0">
                <a:solidFill>
                  <a:prstClr val="black"/>
                </a:solidFill>
              </a:rPr>
              <a:t>doslova rovný s rovným), P2P nebo klient-klient je označení typu </a:t>
            </a:r>
            <a:r>
              <a:rPr lang="cs-CZ" sz="1600" dirty="0" smtClean="0">
                <a:solidFill>
                  <a:prstClr val="black"/>
                </a:solidFill>
              </a:rPr>
              <a:t>			počítačových </a:t>
            </a:r>
            <a:r>
              <a:rPr lang="cs-CZ" sz="1600" dirty="0">
                <a:solidFill>
                  <a:prstClr val="black"/>
                </a:solidFill>
              </a:rPr>
              <a:t>sítí, ve které spolu komunikují přímo jednotliví </a:t>
            </a:r>
            <a:r>
              <a:rPr lang="cs-CZ" sz="1600" dirty="0" smtClean="0">
                <a:solidFill>
                  <a:prstClr val="black"/>
                </a:solidFill>
              </a:rPr>
              <a:t>klienti.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prstClr val="black"/>
                </a:solidFill>
              </a:rPr>
              <a:t>		Dnes se označení P2P vztahuje hlavně na výměnné sítě, prostřednictvím </a:t>
            </a:r>
            <a:r>
              <a:rPr lang="cs-CZ" sz="1600" dirty="0" smtClean="0">
                <a:solidFill>
                  <a:prstClr val="black"/>
                </a:solidFill>
              </a:rPr>
              <a:t>		kterých </a:t>
            </a:r>
            <a:r>
              <a:rPr lang="cs-CZ" sz="1600" dirty="0">
                <a:solidFill>
                  <a:prstClr val="black"/>
                </a:solidFill>
              </a:rPr>
              <a:t>si mnoho uživatelů může vyměňovat </a:t>
            </a:r>
            <a:r>
              <a:rPr lang="cs-CZ" sz="1600" dirty="0" smtClean="0">
                <a:solidFill>
                  <a:prstClr val="black"/>
                </a:solidFill>
              </a:rPr>
              <a:t>data (Torrent, Napster).  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b="1" dirty="0">
                <a:solidFill>
                  <a:prstClr val="black"/>
                </a:solidFill>
              </a:rPr>
              <a:t>Klient – server</a:t>
            </a:r>
            <a:r>
              <a:rPr lang="cs-CZ" sz="1600" dirty="0">
                <a:solidFill>
                  <a:prstClr val="black"/>
                </a:solidFill>
              </a:rPr>
              <a:t>	</a:t>
            </a:r>
            <a:r>
              <a:rPr lang="cs-CZ" sz="1600" dirty="0" smtClean="0">
                <a:solidFill>
                  <a:prstClr val="black"/>
                </a:solidFill>
              </a:rPr>
              <a:t>Klient-server </a:t>
            </a:r>
            <a:r>
              <a:rPr lang="cs-CZ" sz="1600" dirty="0">
                <a:solidFill>
                  <a:prstClr val="black"/>
                </a:solidFill>
              </a:rPr>
              <a:t>je typ sítě, ve které je jeden počítač (server) nebo více </a:t>
            </a:r>
            <a:r>
              <a:rPr lang="cs-CZ" sz="1600" dirty="0" smtClean="0">
                <a:solidFill>
                  <a:prstClr val="black"/>
                </a:solidFill>
              </a:rPr>
              <a:t>		počítačů </a:t>
            </a:r>
            <a:r>
              <a:rPr lang="cs-CZ" sz="1600" dirty="0">
                <a:solidFill>
                  <a:prstClr val="black"/>
                </a:solidFill>
              </a:rPr>
              <a:t>(několik serverů) nadřazen jinému počítači (klientovi) či několika </a:t>
            </a:r>
            <a:r>
              <a:rPr lang="cs-CZ" sz="1600" dirty="0" smtClean="0">
                <a:solidFill>
                  <a:prstClr val="black"/>
                </a:solidFill>
              </a:rPr>
              <a:t>		počítačům </a:t>
            </a:r>
            <a:r>
              <a:rPr lang="cs-CZ" sz="1600" dirty="0">
                <a:solidFill>
                  <a:prstClr val="black"/>
                </a:solidFill>
              </a:rPr>
              <a:t>(několika klientům). Server poskytuje služby „běžným“ stanicím </a:t>
            </a:r>
            <a:r>
              <a:rPr lang="cs-CZ" sz="1600" dirty="0" smtClean="0">
                <a:solidFill>
                  <a:prstClr val="black"/>
                </a:solidFill>
              </a:rPr>
              <a:t>		– </a:t>
            </a:r>
            <a:r>
              <a:rPr lang="cs-CZ" sz="1600" dirty="0">
                <a:solidFill>
                  <a:prstClr val="black"/>
                </a:solidFill>
              </a:rPr>
              <a:t>klientům (zvaným </a:t>
            </a:r>
            <a:r>
              <a:rPr lang="cs-CZ" sz="1600" dirty="0" err="1">
                <a:solidFill>
                  <a:prstClr val="black"/>
                </a:solidFill>
              </a:rPr>
              <a:t>workstation</a:t>
            </a:r>
            <a:r>
              <a:rPr lang="cs-CZ" sz="1600" dirty="0">
                <a:solidFill>
                  <a:prstClr val="black"/>
                </a:solidFill>
              </a:rPr>
              <a:t> nebo pracovní stanice</a:t>
            </a:r>
            <a:r>
              <a:rPr lang="cs-CZ" sz="1600" dirty="0" smtClean="0">
                <a:solidFill>
                  <a:prstClr val="black"/>
                </a:solidFill>
              </a:rPr>
              <a:t>).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51" y="5845997"/>
            <a:ext cx="79111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prstClr val="black"/>
                </a:solidFill>
              </a:rPr>
              <a:t>Použité zdroje:</a:t>
            </a:r>
          </a:p>
          <a:p>
            <a:r>
              <a:rPr lang="cs-CZ" sz="800" i="1" dirty="0" smtClean="0">
                <a:solidFill>
                  <a:prstClr val="black"/>
                </a:solidFill>
              </a:rPr>
              <a:t>Wikipedie: Otevřená encyklopedie: </a:t>
            </a:r>
            <a:r>
              <a:rPr lang="cs-CZ" sz="800" dirty="0">
                <a:solidFill>
                  <a:prstClr val="black"/>
                </a:solidFill>
              </a:rPr>
              <a:t>Počítačová </a:t>
            </a:r>
            <a:r>
              <a:rPr lang="cs-CZ" sz="800" dirty="0" smtClean="0">
                <a:solidFill>
                  <a:prstClr val="black"/>
                </a:solidFill>
              </a:rPr>
              <a:t>síť [online]. c2013 [citováno 24. 08. 2013]. </a:t>
            </a:r>
          </a:p>
          <a:p>
            <a:r>
              <a:rPr lang="cs-CZ" sz="800" dirty="0" smtClean="0">
                <a:solidFill>
                  <a:prstClr val="black"/>
                </a:solidFill>
              </a:rPr>
              <a:t>Dostupný z WWW:&lt; 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8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cs.wikipedia.org/wiki/Po%C4%8D%C3%ADta%C4%8Dov%C3%A1_s%C3%AD%C5%A5#D.C4.9Blen.C3.AD_s.C3.ADt.C3.AD_podle_p.C5.99epojov.C3.A1n.C3.AD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</a:p>
          <a:p>
            <a:r>
              <a:rPr lang="cs-CZ" sz="800" dirty="0">
                <a:solidFill>
                  <a:prstClr val="black"/>
                </a:solidFill>
              </a:rPr>
              <a:t>Obr.1 MAURO BIEG. </a:t>
            </a:r>
            <a:r>
              <a:rPr lang="cs-CZ" sz="800" i="1" dirty="0">
                <a:solidFill>
                  <a:prstClr val="black"/>
                </a:solidFill>
              </a:rPr>
              <a:t>cs.wikipedia.com</a:t>
            </a:r>
            <a:r>
              <a:rPr lang="cs-CZ" sz="800" dirty="0">
                <a:solidFill>
                  <a:prstClr val="black"/>
                </a:solidFill>
              </a:rPr>
              <a:t> [online]. [cit. </a:t>
            </a:r>
            <a:r>
              <a:rPr lang="cs-CZ" sz="800" dirty="0" smtClean="0">
                <a:solidFill>
                  <a:prstClr val="black"/>
                </a:solidFill>
              </a:rPr>
              <a:t>24.8.2013</a:t>
            </a:r>
            <a:r>
              <a:rPr lang="cs-CZ" sz="800" dirty="0">
                <a:solidFill>
                  <a:prstClr val="black"/>
                </a:solidFill>
              </a:rPr>
              <a:t>]. Dostupný na WWW: </a:t>
            </a:r>
            <a:r>
              <a:rPr lang="cs-CZ" sz="800" dirty="0" smtClean="0">
                <a:solidFill>
                  <a:prstClr val="black"/>
                </a:solidFill>
              </a:rPr>
              <a:t>&lt;</a:t>
            </a:r>
            <a:r>
              <a:rPr lang="cs-CZ" sz="8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8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800" dirty="0" smtClean="0">
                <a:solidFill>
                  <a:prstClr val="black"/>
                </a:solidFill>
                <a:hlinkClick r:id="rId3"/>
              </a:rPr>
              <a:t>cs.wikipedia.org/wiki/Soubor:P2P-network.svg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</a:p>
          <a:p>
            <a:r>
              <a:rPr lang="cs-CZ" sz="800" dirty="0" smtClean="0">
                <a:solidFill>
                  <a:prstClr val="black"/>
                </a:solidFill>
              </a:rPr>
              <a:t>Obr.2 </a:t>
            </a:r>
            <a:r>
              <a:rPr lang="en-US" sz="800" dirty="0">
                <a:solidFill>
                  <a:prstClr val="black"/>
                </a:solidFill>
              </a:rPr>
              <a:t>GEORGE SHUKLIN. </a:t>
            </a:r>
            <a:r>
              <a:rPr lang="en-US" sz="800" i="1" dirty="0">
                <a:solidFill>
                  <a:prstClr val="black"/>
                </a:solidFill>
              </a:rPr>
              <a:t>cs.wikipedia.com</a:t>
            </a:r>
            <a:r>
              <a:rPr lang="en-US" sz="800" dirty="0">
                <a:solidFill>
                  <a:prstClr val="black"/>
                </a:solidFill>
              </a:rPr>
              <a:t> [online]. [cit. </a:t>
            </a:r>
            <a:r>
              <a:rPr lang="cs-CZ" sz="800" dirty="0" smtClean="0">
                <a:solidFill>
                  <a:prstClr val="black"/>
                </a:solidFill>
              </a:rPr>
              <a:t>24</a:t>
            </a:r>
            <a:r>
              <a:rPr lang="en-US" sz="800" dirty="0" smtClean="0">
                <a:solidFill>
                  <a:prstClr val="black"/>
                </a:solidFill>
              </a:rPr>
              <a:t>.8.2013</a:t>
            </a:r>
            <a:r>
              <a:rPr lang="en-US" sz="800" dirty="0">
                <a:solidFill>
                  <a:prstClr val="black"/>
                </a:solidFill>
              </a:rPr>
              <a:t>]. </a:t>
            </a:r>
            <a:r>
              <a:rPr lang="en-US" sz="800" dirty="0" err="1">
                <a:solidFill>
                  <a:prstClr val="black"/>
                </a:solidFill>
              </a:rPr>
              <a:t>Dostupný</a:t>
            </a:r>
            <a:r>
              <a:rPr lang="en-US" sz="800" dirty="0">
                <a:solidFill>
                  <a:prstClr val="black"/>
                </a:solidFill>
              </a:rPr>
              <a:t> </a:t>
            </a:r>
            <a:r>
              <a:rPr lang="en-US" sz="800" dirty="0" err="1">
                <a:solidFill>
                  <a:prstClr val="black"/>
                </a:solidFill>
              </a:rPr>
              <a:t>na</a:t>
            </a:r>
            <a:r>
              <a:rPr lang="en-US" sz="800" dirty="0">
                <a:solidFill>
                  <a:prstClr val="black"/>
                </a:solidFill>
              </a:rPr>
              <a:t> WWW: </a:t>
            </a:r>
            <a:r>
              <a:rPr lang="cs-CZ" sz="800" dirty="0" smtClean="0">
                <a:solidFill>
                  <a:prstClr val="black"/>
                </a:solidFill>
              </a:rPr>
              <a:t>&lt;</a:t>
            </a:r>
            <a:r>
              <a:rPr lang="en-US" sz="800" dirty="0" smtClean="0">
                <a:solidFill>
                  <a:prstClr val="black"/>
                </a:solidFill>
              </a:rPr>
              <a:t>http</a:t>
            </a:r>
            <a:r>
              <a:rPr lang="en-US" sz="800" dirty="0">
                <a:solidFill>
                  <a:prstClr val="black"/>
                </a:solidFill>
              </a:rPr>
              <a:t>://</a:t>
            </a:r>
            <a:r>
              <a:rPr lang="en-US" sz="800" dirty="0" smtClean="0">
                <a:solidFill>
                  <a:prstClr val="black"/>
                </a:solidFill>
              </a:rPr>
              <a:t>cs.wikipedia.org/wiki/Soubor:Server-based-network.svg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  <a:endParaRPr lang="cs-CZ" sz="800" dirty="0">
              <a:solidFill>
                <a:prstClr val="black"/>
              </a:solidFill>
            </a:endParaRPr>
          </a:p>
          <a:p>
            <a:endParaRPr lang="cs-CZ" sz="800" dirty="0" smtClean="0">
              <a:solidFill>
                <a:prstClr val="black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15900" y="1690687"/>
            <a:ext cx="1485504" cy="1415613"/>
            <a:chOff x="215900" y="1690687"/>
            <a:chExt cx="1485504" cy="1415613"/>
          </a:xfrm>
        </p:grpSpPr>
        <p:pic>
          <p:nvPicPr>
            <p:cNvPr id="2050" name="Picture 2" descr="Náhled verze z 21. 4. 2010, 09:17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5900" y="1690687"/>
              <a:ext cx="1368425" cy="14156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282700" y="2639584"/>
              <a:ext cx="41870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>
                  <a:solidFill>
                    <a:prstClr val="black"/>
                  </a:solidFill>
                </a:rPr>
                <a:t>Obr.1</a:t>
              </a:r>
              <a:endParaRPr lang="cs-CZ" sz="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15900" y="3520952"/>
            <a:ext cx="1485504" cy="1387964"/>
            <a:chOff x="215900" y="3520952"/>
            <a:chExt cx="1485504" cy="1387964"/>
          </a:xfrm>
        </p:grpSpPr>
        <p:pic>
          <p:nvPicPr>
            <p:cNvPr id="2052" name="Picture 4" descr="Soubor:Server-based-network.sv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5900" y="3520952"/>
              <a:ext cx="1342827" cy="13879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282700" y="4487434"/>
              <a:ext cx="418704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>
                  <a:solidFill>
                    <a:prstClr val="black"/>
                  </a:solidFill>
                </a:rPr>
                <a:t>Obr.2</a:t>
              </a:r>
              <a:endParaRPr lang="cs-CZ" sz="8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37990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/>
              <a:t>POČÍTAČOVÁ SÍŤ - ZÁKLADY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16100" y="1007299"/>
            <a:ext cx="5511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Rozdělení dle rozlehlosti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900" y="1480780"/>
            <a:ext cx="8147050" cy="3725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1600" b="1" dirty="0">
                <a:solidFill>
                  <a:prstClr val="black"/>
                </a:solidFill>
              </a:rPr>
              <a:t>PAN </a:t>
            </a:r>
            <a:r>
              <a:rPr lang="cs-CZ" sz="1600" b="1" dirty="0" smtClean="0">
                <a:solidFill>
                  <a:prstClr val="black"/>
                </a:solidFill>
              </a:rPr>
              <a:t>– 	</a:t>
            </a:r>
            <a:r>
              <a:rPr lang="cs-CZ" sz="1400" dirty="0" smtClean="0">
                <a:solidFill>
                  <a:prstClr val="black"/>
                </a:solidFill>
              </a:rPr>
              <a:t>též </a:t>
            </a:r>
            <a:r>
              <a:rPr lang="cs-CZ" sz="1400" dirty="0">
                <a:solidFill>
                  <a:prstClr val="black"/>
                </a:solidFill>
              </a:rPr>
              <a:t>zván osobní síť, je to velice malá počítačová síť používaná pro propojení jeho osobních </a:t>
            </a:r>
            <a:r>
              <a:rPr lang="cs-CZ" sz="1400" dirty="0" smtClean="0">
                <a:solidFill>
                  <a:prstClr val="black"/>
                </a:solidFill>
              </a:rPr>
              <a:t>	elektronických </a:t>
            </a:r>
            <a:r>
              <a:rPr lang="cs-CZ" sz="1400" dirty="0">
                <a:solidFill>
                  <a:prstClr val="black"/>
                </a:solidFill>
              </a:rPr>
              <a:t>zařízení typu mobilní telefon, PDA, notebook atd., </a:t>
            </a:r>
            <a:r>
              <a:rPr lang="cs-CZ" sz="1400" dirty="0" smtClean="0">
                <a:solidFill>
                  <a:prstClr val="black"/>
                </a:solidFill>
              </a:rPr>
              <a:t>například přes </a:t>
            </a:r>
            <a:r>
              <a:rPr lang="cs-CZ" sz="1400" dirty="0" err="1" smtClean="0">
                <a:solidFill>
                  <a:prstClr val="black"/>
                </a:solidFill>
              </a:rPr>
              <a:t>Bluetooth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err="1" smtClean="0">
                <a:solidFill>
                  <a:prstClr val="black"/>
                </a:solidFill>
              </a:rPr>
              <a:t>IrDA</a:t>
            </a:r>
            <a:endParaRPr lang="cs-CZ" sz="1400" dirty="0" smtClean="0">
              <a:solidFill>
                <a:prstClr val="black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1600" b="1" dirty="0" smtClean="0">
                <a:solidFill>
                  <a:prstClr val="black"/>
                </a:solidFill>
              </a:rPr>
              <a:t>LAN – 	</a:t>
            </a:r>
            <a:r>
              <a:rPr lang="cs-CZ" sz="1400" dirty="0" smtClean="0">
                <a:solidFill>
                  <a:prstClr val="black"/>
                </a:solidFill>
              </a:rPr>
              <a:t>též zván lokální počítačová síť, lokální síť nebo místní síť, je to síť spojující PC v rámci jedné 	budovy nebo několika blízkých budov, nejpoužívanějším typem je </a:t>
            </a:r>
            <a:r>
              <a:rPr lang="cs-CZ" sz="1400" dirty="0" err="1" smtClean="0">
                <a:solidFill>
                  <a:prstClr val="black"/>
                </a:solidFill>
              </a:rPr>
              <a:t>Ethernet</a:t>
            </a:r>
            <a:endParaRPr lang="cs-CZ" sz="1400" dirty="0" smtClean="0">
              <a:solidFill>
                <a:prstClr val="black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1600" b="1" dirty="0" smtClean="0">
                <a:solidFill>
                  <a:prstClr val="black"/>
                </a:solidFill>
              </a:rPr>
              <a:t>MAN </a:t>
            </a:r>
            <a:r>
              <a:rPr lang="cs-CZ" sz="1600" b="1" dirty="0">
                <a:solidFill>
                  <a:prstClr val="black"/>
                </a:solidFill>
              </a:rPr>
              <a:t>– </a:t>
            </a:r>
            <a:r>
              <a:rPr lang="cs-CZ" sz="1600" b="1" dirty="0" smtClean="0">
                <a:solidFill>
                  <a:prstClr val="black"/>
                </a:solidFill>
              </a:rPr>
              <a:t>	</a:t>
            </a:r>
            <a:r>
              <a:rPr lang="cs-CZ" sz="1400" dirty="0" smtClean="0">
                <a:solidFill>
                  <a:prstClr val="black"/>
                </a:solidFill>
              </a:rPr>
              <a:t>též </a:t>
            </a:r>
            <a:r>
              <a:rPr lang="cs-CZ" sz="1400" dirty="0">
                <a:solidFill>
                  <a:prstClr val="black"/>
                </a:solidFill>
              </a:rPr>
              <a:t>zván metropolitní síť, je to síť propojující lokální sítě v městské zástavbě, slouží především pro </a:t>
            </a:r>
            <a:r>
              <a:rPr lang="cs-CZ" sz="1400" dirty="0" smtClean="0">
                <a:solidFill>
                  <a:prstClr val="black"/>
                </a:solidFill>
              </a:rPr>
              <a:t>	přenos </a:t>
            </a:r>
            <a:r>
              <a:rPr lang="cs-CZ" sz="1400" dirty="0">
                <a:solidFill>
                  <a:prstClr val="black"/>
                </a:solidFill>
              </a:rPr>
              <a:t>dat, zvuku a </a:t>
            </a:r>
            <a:r>
              <a:rPr lang="cs-CZ" sz="1400" dirty="0" smtClean="0">
                <a:solidFill>
                  <a:prstClr val="black"/>
                </a:solidFill>
              </a:rPr>
              <a:t>obrazu</a:t>
            </a:r>
          </a:p>
          <a:p>
            <a:pPr>
              <a:lnSpc>
                <a:spcPct val="200000"/>
              </a:lnSpc>
            </a:pPr>
            <a:r>
              <a:rPr lang="cs-CZ" sz="1600" b="1" dirty="0" smtClean="0">
                <a:solidFill>
                  <a:prstClr val="black"/>
                </a:solidFill>
              </a:rPr>
              <a:t>WAN –	</a:t>
            </a:r>
            <a:r>
              <a:rPr lang="cs-CZ" sz="1400" dirty="0" smtClean="0">
                <a:solidFill>
                  <a:prstClr val="black"/>
                </a:solidFill>
              </a:rPr>
              <a:t>též </a:t>
            </a:r>
            <a:r>
              <a:rPr lang="cs-CZ" sz="1400" dirty="0">
                <a:solidFill>
                  <a:prstClr val="black"/>
                </a:solidFill>
              </a:rPr>
              <a:t>zván rozlehlá síť, je to síť spojující LAN a MAN sítě, mají největší působnost (třeba i po celém </a:t>
            </a:r>
            <a:r>
              <a:rPr lang="cs-CZ" sz="1400" dirty="0" smtClean="0">
                <a:solidFill>
                  <a:prstClr val="black"/>
                </a:solidFill>
              </a:rPr>
              <a:t>	státě</a:t>
            </a:r>
            <a:r>
              <a:rPr lang="cs-CZ" sz="1400" dirty="0">
                <a:solidFill>
                  <a:prstClr val="black"/>
                </a:solidFill>
              </a:rPr>
              <a:t>, kontinentu nebo kamkoliv na </a:t>
            </a:r>
            <a:r>
              <a:rPr lang="cs-CZ" sz="1400" dirty="0" smtClean="0">
                <a:solidFill>
                  <a:prstClr val="black"/>
                </a:solidFill>
              </a:rPr>
              <a:t>zeměkouli).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855" y="6084122"/>
            <a:ext cx="791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prstClr val="black"/>
                </a:solidFill>
              </a:rPr>
              <a:t>Použité zdroje:</a:t>
            </a:r>
          </a:p>
          <a:p>
            <a:r>
              <a:rPr lang="cs-CZ" sz="800" i="1" dirty="0" smtClean="0">
                <a:solidFill>
                  <a:prstClr val="black"/>
                </a:solidFill>
              </a:rPr>
              <a:t>Wikipedie: Otevřená encyklopedie: </a:t>
            </a:r>
            <a:r>
              <a:rPr lang="cs-CZ" sz="800" dirty="0">
                <a:solidFill>
                  <a:prstClr val="black"/>
                </a:solidFill>
              </a:rPr>
              <a:t>Počítačová </a:t>
            </a:r>
            <a:r>
              <a:rPr lang="cs-CZ" sz="800" dirty="0" smtClean="0">
                <a:solidFill>
                  <a:prstClr val="black"/>
                </a:solidFill>
              </a:rPr>
              <a:t>síť [online]. c2013 [citováno 24. 08. 2013]. </a:t>
            </a:r>
          </a:p>
          <a:p>
            <a:r>
              <a:rPr lang="cs-CZ" sz="800" dirty="0" smtClean="0">
                <a:solidFill>
                  <a:prstClr val="black"/>
                </a:solidFill>
              </a:rPr>
              <a:t>Dostupný z WWW:&lt; 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8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800" dirty="0" smtClean="0">
                <a:solidFill>
                  <a:prstClr val="black"/>
                </a:solidFill>
                <a:hlinkClick r:id="rId2"/>
              </a:rPr>
              <a:t>cs.wikipedia.org/wiki/Po%C4%8D%C3%ADta%C4%8Dov%C3%A1_s%C3%AD%C5%A5#D.C4.9Blen.C3.AD_s.C3.ADt.C3.AD_podle_p.C5.99epojov.C3.A1n.C3.AD</a:t>
            </a:r>
            <a:r>
              <a:rPr lang="cs-CZ" sz="800" dirty="0" smtClean="0">
                <a:solidFill>
                  <a:prstClr val="black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44265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PŘIPOJENÍ K SÍTI</a:t>
            </a:r>
            <a:endParaRPr lang="cs-CZ" b="1" cap="all" dirty="0"/>
          </a:p>
        </p:txBody>
      </p:sp>
      <p:sp>
        <p:nvSpPr>
          <p:cNvPr id="5" name="Obdélník 4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pojmy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kumimoji="0" 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39800" y="1468964"/>
            <a:ext cx="726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Síťová karta:	</a:t>
            </a:r>
            <a:r>
              <a:rPr lang="cs-CZ" sz="1600" dirty="0" smtClean="0"/>
              <a:t>je umístěna na základní desce nebo se připojuje přes PCI slot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základní parametry (rychlost, druh připojení, typ sítě)</a:t>
            </a:r>
            <a:endParaRPr lang="cs-CZ" sz="16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03225" y="2664688"/>
            <a:ext cx="3400425" cy="2532962"/>
            <a:chOff x="403225" y="3147288"/>
            <a:chExt cx="3400425" cy="2532962"/>
          </a:xfrm>
        </p:grpSpPr>
        <p:pic>
          <p:nvPicPr>
            <p:cNvPr id="1026" name="Picture 2" descr="Soubor:NIC-FA31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225" y="3147288"/>
              <a:ext cx="3400425" cy="21944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915836" y="5341696"/>
              <a:ext cx="213058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 1: síťová karta LAN</a:t>
              </a:r>
              <a:endParaRPr lang="cs-CZ" sz="16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803650" y="2565400"/>
            <a:ext cx="2323616" cy="2878470"/>
            <a:chOff x="3803650" y="3048000"/>
            <a:chExt cx="2323616" cy="287847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03650" y="3048000"/>
              <a:ext cx="2323616" cy="1895407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3999873" y="5341695"/>
              <a:ext cx="165551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 2: kabel UTP</a:t>
              </a:r>
            </a:p>
            <a:p>
              <a:r>
                <a:rPr lang="cs-CZ" sz="1600" dirty="0" smtClean="0"/>
                <a:t>(kroucené 4 páry)</a:t>
              </a:r>
              <a:endParaRPr lang="cs-CZ" sz="16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46844" y="2565400"/>
            <a:ext cx="1960665" cy="2621602"/>
            <a:chOff x="6416675" y="3058647"/>
            <a:chExt cx="1960665" cy="2621602"/>
          </a:xfrm>
        </p:grpSpPr>
        <p:pic>
          <p:nvPicPr>
            <p:cNvPr id="1028" name="Picture 4" descr="Soubor:Ethernet RJ45 connector p1160054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16675" y="3058647"/>
              <a:ext cx="1787525" cy="16472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416675" y="5341695"/>
              <a:ext cx="196066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 3: konektor RJ45</a:t>
              </a: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418604" y="6070440"/>
            <a:ext cx="72651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Obr.1 </a:t>
            </a:r>
            <a:r>
              <a:rPr lang="cs-CZ" sz="800" dirty="0"/>
              <a:t>ECHORAY. </a:t>
            </a:r>
            <a:r>
              <a:rPr lang="cs-CZ" sz="800" i="1" dirty="0"/>
              <a:t>cs.wikipedia.com</a:t>
            </a:r>
            <a:r>
              <a:rPr lang="cs-CZ" sz="800" dirty="0"/>
              <a:t> [online]. [cit. </a:t>
            </a:r>
            <a:r>
              <a:rPr lang="cs-CZ" sz="800" dirty="0" smtClean="0"/>
              <a:t>24.8.2013</a:t>
            </a:r>
            <a:r>
              <a:rPr lang="cs-CZ" sz="800" dirty="0"/>
              <a:t>]. Dostupný na WWW: </a:t>
            </a:r>
            <a:r>
              <a:rPr lang="cs-CZ" sz="800" dirty="0" smtClean="0"/>
              <a:t>&lt;</a:t>
            </a:r>
            <a:r>
              <a:rPr lang="cs-CZ" sz="800" dirty="0" smtClean="0">
                <a:hlinkClick r:id="rId5"/>
              </a:rPr>
              <a:t>http</a:t>
            </a:r>
            <a:r>
              <a:rPr lang="cs-CZ" sz="800" dirty="0">
                <a:hlinkClick r:id="rId5"/>
              </a:rPr>
              <a:t>://</a:t>
            </a:r>
            <a:r>
              <a:rPr lang="cs-CZ" sz="800" dirty="0" smtClean="0">
                <a:hlinkClick r:id="rId5"/>
              </a:rPr>
              <a:t>cs.wikipedia.org/wiki/Soubor:NIC-FA312.jpg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Obr.2 </a:t>
            </a:r>
            <a:r>
              <a:rPr lang="cs-CZ" sz="800" dirty="0"/>
              <a:t>BARAN IVO. </a:t>
            </a:r>
            <a:r>
              <a:rPr lang="cs-CZ" sz="800" i="1" dirty="0"/>
              <a:t>cs.wikipedia.com</a:t>
            </a:r>
            <a:r>
              <a:rPr lang="cs-CZ" sz="800" dirty="0"/>
              <a:t> [online]. [cit. </a:t>
            </a:r>
            <a:r>
              <a:rPr lang="cs-CZ" sz="800" dirty="0" smtClean="0"/>
              <a:t>24.8.2013</a:t>
            </a:r>
            <a:r>
              <a:rPr lang="cs-CZ" sz="800" dirty="0"/>
              <a:t>]. Dostupný na WWW: </a:t>
            </a:r>
            <a:r>
              <a:rPr lang="cs-CZ" sz="800" dirty="0" smtClean="0"/>
              <a:t>&lt;</a:t>
            </a:r>
            <a:r>
              <a:rPr lang="cs-CZ" sz="800" dirty="0" smtClean="0">
                <a:hlinkClick r:id="rId6"/>
              </a:rPr>
              <a:t>http</a:t>
            </a:r>
            <a:r>
              <a:rPr lang="cs-CZ" sz="800" dirty="0">
                <a:hlinkClick r:id="rId6"/>
              </a:rPr>
              <a:t>://</a:t>
            </a:r>
            <a:r>
              <a:rPr lang="cs-CZ" sz="800" dirty="0" smtClean="0">
                <a:hlinkClick r:id="rId6"/>
              </a:rPr>
              <a:t>cs.wikipedia.org/wiki/</a:t>
            </a:r>
            <a:r>
              <a:rPr lang="cs-CZ" sz="800" dirty="0" err="1" smtClean="0">
                <a:hlinkClick r:id="rId6"/>
              </a:rPr>
              <a:t>Soubor:UTP_cable.jpg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Obr.3 DAVID.MONNIAUX</a:t>
            </a:r>
            <a:r>
              <a:rPr lang="cs-CZ" sz="800" dirty="0"/>
              <a:t>. </a:t>
            </a:r>
            <a:r>
              <a:rPr lang="cs-CZ" sz="800" i="1" dirty="0"/>
              <a:t>cs.wikipedia.com</a:t>
            </a:r>
            <a:r>
              <a:rPr lang="cs-CZ" sz="800" dirty="0"/>
              <a:t> [online]. [cit. </a:t>
            </a:r>
            <a:r>
              <a:rPr lang="cs-CZ" sz="800" dirty="0" smtClean="0"/>
              <a:t>24.8.2013</a:t>
            </a:r>
            <a:r>
              <a:rPr lang="cs-CZ" sz="800" dirty="0"/>
              <a:t>]. Dostupný na WWW: </a:t>
            </a:r>
            <a:r>
              <a:rPr lang="cs-CZ" sz="800" dirty="0" smtClean="0"/>
              <a:t>&lt;</a:t>
            </a:r>
            <a:r>
              <a:rPr lang="cs-CZ" sz="800" dirty="0" smtClean="0">
                <a:hlinkClick r:id="rId7"/>
              </a:rPr>
              <a:t>http</a:t>
            </a:r>
            <a:r>
              <a:rPr lang="cs-CZ" sz="800" dirty="0">
                <a:hlinkClick r:id="rId7"/>
              </a:rPr>
              <a:t>://</a:t>
            </a:r>
            <a:r>
              <a:rPr lang="cs-CZ" sz="800" dirty="0" smtClean="0">
                <a:hlinkClick r:id="rId7"/>
              </a:rPr>
              <a:t>cs.wikipedia.org/wiki/Soubor:Ethernet_RJ45_connector_p1160054.jpg</a:t>
            </a:r>
            <a:r>
              <a:rPr lang="cs-CZ" sz="800" dirty="0" smtClean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PŘIPOJENÍ K SÍTI</a:t>
            </a:r>
            <a:endParaRPr lang="cs-CZ" b="1" cap="all" dirty="0"/>
          </a:p>
        </p:txBody>
      </p:sp>
      <p:sp>
        <p:nvSpPr>
          <p:cNvPr id="11" name="Obdélník 10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pojmy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39800" y="1468964"/>
            <a:ext cx="75755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MAC adresa:	neboli, fyzická adresa</a:t>
            </a:r>
          </a:p>
          <a:p>
            <a:pPr>
              <a:lnSpc>
                <a:spcPct val="150000"/>
              </a:lnSpc>
            </a:pPr>
            <a:r>
              <a:rPr lang="cs-CZ" sz="1600" b="1" dirty="0"/>
              <a:t>	</a:t>
            </a:r>
            <a:r>
              <a:rPr lang="cs-CZ" sz="1600" b="1" dirty="0" smtClean="0"/>
              <a:t>	</a:t>
            </a:r>
            <a:r>
              <a:rPr lang="cs-CZ" sz="1600" dirty="0" smtClean="0"/>
              <a:t>jedinečný identifikátor síťové karty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přiřazen při výrobě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standardně nelze měnit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12 znaků (čísla i písmena, odděleny po 2, např.: 00-26-2C-3F-96-85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cs-CZ" sz="1600" b="1" dirty="0" smtClean="0"/>
              <a:t>zjištění adresy: příkaz </a:t>
            </a:r>
            <a:r>
              <a:rPr lang="cs-CZ" sz="1600" b="1" dirty="0" err="1" smtClean="0"/>
              <a:t>ipconfig</a:t>
            </a:r>
            <a:r>
              <a:rPr lang="cs-CZ" sz="1600" b="1" dirty="0" smtClean="0"/>
              <a:t>/</a:t>
            </a:r>
            <a:r>
              <a:rPr lang="cs-CZ" sz="1600" b="1" dirty="0" err="1" smtClean="0"/>
              <a:t>all</a:t>
            </a:r>
            <a:endParaRPr lang="cs-CZ" sz="16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939800" y="4062939"/>
            <a:ext cx="75755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IP adresa:		</a:t>
            </a:r>
            <a:r>
              <a:rPr lang="cs-CZ" sz="1600" dirty="0" smtClean="0"/>
              <a:t>jedinečný identifikátor v počítačové síti</a:t>
            </a:r>
          </a:p>
          <a:p>
            <a:pPr>
              <a:lnSpc>
                <a:spcPct val="150000"/>
              </a:lnSpc>
            </a:pPr>
            <a:r>
              <a:rPr lang="cs-CZ" sz="1600" b="1" dirty="0"/>
              <a:t>	</a:t>
            </a:r>
            <a:r>
              <a:rPr lang="cs-CZ" sz="1600" b="1" dirty="0" smtClean="0"/>
              <a:t>	</a:t>
            </a:r>
            <a:r>
              <a:rPr lang="cs-CZ" sz="1600" dirty="0" smtClean="0"/>
              <a:t>používá se protokol IPv4 (dochází adresy, budoucnost v IPv6)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4 bloky po maximálně 3 číslech, rozsah bloku je 0-255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adresu určuje uživatel nebo DHCP server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příklad adresy: 192.168.10.10 nebo 10.0.0.121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cs-CZ" sz="1600" b="1" dirty="0" smtClean="0"/>
              <a:t>zjištění stavu přes Ovládací panely &gt; Centrum síťových připojení</a:t>
            </a:r>
          </a:p>
        </p:txBody>
      </p:sp>
    </p:spTree>
    <p:extLst>
      <p:ext uri="{BB962C8B-B14F-4D97-AF65-F5344CB8AC3E}">
        <p14:creationId xmlns:p14="http://schemas.microsoft.com/office/powerpoint/2010/main" xmlns="" val="58746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28650" y="1653677"/>
            <a:ext cx="75755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DHCP server:	</a:t>
            </a:r>
            <a:r>
              <a:rPr lang="cs-CZ" sz="1600" dirty="0" smtClean="0"/>
              <a:t>používá se pro automatickou adresu identifikaci PC v síti</a:t>
            </a:r>
          </a:p>
          <a:p>
            <a:pPr>
              <a:lnSpc>
                <a:spcPct val="150000"/>
              </a:lnSpc>
            </a:pPr>
            <a:r>
              <a:rPr lang="cs-CZ" sz="1600" b="1" dirty="0"/>
              <a:t>	</a:t>
            </a:r>
            <a:r>
              <a:rPr lang="cs-CZ" sz="1600" b="1" dirty="0" smtClean="0"/>
              <a:t>	</a:t>
            </a:r>
            <a:r>
              <a:rPr lang="cs-CZ" sz="1600" dirty="0" smtClean="0"/>
              <a:t>automaticky přiděluje: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		IP adresu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		masku sítě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	</a:t>
            </a:r>
            <a:r>
              <a:rPr lang="cs-CZ" sz="1600" dirty="0" smtClean="0"/>
              <a:t>			výchozí bránu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PŘIPOJENÍ K SÍTI</a:t>
            </a:r>
            <a:endParaRPr lang="cs-CZ" b="1" cap="all" dirty="0"/>
          </a:p>
        </p:txBody>
      </p:sp>
      <p:sp>
        <p:nvSpPr>
          <p:cNvPr id="12" name="Obdélník 11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pojmy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2975" y="2623173"/>
            <a:ext cx="2805112" cy="3334378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 flipH="1">
            <a:off x="2886075" y="2695575"/>
            <a:ext cx="1457325" cy="108180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084512" y="3005170"/>
            <a:ext cx="1311275" cy="94297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3000375" y="3371850"/>
            <a:ext cx="1343025" cy="93177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92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28649" y="1653677"/>
            <a:ext cx="81438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DNS server:	</a:t>
            </a:r>
            <a:r>
              <a:rPr lang="cs-CZ" sz="1600" dirty="0" smtClean="0"/>
              <a:t>používá se pro překlad doménových jmen (www.seznam.cz) na IP 			adresy. 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 smtClean="0"/>
              <a:t>		uživatel zadá jméno serveru a PC se zeptá nadřazeného serveru na 		IP adresu požadovaného serveru a ty pak komunikují pomocí IP adres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PŘIPOJENÍ K SÍTI</a:t>
            </a:r>
            <a:endParaRPr lang="cs-CZ" b="1" cap="all" dirty="0"/>
          </a:p>
        </p:txBody>
      </p:sp>
      <p:sp>
        <p:nvSpPr>
          <p:cNvPr id="12" name="Obdélník 11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pojmy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8648" y="3629765"/>
            <a:ext cx="81438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dirty="0" smtClean="0"/>
              <a:t>Server:		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 smtClean="0"/>
              <a:t>hlavní </a:t>
            </a:r>
            <a:r>
              <a:rPr lang="cs-CZ" sz="1600" i="1" dirty="0"/>
              <a:t>počítač v síti – většinou nejvýkonnější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často v samostatné místnosti (</a:t>
            </a:r>
            <a:r>
              <a:rPr lang="cs-CZ" sz="1600" i="1" dirty="0" err="1"/>
              <a:t>serverovna</a:t>
            </a:r>
            <a:r>
              <a:rPr lang="cs-CZ" sz="1600" i="1" dirty="0"/>
              <a:t>)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provedení volně stojící nebo do racku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poskytuje služby (</a:t>
            </a:r>
            <a:r>
              <a:rPr lang="cs-CZ" sz="1600" i="1" dirty="0" err="1"/>
              <a:t>services</a:t>
            </a:r>
            <a:r>
              <a:rPr lang="cs-CZ" sz="1600" i="1" dirty="0"/>
              <a:t>) všem připojeným počítačům do sítě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typ síťové architektury: klient – server</a:t>
            </a:r>
          </a:p>
          <a:p>
            <a:pPr marL="2114550" lvl="4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i="1" dirty="0">
                <a:solidFill>
                  <a:srgbClr val="FF0000"/>
                </a:solidFill>
              </a:rPr>
              <a:t>ZÁSADNÍ ROZDÍL OPROTI STANDARDNÍMU PC JE OPERAČNÍ SYSTÉM</a:t>
            </a:r>
          </a:p>
        </p:txBody>
      </p:sp>
    </p:spTree>
    <p:extLst>
      <p:ext uri="{BB962C8B-B14F-4D97-AF65-F5344CB8AC3E}">
        <p14:creationId xmlns:p14="http://schemas.microsoft.com/office/powerpoint/2010/main" xmlns="" val="326128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95375" y="1400175"/>
            <a:ext cx="67438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smtClean="0"/>
              <a:t>Zjistěte, </a:t>
            </a:r>
            <a:r>
              <a:rPr lang="cs-CZ" sz="1600" dirty="0" smtClean="0"/>
              <a:t>jakou IP adresu má server www.seznam.cz?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Zjistěte, </a:t>
            </a:r>
            <a:r>
              <a:rPr lang="cs-CZ" sz="1600" dirty="0"/>
              <a:t>jakou </a:t>
            </a:r>
            <a:r>
              <a:rPr lang="cs-CZ" sz="1600" dirty="0" smtClean="0"/>
              <a:t>IP </a:t>
            </a:r>
            <a:r>
              <a:rPr lang="cs-CZ" sz="1600" dirty="0"/>
              <a:t>adresu má vaše síťová </a:t>
            </a:r>
            <a:r>
              <a:rPr lang="cs-CZ" sz="1600" dirty="0" smtClean="0"/>
              <a:t>karta a zda je statická nebo z DHCP?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Připojte jako jednotku „Z“ sdílenou složku umístěnou na „PC Kantor“?</a:t>
            </a:r>
          </a:p>
          <a:p>
            <a:endParaRPr lang="cs-CZ" sz="1600" dirty="0" smtClean="0"/>
          </a:p>
        </p:txBody>
      </p:sp>
      <p:sp>
        <p:nvSpPr>
          <p:cNvPr id="4" name="TextovéPole 2"/>
          <p:cNvSpPr txBox="1"/>
          <p:nvPr/>
        </p:nvSpPr>
        <p:spPr>
          <a:xfrm>
            <a:off x="1095375" y="2477393"/>
            <a:ext cx="798366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„ICT_I_S1_11“</a:t>
            </a:r>
          </a:p>
          <a:p>
            <a:r>
              <a:rPr lang="cs-CZ" sz="1600" dirty="0" smtClean="0"/>
              <a:t>Můžete použít program Výstřižky a vložit do Wordu výřez obrazovky!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333375" y="885826"/>
            <a:ext cx="69723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 smtClean="0"/>
              <a:t>Zjistěte, </a:t>
            </a:r>
            <a:r>
              <a:rPr lang="cs-CZ" dirty="0"/>
              <a:t>jakou IP adresu má server www.seznam.cz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2956" y="1351778"/>
            <a:ext cx="71989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1. otevřete příkazový řádek (příkaz: </a:t>
            </a:r>
            <a:r>
              <a:rPr lang="cs-CZ" sz="1400" dirty="0" err="1" smtClean="0">
                <a:solidFill>
                  <a:srgbClr val="00B0F0"/>
                </a:solidFill>
              </a:rPr>
              <a:t>cmd</a:t>
            </a:r>
            <a:r>
              <a:rPr lang="cs-CZ" sz="1400" dirty="0" smtClean="0">
                <a:solidFill>
                  <a:srgbClr val="00B0F0"/>
                </a:solidFill>
              </a:rPr>
              <a:t>)</a:t>
            </a:r>
          </a:p>
          <a:p>
            <a:r>
              <a:rPr lang="cs-CZ" sz="1400" b="1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2. zadejte příkaz ping www.seznam.cz</a:t>
            </a:r>
            <a:endParaRPr lang="cs-CZ" sz="16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57200" y="1888123"/>
            <a:ext cx="6413500" cy="3200400"/>
            <a:chOff x="457200" y="1888123"/>
            <a:chExt cx="6413500" cy="3200400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6100" y="1888123"/>
              <a:ext cx="6324600" cy="3200400"/>
            </a:xfrm>
            <a:prstGeom prst="rect">
              <a:avLst/>
            </a:prstGeom>
          </p:spPr>
        </p:pic>
        <p:sp>
          <p:nvSpPr>
            <p:cNvPr id="6" name="Ovál 5"/>
            <p:cNvSpPr/>
            <p:nvPr/>
          </p:nvSpPr>
          <p:spPr>
            <a:xfrm>
              <a:off x="457200" y="2371728"/>
              <a:ext cx="2806700" cy="45720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46100" y="3057670"/>
            <a:ext cx="7997825" cy="3312322"/>
            <a:chOff x="546100" y="3057670"/>
            <a:chExt cx="7997825" cy="3312322"/>
          </a:xfrm>
        </p:grpSpPr>
        <p:sp>
          <p:nvSpPr>
            <p:cNvPr id="11" name="TextovéPole 10"/>
            <p:cNvSpPr txBox="1"/>
            <p:nvPr/>
          </p:nvSpPr>
          <p:spPr>
            <a:xfrm>
              <a:off x="546100" y="6031438"/>
              <a:ext cx="403034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/>
                <a:t>Postup: 	</a:t>
              </a:r>
              <a:r>
                <a:rPr lang="cs-CZ" sz="1400" dirty="0" smtClean="0">
                  <a:solidFill>
                    <a:srgbClr val="00B0F0"/>
                  </a:solidFill>
                </a:rPr>
                <a:t>3. zde je adresa serveru www.seznam.cz</a:t>
              </a:r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08337" y="3057670"/>
              <a:ext cx="5335588" cy="2663818"/>
            </a:xfrm>
            <a:prstGeom prst="rect">
              <a:avLst/>
            </a:prstGeom>
          </p:spPr>
        </p:pic>
        <p:cxnSp>
          <p:nvCxnSpPr>
            <p:cNvPr id="12" name="Přímá spojnice se šipkou 11"/>
            <p:cNvCxnSpPr>
              <a:stCxn id="11" idx="0"/>
            </p:cNvCxnSpPr>
            <p:nvPr/>
          </p:nvCxnSpPr>
          <p:spPr>
            <a:xfrm flipV="1">
              <a:off x="2561272" y="4254500"/>
              <a:ext cx="1464628" cy="1776938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74161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33375" y="885826"/>
            <a:ext cx="7648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dirty="0" smtClean="0"/>
              <a:t>Zjistěte, </a:t>
            </a:r>
            <a:r>
              <a:rPr lang="cs-CZ" dirty="0"/>
              <a:t>jakou IP adresu má vaše síťová karta a zda je statická nebo z DHCP?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5" y="1255158"/>
            <a:ext cx="71989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1. otevřete Ovládací panely</a:t>
            </a:r>
          </a:p>
          <a:p>
            <a:r>
              <a:rPr lang="cs-CZ" sz="1400" b="1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2. </a:t>
            </a:r>
            <a:r>
              <a:rPr lang="cs-CZ" sz="1400" dirty="0">
                <a:solidFill>
                  <a:srgbClr val="00B0F0"/>
                </a:solidFill>
              </a:rPr>
              <a:t>otevřete </a:t>
            </a:r>
            <a:r>
              <a:rPr lang="cs-CZ" sz="1400" dirty="0" smtClean="0">
                <a:solidFill>
                  <a:srgbClr val="00B0F0"/>
                </a:solidFill>
              </a:rPr>
              <a:t>Centrum síťových připojení</a:t>
            </a:r>
          </a:p>
          <a:p>
            <a:r>
              <a:rPr lang="cs-CZ" sz="1400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3. klikněte na Připojení k místní síti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6419" y="2413000"/>
            <a:ext cx="6019800" cy="2743200"/>
          </a:xfrm>
          <a:prstGeom prst="rect">
            <a:avLst/>
          </a:prstGeom>
        </p:spPr>
      </p:pic>
      <p:cxnSp>
        <p:nvCxnSpPr>
          <p:cNvPr id="7" name="Přímá spojnice se šipkou 6"/>
          <p:cNvCxnSpPr>
            <a:stCxn id="5" idx="2"/>
          </p:cNvCxnSpPr>
          <p:nvPr/>
        </p:nvCxnSpPr>
        <p:spPr>
          <a:xfrm>
            <a:off x="4256722" y="2024599"/>
            <a:ext cx="1699578" cy="235690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614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225" y="1231266"/>
            <a:ext cx="30745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4. Klikněte na Podrobnosti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3731767" y="1424435"/>
            <a:ext cx="4291481" cy="4353208"/>
            <a:chOff x="3731767" y="1424435"/>
            <a:chExt cx="4291481" cy="4353208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40235" y="2020478"/>
              <a:ext cx="3083013" cy="3757165"/>
            </a:xfrm>
            <a:prstGeom prst="rect">
              <a:avLst/>
            </a:prstGeom>
          </p:spPr>
        </p:pic>
        <p:cxnSp>
          <p:nvCxnSpPr>
            <p:cNvPr id="7" name="Přímá spojnice se šipkou 6"/>
            <p:cNvCxnSpPr/>
            <p:nvPr/>
          </p:nvCxnSpPr>
          <p:spPr>
            <a:xfrm>
              <a:off x="3731767" y="1424435"/>
              <a:ext cx="1533035" cy="243319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Obdélník 8"/>
          <p:cNvSpPr/>
          <p:nvPr/>
        </p:nvSpPr>
        <p:spPr>
          <a:xfrm>
            <a:off x="1609321" y="1544430"/>
            <a:ext cx="192597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rgbClr val="00B0F0"/>
                </a:solidFill>
              </a:rPr>
              <a:t>5. Zde  je Vaše IP adresa</a:t>
            </a:r>
            <a:endParaRPr lang="cs-CZ" sz="14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1980" y="2664798"/>
            <a:ext cx="2645220" cy="31128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1842972" y="1852207"/>
            <a:ext cx="729337" cy="2005418"/>
            <a:chOff x="1842972" y="1852207"/>
            <a:chExt cx="729337" cy="2005418"/>
          </a:xfrm>
        </p:grpSpPr>
        <p:cxnSp>
          <p:nvCxnSpPr>
            <p:cNvPr id="12" name="Přímá spojnice se šipkou 11"/>
            <p:cNvCxnSpPr>
              <a:stCxn id="9" idx="2"/>
              <a:endCxn id="17" idx="7"/>
            </p:cNvCxnSpPr>
            <p:nvPr/>
          </p:nvCxnSpPr>
          <p:spPr>
            <a:xfrm flipH="1">
              <a:off x="2206241" y="1852207"/>
              <a:ext cx="366068" cy="187533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ál 16"/>
            <p:cNvSpPr/>
            <p:nvPr/>
          </p:nvSpPr>
          <p:spPr>
            <a:xfrm>
              <a:off x="1842972" y="3705225"/>
              <a:ext cx="425596" cy="15240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bdélník 13"/>
          <p:cNvSpPr/>
          <p:nvPr/>
        </p:nvSpPr>
        <p:spPr>
          <a:xfrm>
            <a:off x="1609321" y="1850223"/>
            <a:ext cx="228678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rgbClr val="00B0F0"/>
                </a:solidFill>
              </a:rPr>
              <a:t>6. Zde je vidět zapnuté DHCP</a:t>
            </a:r>
            <a:endParaRPr lang="cs-CZ" sz="1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761980" y="2158000"/>
            <a:ext cx="1990731" cy="1628187"/>
            <a:chOff x="761980" y="1829468"/>
            <a:chExt cx="1990731" cy="1628187"/>
          </a:xfrm>
        </p:grpSpPr>
        <p:cxnSp>
          <p:nvCxnSpPr>
            <p:cNvPr id="18" name="Přímá spojnice se šipkou 17"/>
            <p:cNvCxnSpPr>
              <a:stCxn id="14" idx="2"/>
              <a:endCxn id="20" idx="7"/>
            </p:cNvCxnSpPr>
            <p:nvPr/>
          </p:nvCxnSpPr>
          <p:spPr>
            <a:xfrm flipH="1">
              <a:off x="1983527" y="1829468"/>
              <a:ext cx="769184" cy="1448049"/>
            </a:xfrm>
            <a:prstGeom prst="straightConnector1">
              <a:avLst/>
            </a:prstGeom>
            <a:ln>
              <a:solidFill>
                <a:srgbClr val="92D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ál 19"/>
            <p:cNvSpPr/>
            <p:nvPr/>
          </p:nvSpPr>
          <p:spPr>
            <a:xfrm>
              <a:off x="761980" y="3246610"/>
              <a:ext cx="1431131" cy="211045"/>
            </a:xfrm>
            <a:prstGeom prst="ellipse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95835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4744" y="2393931"/>
            <a:ext cx="5903955" cy="3588073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33375" y="885826"/>
            <a:ext cx="7648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/>
              <a:t>Připojte jako jednotku </a:t>
            </a:r>
            <a:r>
              <a:rPr lang="cs-CZ" dirty="0" smtClean="0"/>
              <a:t>„Z“ </a:t>
            </a:r>
            <a:r>
              <a:rPr lang="cs-CZ" dirty="0"/>
              <a:t>sdílenou složku umístěnou na „PC Kantor“?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5" y="1255158"/>
            <a:ext cx="71989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1. otevřete Tento počítač</a:t>
            </a:r>
          </a:p>
          <a:p>
            <a:r>
              <a:rPr lang="cs-CZ" sz="1400" b="1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2. Klikněte na Připojit síťovou jednotku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157662" y="1809156"/>
            <a:ext cx="850943" cy="1156466"/>
            <a:chOff x="4157662" y="1809156"/>
            <a:chExt cx="850943" cy="1156466"/>
          </a:xfrm>
        </p:grpSpPr>
        <p:cxnSp>
          <p:nvCxnSpPr>
            <p:cNvPr id="7" name="Přímá spojnice se šipkou 6"/>
            <p:cNvCxnSpPr>
              <a:stCxn id="5" idx="2"/>
            </p:cNvCxnSpPr>
            <p:nvPr/>
          </p:nvCxnSpPr>
          <p:spPr>
            <a:xfrm>
              <a:off x="4256722" y="1809156"/>
              <a:ext cx="405894" cy="97523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Zaoblený obdélník 8"/>
            <p:cNvSpPr/>
            <p:nvPr/>
          </p:nvSpPr>
          <p:spPr>
            <a:xfrm>
              <a:off x="4157662" y="2784389"/>
              <a:ext cx="850943" cy="181233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21021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4929" y="3149910"/>
            <a:ext cx="4605466" cy="3380764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33375" y="885826"/>
            <a:ext cx="7648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/>
              <a:t>Připojte jako jednotku „Z“ sdílenou složku umístěnou na „PC Kantor“?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5" y="1255158"/>
            <a:ext cx="71989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3. Vyberte písmeno jednotky</a:t>
            </a:r>
          </a:p>
          <a:p>
            <a:r>
              <a:rPr lang="cs-CZ" sz="1400" b="1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4. Klikněte na Procházet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3427070" y="1713470"/>
            <a:ext cx="2250988" cy="3008485"/>
            <a:chOff x="2644733" y="-140043"/>
            <a:chExt cx="2250988" cy="3008485"/>
          </a:xfrm>
        </p:grpSpPr>
        <p:cxnSp>
          <p:nvCxnSpPr>
            <p:cNvPr id="7" name="Přímá spojnice se šipkou 6"/>
            <p:cNvCxnSpPr/>
            <p:nvPr/>
          </p:nvCxnSpPr>
          <p:spPr>
            <a:xfrm>
              <a:off x="2644733" y="-140043"/>
              <a:ext cx="2017883" cy="292443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Zaoblený obdélník 8"/>
            <p:cNvSpPr/>
            <p:nvPr/>
          </p:nvSpPr>
          <p:spPr>
            <a:xfrm>
              <a:off x="4044778" y="2687209"/>
              <a:ext cx="850943" cy="181233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854929" y="1532157"/>
            <a:ext cx="2189849" cy="2961584"/>
            <a:chOff x="3325383" y="4038"/>
            <a:chExt cx="2189849" cy="2961584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3325383" y="4038"/>
              <a:ext cx="1337233" cy="278035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Zaoblený obdélník 12"/>
            <p:cNvSpPr/>
            <p:nvPr/>
          </p:nvSpPr>
          <p:spPr>
            <a:xfrm>
              <a:off x="4157662" y="2784389"/>
              <a:ext cx="1357570" cy="181233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04205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09494" y="1284429"/>
            <a:ext cx="2923966" cy="3352931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33375" y="885826"/>
            <a:ext cx="7648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/>
              <a:t>Připojte jako jednotku „Z“ sdílenou složku umístěnou na „PC Kantor“?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5" y="1255158"/>
            <a:ext cx="71989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Postup: 	</a:t>
            </a:r>
            <a:r>
              <a:rPr lang="cs-CZ" sz="1400" dirty="0" smtClean="0">
                <a:solidFill>
                  <a:srgbClr val="00B0F0"/>
                </a:solidFill>
              </a:rPr>
              <a:t>5. Najděte v seznamu PC „</a:t>
            </a:r>
            <a:r>
              <a:rPr lang="cs-CZ" sz="1400" dirty="0" err="1" smtClean="0">
                <a:solidFill>
                  <a:srgbClr val="00B0F0"/>
                </a:solidFill>
              </a:rPr>
              <a:t>UCxx</a:t>
            </a:r>
            <a:r>
              <a:rPr lang="cs-CZ" sz="1400" dirty="0" smtClean="0">
                <a:solidFill>
                  <a:srgbClr val="00B0F0"/>
                </a:solidFill>
              </a:rPr>
              <a:t>-PCKANTOR</a:t>
            </a:r>
          </a:p>
          <a:p>
            <a:r>
              <a:rPr lang="cs-CZ" sz="1400" b="1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6. Klikněte na Procházet</a:t>
            </a:r>
          </a:p>
          <a:p>
            <a:r>
              <a:rPr lang="cs-CZ" sz="1400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7. Klikněte na OK</a:t>
            </a:r>
          </a:p>
          <a:p>
            <a:r>
              <a:rPr lang="cs-CZ" sz="1400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8. Zkontrolujte „cestu“</a:t>
            </a:r>
          </a:p>
          <a:p>
            <a:r>
              <a:rPr lang="cs-CZ" sz="1400" dirty="0">
                <a:solidFill>
                  <a:srgbClr val="00B0F0"/>
                </a:solidFill>
              </a:rPr>
              <a:t>	</a:t>
            </a:r>
            <a:r>
              <a:rPr lang="cs-CZ" sz="1400" dirty="0" smtClean="0">
                <a:solidFill>
                  <a:srgbClr val="00B0F0"/>
                </a:solidFill>
              </a:rPr>
              <a:t>9. Klikněte na Dokončit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3452416" y="1713470"/>
            <a:ext cx="3888771" cy="1996249"/>
            <a:chOff x="3177865" y="-140043"/>
            <a:chExt cx="3888771" cy="1996249"/>
          </a:xfrm>
        </p:grpSpPr>
        <p:cxnSp>
          <p:nvCxnSpPr>
            <p:cNvPr id="7" name="Přímá spojnice se šipkou 6"/>
            <p:cNvCxnSpPr/>
            <p:nvPr/>
          </p:nvCxnSpPr>
          <p:spPr>
            <a:xfrm>
              <a:off x="3177865" y="-140043"/>
              <a:ext cx="2608130" cy="199624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Zaoblený obdélník 8"/>
            <p:cNvSpPr/>
            <p:nvPr/>
          </p:nvSpPr>
          <p:spPr>
            <a:xfrm>
              <a:off x="5792473" y="1699135"/>
              <a:ext cx="1274163" cy="157071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 flipH="1">
            <a:off x="4777741" y="1457326"/>
            <a:ext cx="2393736" cy="2066051"/>
            <a:chOff x="-2282487" y="-252113"/>
            <a:chExt cx="6700337" cy="2066107"/>
          </a:xfrm>
        </p:grpSpPr>
        <p:cxnSp>
          <p:nvCxnSpPr>
            <p:cNvPr id="12" name="Přímá spojnice se šipkou 11"/>
            <p:cNvCxnSpPr/>
            <p:nvPr/>
          </p:nvCxnSpPr>
          <p:spPr>
            <a:xfrm flipH="1">
              <a:off x="1105215" y="-252113"/>
              <a:ext cx="3312635" cy="186693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Zaoblený obdélník 12"/>
            <p:cNvSpPr/>
            <p:nvPr/>
          </p:nvSpPr>
          <p:spPr>
            <a:xfrm>
              <a:off x="-2282487" y="1614826"/>
              <a:ext cx="3387701" cy="199168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9502" y="2825984"/>
            <a:ext cx="4140518" cy="3034624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1660174" y="2087758"/>
            <a:ext cx="1934721" cy="2163908"/>
            <a:chOff x="1598466" y="-140043"/>
            <a:chExt cx="1934721" cy="2163908"/>
          </a:xfrm>
        </p:grpSpPr>
        <p:cxnSp>
          <p:nvCxnSpPr>
            <p:cNvPr id="20" name="Přímá spojnice se šipkou 19"/>
            <p:cNvCxnSpPr/>
            <p:nvPr/>
          </p:nvCxnSpPr>
          <p:spPr>
            <a:xfrm>
              <a:off x="3177865" y="-140043"/>
              <a:ext cx="212843" cy="1992458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Zaoblený obdélník 20"/>
            <p:cNvSpPr/>
            <p:nvPr/>
          </p:nvSpPr>
          <p:spPr>
            <a:xfrm>
              <a:off x="1598466" y="1852415"/>
              <a:ext cx="1934721" cy="171450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Obdélník 23"/>
          <p:cNvSpPr/>
          <p:nvPr/>
        </p:nvSpPr>
        <p:spPr>
          <a:xfrm>
            <a:off x="1803010" y="6202593"/>
            <a:ext cx="420307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rgbClr val="00B0F0"/>
                </a:solidFill>
              </a:rPr>
              <a:t>10. V „Tento počítač</a:t>
            </a:r>
            <a:r>
              <a:rPr lang="cs-CZ" sz="1400" smtClean="0">
                <a:solidFill>
                  <a:srgbClr val="00B0F0"/>
                </a:solidFill>
              </a:rPr>
              <a:t>“ </a:t>
            </a:r>
            <a:r>
              <a:rPr lang="cs-CZ" sz="1400" smtClean="0">
                <a:solidFill>
                  <a:srgbClr val="00B0F0"/>
                </a:solidFill>
              </a:rPr>
              <a:t>zkontrolujte, </a:t>
            </a:r>
            <a:r>
              <a:rPr lang="cs-CZ" sz="1400" dirty="0" smtClean="0">
                <a:solidFill>
                  <a:srgbClr val="00B0F0"/>
                </a:solidFill>
              </a:rPr>
              <a:t>zda se připojil DISK Z</a:t>
            </a:r>
            <a:endParaRPr lang="cs-CZ" sz="1400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61200" y="6042156"/>
            <a:ext cx="25908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959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2717</TotalTime>
  <Words>450</Words>
  <Application>Microsoft Office PowerPoint</Application>
  <PresentationFormat>Předvádění na obrazovce (4:3)</PresentationFormat>
  <Paragraphs>149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Office Theme</vt:lpstr>
      <vt:lpstr>Snímek 1</vt:lpstr>
      <vt:lpstr>POČÍTAČOVÁ SÍŤ - ZÁKLADY</vt:lpstr>
      <vt:lpstr>POČÍTAČOVÁ SÍŤ - ZÁKLADY</vt:lpstr>
      <vt:lpstr>POČÍTAČOVÁ SÍŤ - ZÁKLADY</vt:lpstr>
      <vt:lpstr>POČÍTAČOVÁ SÍŤ - ZÁKLADY</vt:lpstr>
      <vt:lpstr>POČÍTAČOVÁ SÍŤ - ZÁKLADY</vt:lpstr>
      <vt:lpstr>PŘIPOJENÍ K SÍTI</vt:lpstr>
      <vt:lpstr>PŘIPOJENÍ K SÍTI</vt:lpstr>
      <vt:lpstr>PŘIPOJENÍ K SÍTI</vt:lpstr>
      <vt:lpstr>PŘIPOJENÍ K SÍTI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228</cp:revision>
  <cp:lastPrinted>2013-05-29T10:30:23Z</cp:lastPrinted>
  <dcterms:created xsi:type="dcterms:W3CDTF">2013-05-29T06:59:46Z</dcterms:created>
  <dcterms:modified xsi:type="dcterms:W3CDTF">2014-06-30T18:42:38Z</dcterms:modified>
</cp:coreProperties>
</file>