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83" r:id="rId4"/>
    <p:sldId id="282" r:id="rId5"/>
    <p:sldId id="261" r:id="rId6"/>
    <p:sldId id="267" r:id="rId7"/>
  </p:sldIdLst>
  <p:sldSz cx="9144000" cy="6858000" type="screen4x3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2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91" d="100"/>
          <a:sy n="91" d="100"/>
        </p:scale>
        <p:origin x="8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935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91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280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197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706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210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730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675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550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163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6909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FB662-1261-4836-BFD3-173CE50C0C6E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3944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 lnSpcReduction="10000"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VY_32_INOVACE_ICT_I_S1_12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dirty="0" smtClean="0"/>
              <a:t>ČSN 01 6910 – seznámení s normou</a:t>
            </a:r>
            <a:endParaRPr lang="cs-CZ" sz="1200" b="1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Pavel Lintemer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	</a:t>
            </a:r>
            <a:r>
              <a:rPr lang="cs-CZ" sz="1200" dirty="0" smtClean="0">
                <a:latin typeface="Arial" panose="020B0604020202020204" pitchFamily="34" charset="0"/>
              </a:rPr>
              <a:t>24. 2. </a:t>
            </a:r>
            <a:r>
              <a:rPr lang="cs-CZ" sz="1200" smtClean="0">
                <a:latin typeface="Arial" panose="020B0604020202020204" pitchFamily="34" charset="0"/>
              </a:rPr>
              <a:t>2014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1. 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i="1" dirty="0" smtClean="0">
                <a:latin typeface="Arial" panose="020B0604020202020204" pitchFamily="34" charset="0"/>
              </a:rPr>
              <a:t>IKT </a:t>
            </a:r>
            <a:r>
              <a:rPr lang="cs-CZ" sz="1200" i="1" dirty="0">
                <a:latin typeface="Arial" panose="020B0604020202020204" pitchFamily="34" charset="0"/>
              </a:rPr>
              <a:t>a je v souladu s </a:t>
            </a:r>
            <a:r>
              <a:rPr lang="cs-CZ" sz="1200" i="1" dirty="0" smtClean="0">
                <a:latin typeface="Arial" panose="020B0604020202020204" pitchFamily="34" charset="0"/>
              </a:rPr>
              <a:t>ŠVP. </a:t>
            </a:r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i="1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i="1" dirty="0">
                <a:latin typeface="Arial" panose="020B0604020202020204" pitchFamily="34" charset="0"/>
              </a:rPr>
              <a:t>s výkladem </a:t>
            </a:r>
            <a:r>
              <a:rPr lang="cs-CZ" sz="1200" i="1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 smtClean="0">
                <a:latin typeface="Arial" panose="020B0604020202020204" pitchFamily="34" charset="0"/>
              </a:rPr>
              <a:t>Cíl: žák porozumí systému zpracování dokumentů dle Normy ČSN 01 6910</a:t>
            </a:r>
          </a:p>
        </p:txBody>
      </p:sp>
    </p:spTree>
    <p:extLst>
      <p:ext uri="{BB962C8B-B14F-4D97-AF65-F5344CB8AC3E}">
        <p14:creationId xmlns:p14="http://schemas.microsoft.com/office/powerpoint/2010/main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NORMA ČSN </a:t>
            </a:r>
            <a:r>
              <a:rPr lang="cs-CZ" dirty="0"/>
              <a:t>01 6910 </a:t>
            </a:r>
            <a:r>
              <a:rPr lang="cs-CZ" b="1" cap="all" dirty="0" smtClean="0"/>
              <a:t>- ZÁKLADY</a:t>
            </a:r>
            <a:endParaRPr lang="cs-CZ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Co to je?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90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HAMISH2K. </a:t>
            </a:r>
            <a:r>
              <a:rPr lang="cs-CZ" sz="900" i="1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cs.wikipedia.org</a:t>
            </a:r>
            <a:r>
              <a:rPr lang="cs-CZ" sz="90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[online]. [cit. 22.7.2013]. Dostupný na WWW: http://cs.wikipedia.org/wiki/Soubor:X31_T43_laptop.png</a:t>
            </a:r>
            <a:endParaRPr lang="cs-CZ" sz="600" smtClean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solidFill>
                  <a:prstClr val="black"/>
                </a:solidFill>
                <a:latin typeface="Arial" panose="020B0604020202020204" pitchFamily="34" charset="0"/>
              </a:rPr>
              <a:t/>
            </a:r>
            <a:br>
              <a:rPr lang="cs-CZ" smtClean="0">
                <a:solidFill>
                  <a:prstClr val="black"/>
                </a:solidFill>
                <a:latin typeface="Arial" panose="020B0604020202020204" pitchFamily="34" charset="0"/>
              </a:rPr>
            </a:br>
            <a:endParaRPr lang="cs-CZ" smtClean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89000" y="1908969"/>
            <a:ext cx="7264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Norma ČSN 01 6910 </a:t>
            </a:r>
            <a:r>
              <a:rPr lang="cs-CZ" sz="2400" b="1" dirty="0" smtClean="0">
                <a:solidFill>
                  <a:prstClr val="black"/>
                </a:solidFill>
              </a:rPr>
              <a:t>- Úprava </a:t>
            </a:r>
            <a:r>
              <a:rPr lang="cs-CZ" sz="2400" b="1" dirty="0">
                <a:solidFill>
                  <a:prstClr val="black"/>
                </a:solidFill>
              </a:rPr>
              <a:t>písemností zpracovaných textovými editory, vydané v </a:t>
            </a:r>
            <a:r>
              <a:rPr lang="cs-CZ" sz="2400" b="1" dirty="0" smtClean="0">
                <a:solidFill>
                  <a:prstClr val="black"/>
                </a:solidFill>
              </a:rPr>
              <a:t>roce 2002 </a:t>
            </a:r>
          </a:p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prstClr val="black"/>
                </a:solidFill>
              </a:rPr>
              <a:t>upravená v roce 2007.</a:t>
            </a:r>
          </a:p>
          <a:p>
            <a:pPr>
              <a:lnSpc>
                <a:spcPct val="150000"/>
              </a:lnSpc>
            </a:pPr>
            <a:endParaRPr lang="cs-CZ" sz="2400" b="1" dirty="0">
              <a:solidFill>
                <a:prstClr val="black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Tato norma </a:t>
            </a:r>
            <a:r>
              <a:rPr lang="cs-CZ" sz="2400" b="1" dirty="0" smtClean="0">
                <a:solidFill>
                  <a:prstClr val="black"/>
                </a:solidFill>
              </a:rPr>
              <a:t>je základním </a:t>
            </a:r>
            <a:r>
              <a:rPr lang="cs-CZ" sz="2400" b="1" dirty="0">
                <a:solidFill>
                  <a:prstClr val="black"/>
                </a:solidFill>
              </a:rPr>
              <a:t>kamenem pro tvorbu obchodních a jiných písemností </a:t>
            </a:r>
            <a:r>
              <a:rPr lang="cs-CZ" sz="2400" b="1" dirty="0" smtClean="0">
                <a:solidFill>
                  <a:prstClr val="black"/>
                </a:solidFill>
              </a:rPr>
              <a:t>všech institucí, </a:t>
            </a:r>
            <a:r>
              <a:rPr lang="cs-CZ" sz="2400" b="1" dirty="0">
                <a:solidFill>
                  <a:prstClr val="black"/>
                </a:solidFill>
              </a:rPr>
              <a:t>a to </a:t>
            </a:r>
            <a:r>
              <a:rPr lang="cs-CZ" sz="2400" b="1" dirty="0" smtClean="0">
                <a:solidFill>
                  <a:prstClr val="black"/>
                </a:solidFill>
              </a:rPr>
              <a:t>jak státních tak </a:t>
            </a:r>
            <a:r>
              <a:rPr lang="cs-CZ" sz="2400" b="1" dirty="0">
                <a:solidFill>
                  <a:prstClr val="black"/>
                </a:solidFill>
              </a:rPr>
              <a:t>i </a:t>
            </a:r>
            <a:r>
              <a:rPr lang="cs-CZ" sz="2400" b="1" dirty="0" smtClean="0">
                <a:solidFill>
                  <a:prstClr val="black"/>
                </a:solidFill>
              </a:rPr>
              <a:t>soukromích. </a:t>
            </a:r>
            <a:endParaRPr lang="cs-CZ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76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NORMA ČSN </a:t>
            </a:r>
            <a:r>
              <a:rPr lang="cs-CZ" b="1" dirty="0"/>
              <a:t>01 6910 </a:t>
            </a:r>
            <a:r>
              <a:rPr lang="cs-CZ" b="1" cap="all" dirty="0" smtClean="0"/>
              <a:t>- ZÁKLADY</a:t>
            </a:r>
            <a:endParaRPr lang="cs-CZ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Jak psát obchodní korespondenci?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90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HAMISH2K. </a:t>
            </a:r>
            <a:r>
              <a:rPr lang="cs-CZ" sz="900" i="1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cs.wikipedia.org</a:t>
            </a:r>
            <a:r>
              <a:rPr lang="cs-CZ" sz="90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[online]. [cit. 22.7.2013]. Dostupný na WWW: http://cs.wikipedia.org/wiki/Soubor:X31_T43_laptop.png</a:t>
            </a:r>
            <a:endParaRPr lang="cs-CZ" sz="600" smtClean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solidFill>
                  <a:prstClr val="black"/>
                </a:solidFill>
                <a:latin typeface="Arial" panose="020B0604020202020204" pitchFamily="34" charset="0"/>
              </a:rPr>
              <a:t/>
            </a:r>
            <a:br>
              <a:rPr lang="cs-CZ" smtClean="0">
                <a:solidFill>
                  <a:prstClr val="black"/>
                </a:solidFill>
                <a:latin typeface="Arial" panose="020B0604020202020204" pitchFamily="34" charset="0"/>
              </a:rPr>
            </a:br>
            <a:endParaRPr lang="cs-CZ" smtClean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89000" y="1908969"/>
            <a:ext cx="7264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prstClr val="black"/>
                </a:solidFill>
              </a:rPr>
              <a:t>Spisovná a gramaticky správná čeština</a:t>
            </a:r>
          </a:p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prstClr val="black"/>
                </a:solidFill>
              </a:rPr>
              <a:t>Všechen text je zarovnán zleva</a:t>
            </a:r>
          </a:p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prstClr val="black"/>
                </a:solidFill>
              </a:rPr>
              <a:t>Bez křiklavých grafických úprav</a:t>
            </a:r>
          </a:p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prstClr val="black"/>
                </a:solidFill>
              </a:rPr>
              <a:t>Nepoužíváme zdrobněliny</a:t>
            </a:r>
          </a:p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prstClr val="black"/>
                </a:solidFill>
              </a:rPr>
              <a:t>Využití záhlaví a zápatí pro vlastní kontaktní údaje</a:t>
            </a:r>
          </a:p>
          <a:p>
            <a:pPr algn="ctr">
              <a:lnSpc>
                <a:spcPct val="150000"/>
              </a:lnSpc>
            </a:pPr>
            <a:endParaRPr lang="cs-CZ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33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NORMA ČSN </a:t>
            </a:r>
            <a:r>
              <a:rPr lang="cs-CZ" dirty="0"/>
              <a:t>01 6910 </a:t>
            </a:r>
            <a:r>
              <a:rPr lang="cs-CZ" b="1" cap="all" dirty="0" smtClean="0"/>
              <a:t>- ZÁKLADY</a:t>
            </a:r>
            <a:endParaRPr lang="cs-CZ" b="1" cap="all" dirty="0"/>
          </a:p>
        </p:txBody>
      </p:sp>
      <p:sp>
        <p:nvSpPr>
          <p:cNvPr id="5" name="Obdélník 4"/>
          <p:cNvSpPr/>
          <p:nvPr/>
        </p:nvSpPr>
        <p:spPr>
          <a:xfrm>
            <a:off x="628650" y="1007299"/>
            <a:ext cx="7886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</a:rPr>
              <a:t>Způsoby čeho nám norma předepisuje?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90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HAMISH2K. </a:t>
            </a:r>
            <a:r>
              <a:rPr lang="cs-CZ" sz="900" i="1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cs.wikipedia.org</a:t>
            </a:r>
            <a:r>
              <a:rPr lang="cs-CZ" sz="90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[online]. [cit. 22.7.2013]. Dostupný na WWW: http://cs.wikipedia.org/wiki/Soubor:X31_T43_laptop.png</a:t>
            </a:r>
            <a:endParaRPr lang="cs-CZ" sz="600" smtClean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solidFill>
                  <a:prstClr val="black"/>
                </a:solidFill>
                <a:latin typeface="Arial" panose="020B0604020202020204" pitchFamily="34" charset="0"/>
              </a:rPr>
              <a:t/>
            </a:r>
            <a:br>
              <a:rPr lang="cs-CZ" smtClean="0">
                <a:solidFill>
                  <a:prstClr val="black"/>
                </a:solidFill>
                <a:latin typeface="Arial" panose="020B0604020202020204" pitchFamily="34" charset="0"/>
              </a:rPr>
            </a:br>
            <a:endParaRPr lang="cs-CZ" smtClean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39800" y="1653677"/>
            <a:ext cx="7264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Znaménka</a:t>
            </a:r>
          </a:p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Zkratky</a:t>
            </a:r>
          </a:p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Značky</a:t>
            </a:r>
          </a:p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Čísla</a:t>
            </a:r>
          </a:p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prstClr val="black"/>
                </a:solidFill>
              </a:rPr>
              <a:t>Adresy</a:t>
            </a:r>
            <a:endParaRPr lang="cs-CZ" sz="2400" b="1" dirty="0">
              <a:solidFill>
                <a:prstClr val="black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Dopisy</a:t>
            </a:r>
          </a:p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E-mail</a:t>
            </a:r>
          </a:p>
          <a:p>
            <a:pPr algn="ctr">
              <a:lnSpc>
                <a:spcPct val="150000"/>
              </a:lnSpc>
            </a:pPr>
            <a:r>
              <a:rPr lang="cs-CZ" sz="2400" b="1" dirty="0">
                <a:solidFill>
                  <a:prstClr val="black"/>
                </a:solidFill>
              </a:rPr>
              <a:t>Tabulky</a:t>
            </a:r>
          </a:p>
        </p:txBody>
      </p:sp>
    </p:spTree>
    <p:extLst>
      <p:ext uri="{BB962C8B-B14F-4D97-AF65-F5344CB8AC3E}">
        <p14:creationId xmlns:p14="http://schemas.microsoft.com/office/powerpoint/2010/main" val="291482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578644" y="159887"/>
            <a:ext cx="7886700" cy="8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4000" b="1" dirty="0" smtClean="0"/>
              <a:t>Zadání</a:t>
            </a:r>
            <a:r>
              <a:rPr lang="cs-CZ" b="1" dirty="0" smtClean="0"/>
              <a:t> úkolů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198488" y="971551"/>
            <a:ext cx="66470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Najděte na internetu Normu ČSN 01 6910 a prostudujte základní pravidla tak, </a:t>
            </a:r>
          </a:p>
          <a:p>
            <a:r>
              <a:rPr lang="cs-CZ" sz="1600" dirty="0" smtClean="0"/>
              <a:t>aby jste zpracovali následné úkoly dle normy?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198488" y="1550944"/>
            <a:ext cx="721312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600" dirty="0" smtClean="0">
                <a:solidFill>
                  <a:srgbClr val="00B0F0"/>
                </a:solidFill>
              </a:rPr>
              <a:t>Otevřete nový dokument ve Wordu,</a:t>
            </a:r>
          </a:p>
          <a:p>
            <a:r>
              <a:rPr lang="cs-CZ" sz="1600" dirty="0">
                <a:solidFill>
                  <a:srgbClr val="00B0F0"/>
                </a:solidFill>
              </a:rPr>
              <a:t>	</a:t>
            </a:r>
            <a:r>
              <a:rPr lang="cs-CZ" sz="1600" dirty="0" smtClean="0">
                <a:solidFill>
                  <a:srgbClr val="00B0F0"/>
                </a:solidFill>
              </a:rPr>
              <a:t> vytvořte si 2 fiktivní firemní identity (název, adresa, kontakty, IČO atd.),</a:t>
            </a:r>
          </a:p>
          <a:p>
            <a:r>
              <a:rPr lang="cs-CZ" sz="1600" dirty="0">
                <a:solidFill>
                  <a:srgbClr val="00B0F0"/>
                </a:solidFill>
              </a:rPr>
              <a:t>	</a:t>
            </a:r>
            <a:r>
              <a:rPr lang="cs-CZ" sz="1600" dirty="0" smtClean="0">
                <a:solidFill>
                  <a:srgbClr val="00B0F0"/>
                </a:solidFill>
              </a:rPr>
              <a:t> aby odpovídaly normovému zápisu dle zadání: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cs-CZ" sz="1600" dirty="0" smtClean="0"/>
              <a:t>FIRMA A – vaše firma (restauračního charakteru)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cs-CZ" sz="1600" dirty="0" smtClean="0"/>
              <a:t>FIRMA B – dodavatelská firma (např. truhlář, prodejce rest. vybavení apod.)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252216" y="5429730"/>
            <a:ext cx="54258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sz="1600" dirty="0" smtClean="0">
                <a:solidFill>
                  <a:srgbClr val="00B0F0"/>
                </a:solidFill>
              </a:rPr>
              <a:t>Jaká klávesová zkratka se používá pro tzv. pevnou mezeru ?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252216" y="2901874"/>
            <a:ext cx="51523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sz="1600" dirty="0" smtClean="0">
                <a:solidFill>
                  <a:srgbClr val="00B0F0"/>
                </a:solidFill>
              </a:rPr>
              <a:t>Do stejného souboru zapište dle normy následující text!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dirty="0" err="1" smtClean="0"/>
              <a:t>mudr</a:t>
            </a:r>
            <a:r>
              <a:rPr lang="cs-CZ" sz="1600" dirty="0" smtClean="0"/>
              <a:t>, </a:t>
            </a:r>
            <a:r>
              <a:rPr lang="cs-CZ" sz="1600" dirty="0" err="1" smtClean="0"/>
              <a:t>rndr</a:t>
            </a:r>
            <a:r>
              <a:rPr lang="cs-CZ" sz="1600" dirty="0" smtClean="0"/>
              <a:t>, </a:t>
            </a:r>
            <a:r>
              <a:rPr lang="cs-CZ" sz="1600" dirty="0" err="1" smtClean="0"/>
              <a:t>phdr</a:t>
            </a: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err="1" smtClean="0"/>
              <a:t>frýdek-místek</a:t>
            </a: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hry(fotbal</a:t>
            </a:r>
            <a:r>
              <a:rPr lang="cs-CZ" sz="1600" dirty="0"/>
              <a:t>, </a:t>
            </a:r>
            <a:r>
              <a:rPr lang="cs-CZ" sz="1600" dirty="0" smtClean="0"/>
              <a:t>hokej)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err="1" smtClean="0"/>
              <a:t>Bambus,spol.sr.o</a:t>
            </a:r>
            <a:r>
              <a:rPr lang="cs-CZ" sz="1600" dirty="0" smtClean="0"/>
              <a:t>.,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Tel.:+420771234567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252216" y="4507831"/>
            <a:ext cx="73283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sz="1600" dirty="0" smtClean="0">
                <a:solidFill>
                  <a:srgbClr val="00B0F0"/>
                </a:solidFill>
              </a:rPr>
              <a:t>Vytvořte z textu víceúrovňový seznam dle normy, kdy města jsou podúrovní států!</a:t>
            </a:r>
          </a:p>
          <a:p>
            <a:r>
              <a:rPr lang="cs-CZ" sz="1600" dirty="0" smtClean="0"/>
              <a:t>ČR, Praha, Brno, Ostrava, Plzeň</a:t>
            </a:r>
          </a:p>
          <a:p>
            <a:r>
              <a:rPr lang="cs-CZ" sz="1600" dirty="0" smtClean="0"/>
              <a:t>SR, Bratislava, Košice, Žilina, Poprad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836002" y="5956286"/>
            <a:ext cx="5938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 SOUBOR SI ULOŽTE DO OSOBNÍ SLOŽKY NA PC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BUDETE HO POUŽÍVAT NA VŠECHNY OPERACE S NORMOU !!!</a:t>
            </a:r>
          </a:p>
        </p:txBody>
      </p:sp>
    </p:spTree>
    <p:extLst>
      <p:ext uri="{BB962C8B-B14F-4D97-AF65-F5344CB8AC3E}">
        <p14:creationId xmlns:p14="http://schemas.microsoft.com/office/powerpoint/2010/main" val="13650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858432"/>
            <a:ext cx="7677150" cy="5611549"/>
          </a:xfrm>
          <a:prstGeom prst="rect">
            <a:avLst/>
          </a:prstGeom>
        </p:spPr>
      </p:pic>
      <p:grpSp>
        <p:nvGrpSpPr>
          <p:cNvPr id="16" name="Skupina 15"/>
          <p:cNvGrpSpPr/>
          <p:nvPr/>
        </p:nvGrpSpPr>
        <p:grpSpPr>
          <a:xfrm>
            <a:off x="1512775" y="1676400"/>
            <a:ext cx="6754925" cy="1473200"/>
            <a:chOff x="1512775" y="1676400"/>
            <a:chExt cx="6754925" cy="1473200"/>
          </a:xfrm>
        </p:grpSpPr>
        <p:sp>
          <p:nvSpPr>
            <p:cNvPr id="7" name="TextovéPole 6"/>
            <p:cNvSpPr txBox="1"/>
            <p:nvPr/>
          </p:nvSpPr>
          <p:spPr>
            <a:xfrm>
              <a:off x="1512775" y="2228334"/>
              <a:ext cx="7732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FF0000"/>
                  </a:solidFill>
                </a:rPr>
                <a:t>Úkol 1</a:t>
              </a:r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3810000" y="1676400"/>
              <a:ext cx="4457700" cy="1473200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5" name="Přímá spojnice se šipkou 14"/>
            <p:cNvCxnSpPr>
              <a:endCxn id="8" idx="1"/>
            </p:cNvCxnSpPr>
            <p:nvPr/>
          </p:nvCxnSpPr>
          <p:spPr>
            <a:xfrm>
              <a:off x="2298700" y="2413000"/>
              <a:ext cx="1511300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>
            <a:off x="1525475" y="3203574"/>
            <a:ext cx="6742225" cy="921266"/>
            <a:chOff x="1525475" y="1676400"/>
            <a:chExt cx="6742225" cy="921266"/>
          </a:xfrm>
        </p:grpSpPr>
        <p:sp>
          <p:nvSpPr>
            <p:cNvPr id="19" name="TextovéPole 18"/>
            <p:cNvSpPr txBox="1"/>
            <p:nvPr/>
          </p:nvSpPr>
          <p:spPr>
            <a:xfrm>
              <a:off x="1525475" y="1952368"/>
              <a:ext cx="7732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FF0000"/>
                  </a:solidFill>
                </a:rPr>
                <a:t>Úkol 2</a:t>
              </a:r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21" name="Zaoblený obdélník 20"/>
            <p:cNvSpPr/>
            <p:nvPr/>
          </p:nvSpPr>
          <p:spPr>
            <a:xfrm>
              <a:off x="3810000" y="1676400"/>
              <a:ext cx="4457700" cy="921266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2" name="Přímá spojnice se šipkou 21"/>
            <p:cNvCxnSpPr>
              <a:endCxn id="21" idx="1"/>
            </p:cNvCxnSpPr>
            <p:nvPr/>
          </p:nvCxnSpPr>
          <p:spPr>
            <a:xfrm>
              <a:off x="2298700" y="2137033"/>
              <a:ext cx="1511300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Skupina 23"/>
          <p:cNvGrpSpPr/>
          <p:nvPr/>
        </p:nvGrpSpPr>
        <p:grpSpPr>
          <a:xfrm>
            <a:off x="1525475" y="4181728"/>
            <a:ext cx="6729525" cy="1799971"/>
            <a:chOff x="1538175" y="1676399"/>
            <a:chExt cx="6729525" cy="1799971"/>
          </a:xfrm>
        </p:grpSpPr>
        <p:sp>
          <p:nvSpPr>
            <p:cNvPr id="25" name="TextovéPole 24"/>
            <p:cNvSpPr txBox="1"/>
            <p:nvPr/>
          </p:nvSpPr>
          <p:spPr>
            <a:xfrm>
              <a:off x="1538175" y="2391718"/>
              <a:ext cx="7732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FF0000"/>
                  </a:solidFill>
                </a:rPr>
                <a:t>Úkol 3</a:t>
              </a:r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26" name="Zaoblený obdélník 25"/>
            <p:cNvSpPr/>
            <p:nvPr/>
          </p:nvSpPr>
          <p:spPr>
            <a:xfrm>
              <a:off x="3810000" y="1676399"/>
              <a:ext cx="4457700" cy="1799971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nice se šipkou 26"/>
            <p:cNvCxnSpPr>
              <a:stCxn id="25" idx="3"/>
              <a:endCxn id="26" idx="1"/>
            </p:cNvCxnSpPr>
            <p:nvPr/>
          </p:nvCxnSpPr>
          <p:spPr>
            <a:xfrm>
              <a:off x="2311400" y="2576384"/>
              <a:ext cx="1498600" cy="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29"/>
          <p:cNvGrpSpPr/>
          <p:nvPr/>
        </p:nvGrpSpPr>
        <p:grpSpPr>
          <a:xfrm>
            <a:off x="1525475" y="6038587"/>
            <a:ext cx="6742225" cy="523727"/>
            <a:chOff x="1525475" y="2952643"/>
            <a:chExt cx="6742225" cy="523727"/>
          </a:xfrm>
        </p:grpSpPr>
        <p:sp>
          <p:nvSpPr>
            <p:cNvPr id="31" name="TextovéPole 30"/>
            <p:cNvSpPr txBox="1"/>
            <p:nvPr/>
          </p:nvSpPr>
          <p:spPr>
            <a:xfrm>
              <a:off x="1525475" y="3014705"/>
              <a:ext cx="7732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FF0000"/>
                  </a:solidFill>
                </a:rPr>
                <a:t>Úkol 4</a:t>
              </a:r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32" name="Zaoblený obdélník 31"/>
            <p:cNvSpPr/>
            <p:nvPr/>
          </p:nvSpPr>
          <p:spPr>
            <a:xfrm>
              <a:off x="3810000" y="2952643"/>
              <a:ext cx="4457700" cy="523727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3" name="Přímá spojnice se šipkou 32"/>
            <p:cNvCxnSpPr>
              <a:stCxn id="31" idx="3"/>
              <a:endCxn id="32" idx="1"/>
            </p:cNvCxnSpPr>
            <p:nvPr/>
          </p:nvCxnSpPr>
          <p:spPr>
            <a:xfrm>
              <a:off x="2298700" y="3199371"/>
              <a:ext cx="1511300" cy="15136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4161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2809</TotalTime>
  <Words>244</Words>
  <Application>Microsoft Office PowerPoint</Application>
  <PresentationFormat>Předvádění na obrazovce (4:3)</PresentationFormat>
  <Paragraphs>73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Wingdings</vt:lpstr>
      <vt:lpstr>Office Theme</vt:lpstr>
      <vt:lpstr>Prezentace aplikace PowerPoint</vt:lpstr>
      <vt:lpstr>NORMA ČSN 01 6910 - ZÁKLADY</vt:lpstr>
      <vt:lpstr>NORMA ČSN 01 6910 - ZÁKLADY</vt:lpstr>
      <vt:lpstr>NORMA ČSN 01 6910 - ZÁKLADY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235</cp:revision>
  <cp:lastPrinted>2013-05-29T10:30:23Z</cp:lastPrinted>
  <dcterms:created xsi:type="dcterms:W3CDTF">2013-05-29T06:59:46Z</dcterms:created>
  <dcterms:modified xsi:type="dcterms:W3CDTF">2014-04-04T08:47:52Z</dcterms:modified>
</cp:coreProperties>
</file>