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3" r:id="rId3"/>
    <p:sldId id="274" r:id="rId4"/>
    <p:sldId id="275" r:id="rId5"/>
    <p:sldId id="276" r:id="rId6"/>
    <p:sldId id="277" r:id="rId7"/>
    <p:sldId id="278" r:id="rId8"/>
    <p:sldId id="279" r:id="rId9"/>
    <p:sldId id="280" r:id="rId10"/>
    <p:sldId id="281" r:id="rId11"/>
    <p:sldId id="282" r:id="rId12"/>
    <p:sldId id="283" r:id="rId13"/>
    <p:sldId id="284" r:id="rId14"/>
    <p:sldId id="285" r:id="rId15"/>
    <p:sldId id="286" r:id="rId16"/>
    <p:sldId id="287" r:id="rId17"/>
    <p:sldId id="261" r:id="rId18"/>
    <p:sldId id="267" r:id="rId19"/>
    <p:sldId id="288" r:id="rId20"/>
  </p:sldIdLst>
  <p:sldSz cx="9144000" cy="6858000" type="screen4x3"/>
  <p:notesSz cx="6797675" cy="987266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dmin" initials="a" lastIdx="2" clrIdx="0">
    <p:extLst>
      <p:ext uri="{19B8F6BF-5375-455C-9EA6-DF929625EA0E}">
        <p15:presenceInfo xmlns:p15="http://schemas.microsoft.com/office/powerpoint/2012/main" xmlns="" userId="admi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660"/>
  </p:normalViewPr>
  <p:slideViewPr>
    <p:cSldViewPr snapToGrid="0">
      <p:cViewPr>
        <p:scale>
          <a:sx n="90" d="100"/>
          <a:sy n="90" d="100"/>
        </p:scale>
        <p:origin x="-420" y="-4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commentAuthors" Target="comment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59359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291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62803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197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27067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21040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17305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66753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5506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21633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69090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39440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6400800" cy="1079500"/>
          </a:xfrm>
        </p:spPr>
        <p:txBody>
          <a:bodyPr>
            <a:normAutofit lnSpcReduction="10000"/>
          </a:bodyPr>
          <a:lstStyle/>
          <a:p>
            <a:pPr algn="l">
              <a:defRPr/>
            </a:pPr>
            <a:r>
              <a:rPr lang="cs-CZ" sz="1200" b="1" dirty="0" smtClean="0"/>
              <a:t>Číslo projektu školy 	</a:t>
            </a:r>
            <a:r>
              <a:rPr lang="cs-CZ" sz="1200" b="1" dirty="0"/>
              <a:t>CZ.1.07/1.5.00/34.0963  </a:t>
            </a:r>
            <a:endParaRPr lang="cs-CZ" sz="1200" b="1" dirty="0" smtClean="0"/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a název šablony 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klíčové aktivity 	III/2 </a:t>
            </a:r>
            <a:r>
              <a:rPr lang="cs-CZ" sz="1200" b="1" dirty="0">
                <a:effectLst/>
              </a:rPr>
              <a:t>Inovace a zkvalitnění výuky prostřednictvím ICT</a:t>
            </a:r>
            <a:endParaRPr lang="cs-CZ" sz="1200" b="1" dirty="0" smtClean="0"/>
          </a:p>
          <a:p>
            <a:pPr algn="l">
              <a:defRPr/>
            </a:pPr>
            <a:r>
              <a:rPr lang="cs-CZ" sz="1200" b="1" dirty="0" smtClean="0"/>
              <a:t>Číslo materiálu	VY_32_INOVACE_ICT_I_S1_12</a:t>
            </a: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1403350" y="3284538"/>
            <a:ext cx="6553200" cy="32316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Popis výukového materiálu	</a:t>
            </a: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Název:			</a:t>
            </a:r>
            <a:r>
              <a:rPr lang="cs-CZ" sz="1200" dirty="0" smtClean="0"/>
              <a:t>ČSN 01 6910 – vzory dokumentů</a:t>
            </a:r>
            <a:endParaRPr lang="cs-CZ" sz="1200" b="1" dirty="0" smtClean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Autor</a:t>
            </a:r>
            <a:r>
              <a:rPr lang="cs-CZ" sz="1200" dirty="0">
                <a:latin typeface="Arial" panose="020B0604020202020204" pitchFamily="34" charset="0"/>
              </a:rPr>
              <a:t>:			</a:t>
            </a:r>
            <a:r>
              <a:rPr lang="cs-CZ" sz="1200" dirty="0" smtClean="0">
                <a:latin typeface="Arial" panose="020B0604020202020204" pitchFamily="34" charset="0"/>
              </a:rPr>
              <a:t>Pavel Lintemer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Datum:			</a:t>
            </a:r>
            <a:r>
              <a:rPr lang="cs-CZ" sz="1200" dirty="0" smtClean="0">
                <a:latin typeface="Arial" panose="020B0604020202020204" pitchFamily="34" charset="0"/>
              </a:rPr>
              <a:t>1. 3. 2013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Obor:			</a:t>
            </a:r>
            <a:r>
              <a:rPr lang="cs-CZ" sz="1200" dirty="0"/>
              <a:t>65-41-L/01 Gastronomie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Ročník:			1. ročník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Předmět:			IKT – Informační a komunikační technologie</a:t>
            </a: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Anotace výukového materiálu</a:t>
            </a:r>
          </a:p>
          <a:p>
            <a:pPr eaLnBrk="1" hangingPunct="1"/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>
                <a:latin typeface="Arial" panose="020B0604020202020204" pitchFamily="34" charset="0"/>
              </a:rPr>
              <a:t>1. Materiál je určen pro výuku předmětu </a:t>
            </a:r>
            <a:r>
              <a:rPr lang="cs-CZ" sz="1200" i="1" dirty="0" smtClean="0">
                <a:latin typeface="Arial" panose="020B0604020202020204" pitchFamily="34" charset="0"/>
              </a:rPr>
              <a:t>IKT </a:t>
            </a:r>
            <a:r>
              <a:rPr lang="cs-CZ" sz="1200" i="1" dirty="0">
                <a:latin typeface="Arial" panose="020B0604020202020204" pitchFamily="34" charset="0"/>
              </a:rPr>
              <a:t>a je v souladu s </a:t>
            </a:r>
            <a:r>
              <a:rPr lang="cs-CZ" sz="1200" i="1" dirty="0" smtClean="0">
                <a:latin typeface="Arial" panose="020B0604020202020204" pitchFamily="34" charset="0"/>
              </a:rPr>
              <a:t>ŠVP. </a:t>
            </a:r>
            <a:endParaRPr lang="cs-CZ" sz="1200" i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>
                <a:latin typeface="Arial" panose="020B0604020202020204" pitchFamily="34" charset="0"/>
              </a:rPr>
              <a:t>2. Materiál je prezentován žákům prostřednictvím </a:t>
            </a:r>
            <a:r>
              <a:rPr lang="cs-CZ" sz="1200" i="1" dirty="0" smtClean="0">
                <a:latin typeface="Arial" panose="020B0604020202020204" pitchFamily="34" charset="0"/>
              </a:rPr>
              <a:t>dataprojektoru na učebně IKT </a:t>
            </a:r>
            <a:r>
              <a:rPr lang="cs-CZ" sz="1200" i="1" dirty="0">
                <a:latin typeface="Arial" panose="020B0604020202020204" pitchFamily="34" charset="0"/>
              </a:rPr>
              <a:t>s výkladem </a:t>
            </a:r>
            <a:r>
              <a:rPr lang="cs-CZ" sz="1200" i="1" dirty="0" smtClean="0">
                <a:latin typeface="Arial" panose="020B0604020202020204" pitchFamily="34" charset="0"/>
              </a:rPr>
              <a:t>včetně názorných ukázek</a:t>
            </a:r>
          </a:p>
          <a:p>
            <a:pPr eaLnBrk="1" hangingPunct="1"/>
            <a:endParaRPr lang="cs-CZ" sz="1200" i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 smtClean="0">
                <a:latin typeface="Arial" panose="020B0604020202020204" pitchFamily="34" charset="0"/>
              </a:rPr>
              <a:t>Cíl: žák bude seznám s typickými dokumenty obchodního případu a je schopen pro určitý typ operace vybrat správný dokument.</a:t>
            </a:r>
          </a:p>
        </p:txBody>
      </p:sp>
    </p:spTree>
    <p:extLst>
      <p:ext uri="{BB962C8B-B14F-4D97-AF65-F5344CB8AC3E}">
        <p14:creationId xmlns:p14="http://schemas.microsoft.com/office/powerpoint/2010/main" xmlns="" val="3636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65127"/>
            <a:ext cx="91440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pl-PL" dirty="0">
                <a:latin typeface="Segoe UI Light" panose="020B0502040204020203" pitchFamily="34" charset="0"/>
                <a:cs typeface="Segoe UI Light" panose="020B0502040204020203" pitchFamily="34" charset="0"/>
              </a:rPr>
              <a:t>ČSN 01 6910 – </a:t>
            </a:r>
            <a:r>
              <a:rPr lang="pl-PL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VZORY DOKUMENTŮ</a:t>
            </a:r>
            <a:endParaRPr lang="cs-CZ" b="1" cap="all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6200" y="918370"/>
            <a:ext cx="899160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Jaké </a:t>
            </a:r>
            <a:r>
              <a:rPr lang="cs-CZ" sz="2400" b="1" dirty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známe </a:t>
            </a:r>
            <a:r>
              <a:rPr lang="cs-CZ" sz="2400" b="1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dokumenty?</a:t>
            </a:r>
          </a:p>
          <a:p>
            <a:pPr algn="ctr"/>
            <a:r>
              <a:rPr lang="cs-CZ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(řazeno v posloupnosti obchodního případu, nemusí být splněny všechny kroky)</a:t>
            </a:r>
            <a:endParaRPr lang="cs-CZ" sz="2400" b="1" dirty="0">
              <a:solidFill>
                <a:srgbClr val="00B0F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14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900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HAMISH2K. </a:t>
            </a:r>
            <a:r>
              <a:rPr lang="cs-CZ" sz="900" i="1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cs.wikipedia.org</a:t>
            </a:r>
            <a:r>
              <a:rPr lang="cs-CZ" sz="900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[online]. [cit. 22.7.2013]. Dostupný na WWW: http://cs.wikipedia.org/wiki/Soubor:X31_T43_laptop.png</a:t>
            </a:r>
            <a:endParaRPr lang="cs-CZ" sz="600" smtClean="0">
              <a:solidFill>
                <a:prstClr val="black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mtClean="0">
                <a:solidFill>
                  <a:prstClr val="black"/>
                </a:solidFill>
                <a:latin typeface="Arial" panose="020B0604020202020204" pitchFamily="34" charset="0"/>
              </a:rPr>
              <a:t/>
            </a:r>
            <a:br>
              <a:rPr lang="cs-CZ" smtClean="0">
                <a:solidFill>
                  <a:prstClr val="black"/>
                </a:solidFill>
                <a:latin typeface="Arial" panose="020B0604020202020204" pitchFamily="34" charset="0"/>
              </a:rPr>
            </a:br>
            <a:endParaRPr lang="cs-CZ" smtClean="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81348" y="2023334"/>
            <a:ext cx="8439150" cy="3785652"/>
          </a:xfrm>
          <a:prstGeom prst="rect">
            <a:avLst/>
          </a:prstGeom>
          <a:noFill/>
        </p:spPr>
        <p:txBody>
          <a:bodyPr wrap="square" numCol="2" rtlCol="0" anchor="ctr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Vyžádání nabídky (Poptávka)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Nabídka na základě poptávky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Objednávka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Příjem objednávky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Potvrzení objednávky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Odmítnutí objednávky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Storno objednávky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Kupní smlouva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Faktura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Dodací list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Příkaz k </a:t>
            </a: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úhradě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Upomínka </a:t>
            </a: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úhrady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Urgence objednávky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Reklamace</a:t>
            </a:r>
          </a:p>
        </p:txBody>
      </p:sp>
    </p:spTree>
    <p:extLst>
      <p:ext uri="{BB962C8B-B14F-4D97-AF65-F5344CB8AC3E}">
        <p14:creationId xmlns:p14="http://schemas.microsoft.com/office/powerpoint/2010/main" xmlns="" val="3841769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4927"/>
            <a:ext cx="91440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pl-PL" dirty="0">
                <a:latin typeface="Segoe UI Light" panose="020B0502040204020203" pitchFamily="34" charset="0"/>
                <a:cs typeface="Segoe UI Light" panose="020B0502040204020203" pitchFamily="34" charset="0"/>
              </a:rPr>
              <a:t>ČSN 01 6910 – </a:t>
            </a:r>
            <a:r>
              <a:rPr lang="pl-PL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VZORY DOKUMENTŮ</a:t>
            </a:r>
            <a:endParaRPr lang="cs-CZ" b="1" cap="all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6200" y="588170"/>
            <a:ext cx="899160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POPTÁVKA</a:t>
            </a:r>
          </a:p>
          <a:p>
            <a:pPr algn="ctr"/>
            <a:r>
              <a:rPr lang="cs-CZ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SLOUŽÍ K VYHLEDÁNÍ DODAVATELE A POPTÁNÍ ZBOŽÍ NEBO SLUŽEB</a:t>
            </a:r>
            <a:endParaRPr lang="cs-CZ" sz="2400" b="1" dirty="0">
              <a:solidFill>
                <a:srgbClr val="00B0F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14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900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HAMISH2K. </a:t>
            </a:r>
            <a:r>
              <a:rPr lang="cs-CZ" sz="900" i="1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cs.wikipedia.org</a:t>
            </a:r>
            <a:r>
              <a:rPr lang="cs-CZ" sz="900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[online]. [cit. 22.7.2013]. Dostupný na WWW: http://cs.wikipedia.org/wiki/Soubor:X31_T43_laptop.png</a:t>
            </a:r>
            <a:endParaRPr lang="cs-CZ" sz="600" smtClean="0">
              <a:solidFill>
                <a:prstClr val="black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mtClean="0">
                <a:solidFill>
                  <a:prstClr val="black"/>
                </a:solidFill>
                <a:latin typeface="Arial" panose="020B0604020202020204" pitchFamily="34" charset="0"/>
              </a:rPr>
              <a:t/>
            </a:r>
            <a:br>
              <a:rPr lang="cs-CZ" smtClean="0">
                <a:solidFill>
                  <a:prstClr val="black"/>
                </a:solidFill>
                <a:latin typeface="Arial" panose="020B0604020202020204" pitchFamily="34" charset="0"/>
              </a:rPr>
            </a:br>
            <a:endParaRPr lang="cs-CZ" smtClean="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09609" y="1326834"/>
            <a:ext cx="4524781" cy="5527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79368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4927"/>
            <a:ext cx="91440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pl-PL" dirty="0">
                <a:latin typeface="Segoe UI Light" panose="020B0502040204020203" pitchFamily="34" charset="0"/>
                <a:cs typeface="Segoe UI Light" panose="020B0502040204020203" pitchFamily="34" charset="0"/>
              </a:rPr>
              <a:t>ČSN 01 6910 – </a:t>
            </a:r>
            <a:r>
              <a:rPr lang="pl-PL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VZORY DOKUMENTŮ</a:t>
            </a:r>
            <a:endParaRPr lang="cs-CZ" b="1" cap="all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6200" y="588170"/>
            <a:ext cx="899160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NABÍDKA</a:t>
            </a:r>
          </a:p>
          <a:p>
            <a:pPr algn="ctr"/>
            <a:r>
              <a:rPr lang="cs-CZ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1. VYŽÁDANÁ (ODPOVĚĎ NA POTÁVKU), 2. NEVYŽÁDANÁ (UPOZORNĚNÍ NA NABÍDKU)  </a:t>
            </a:r>
            <a:endParaRPr lang="cs-CZ" sz="2400" b="1" dirty="0">
              <a:solidFill>
                <a:srgbClr val="00B0F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14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900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HAMISH2K. </a:t>
            </a:r>
            <a:r>
              <a:rPr lang="cs-CZ" sz="900" i="1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cs.wikipedia.org</a:t>
            </a:r>
            <a:r>
              <a:rPr lang="cs-CZ" sz="900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[online]. [cit. 22.7.2013]. Dostupný na WWW: http://cs.wikipedia.org/wiki/Soubor:X31_T43_laptop.png</a:t>
            </a:r>
            <a:endParaRPr lang="cs-CZ" sz="600" smtClean="0">
              <a:solidFill>
                <a:prstClr val="black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mtClean="0">
                <a:solidFill>
                  <a:prstClr val="black"/>
                </a:solidFill>
                <a:latin typeface="Arial" panose="020B0604020202020204" pitchFamily="34" charset="0"/>
              </a:rPr>
              <a:t/>
            </a:r>
            <a:br>
              <a:rPr lang="cs-CZ" smtClean="0">
                <a:solidFill>
                  <a:prstClr val="black"/>
                </a:solidFill>
                <a:latin typeface="Arial" panose="020B0604020202020204" pitchFamily="34" charset="0"/>
              </a:rPr>
            </a:br>
            <a:endParaRPr lang="cs-CZ" smtClean="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98076" y="1326834"/>
            <a:ext cx="4547848" cy="5531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42541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4927"/>
            <a:ext cx="91440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pl-PL" dirty="0">
                <a:latin typeface="Segoe UI Light" panose="020B0502040204020203" pitchFamily="34" charset="0"/>
                <a:cs typeface="Segoe UI Light" panose="020B0502040204020203" pitchFamily="34" charset="0"/>
              </a:rPr>
              <a:t>ČSN 01 6910 – </a:t>
            </a:r>
            <a:r>
              <a:rPr lang="pl-PL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VZORY DOKUMENTŮ</a:t>
            </a:r>
            <a:endParaRPr lang="cs-CZ" b="1" cap="all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6200" y="588170"/>
            <a:ext cx="899160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OBJEDNÁVKA</a:t>
            </a:r>
          </a:p>
          <a:p>
            <a:pPr algn="ctr"/>
            <a:r>
              <a:rPr lang="cs-CZ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SLOUŽÍ K OBJEDNÁNÍ ZBOŽÍ DLE NABÍDKY  </a:t>
            </a:r>
            <a:endParaRPr lang="cs-CZ" sz="2400" b="1" dirty="0">
              <a:solidFill>
                <a:srgbClr val="00B0F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14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900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HAMISH2K. </a:t>
            </a:r>
            <a:r>
              <a:rPr lang="cs-CZ" sz="900" i="1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cs.wikipedia.org</a:t>
            </a:r>
            <a:r>
              <a:rPr lang="cs-CZ" sz="900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[online]. [cit. 22.7.2013]. Dostupný na WWW: http://cs.wikipedia.org/wiki/Soubor:X31_T43_laptop.png</a:t>
            </a:r>
            <a:endParaRPr lang="cs-CZ" sz="600" smtClean="0">
              <a:solidFill>
                <a:prstClr val="black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mtClean="0">
                <a:solidFill>
                  <a:prstClr val="black"/>
                </a:solidFill>
                <a:latin typeface="Arial" panose="020B0604020202020204" pitchFamily="34" charset="0"/>
              </a:rPr>
              <a:t/>
            </a:r>
            <a:br>
              <a:rPr lang="cs-CZ" smtClean="0">
                <a:solidFill>
                  <a:prstClr val="black"/>
                </a:solidFill>
                <a:latin typeface="Arial" panose="020B0604020202020204" pitchFamily="34" charset="0"/>
              </a:rPr>
            </a:br>
            <a:endParaRPr lang="cs-CZ" smtClean="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5429" y="1322469"/>
            <a:ext cx="4528777" cy="55311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23435" y="1322469"/>
            <a:ext cx="3999628" cy="5539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76353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4927"/>
            <a:ext cx="91440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pl-PL" dirty="0">
                <a:latin typeface="Segoe UI Light" panose="020B0502040204020203" pitchFamily="34" charset="0"/>
                <a:cs typeface="Segoe UI Light" panose="020B0502040204020203" pitchFamily="34" charset="0"/>
              </a:rPr>
              <a:t>ČSN 01 6910 – </a:t>
            </a:r>
            <a:r>
              <a:rPr lang="pl-PL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VZORY DOKUMENTŮ</a:t>
            </a:r>
            <a:endParaRPr lang="cs-CZ" b="1" cap="all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6200" y="588170"/>
            <a:ext cx="899160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PŘÍJEM OBJEDNÁVKY</a:t>
            </a:r>
          </a:p>
          <a:p>
            <a:pPr algn="ctr"/>
            <a:r>
              <a:rPr lang="cs-CZ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POTVRZENÍ DODAVATELE O PŘIJETÍ OBJEDNÁVKY</a:t>
            </a:r>
            <a:endParaRPr lang="cs-CZ" sz="2400" b="1" dirty="0">
              <a:solidFill>
                <a:srgbClr val="00B0F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14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900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HAMISH2K. </a:t>
            </a:r>
            <a:r>
              <a:rPr lang="cs-CZ" sz="900" i="1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cs.wikipedia.org</a:t>
            </a:r>
            <a:r>
              <a:rPr lang="cs-CZ" sz="900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[online]. [cit. 22.7.2013]. Dostupný na WWW: http://cs.wikipedia.org/wiki/Soubor:X31_T43_laptop.png</a:t>
            </a:r>
            <a:endParaRPr lang="cs-CZ" sz="600" smtClean="0">
              <a:solidFill>
                <a:prstClr val="black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mtClean="0">
                <a:solidFill>
                  <a:prstClr val="black"/>
                </a:solidFill>
                <a:latin typeface="Arial" panose="020B0604020202020204" pitchFamily="34" charset="0"/>
              </a:rPr>
              <a:t/>
            </a:r>
            <a:br>
              <a:rPr lang="cs-CZ" smtClean="0">
                <a:solidFill>
                  <a:prstClr val="black"/>
                </a:solidFill>
                <a:latin typeface="Arial" panose="020B0604020202020204" pitchFamily="34" charset="0"/>
              </a:rPr>
            </a:br>
            <a:endParaRPr lang="cs-CZ" smtClean="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14108" y="1326834"/>
            <a:ext cx="4524842" cy="5531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1673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4927"/>
            <a:ext cx="91440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pl-PL" dirty="0">
                <a:latin typeface="Segoe UI Light" panose="020B0502040204020203" pitchFamily="34" charset="0"/>
                <a:cs typeface="Segoe UI Light" panose="020B0502040204020203" pitchFamily="34" charset="0"/>
              </a:rPr>
              <a:t>ČSN 01 6910 – </a:t>
            </a:r>
            <a:r>
              <a:rPr lang="pl-PL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VZORY DOKUMENTŮ</a:t>
            </a:r>
            <a:endParaRPr lang="cs-CZ" b="1" cap="all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6200" y="588170"/>
            <a:ext cx="899160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POTVRZENÍ OBJEDNÁVKY</a:t>
            </a:r>
          </a:p>
          <a:p>
            <a:pPr algn="ctr"/>
            <a:r>
              <a:rPr lang="cs-CZ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POTVRZENÍ DODAVATELE O KLADNÉM VYŘÍZENÍ OBJEDNÁVKY</a:t>
            </a:r>
            <a:endParaRPr lang="cs-CZ" sz="2400" b="1" dirty="0">
              <a:solidFill>
                <a:srgbClr val="00B0F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14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900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HAMISH2K. </a:t>
            </a:r>
            <a:r>
              <a:rPr lang="cs-CZ" sz="900" i="1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cs.wikipedia.org</a:t>
            </a:r>
            <a:r>
              <a:rPr lang="cs-CZ" sz="900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[online]. [cit. 22.7.2013]. Dostupný na WWW: http://cs.wikipedia.org/wiki/Soubor:X31_T43_laptop.png</a:t>
            </a:r>
            <a:endParaRPr lang="cs-CZ" sz="600" smtClean="0">
              <a:solidFill>
                <a:prstClr val="black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mtClean="0">
                <a:solidFill>
                  <a:prstClr val="black"/>
                </a:solidFill>
                <a:latin typeface="Arial" panose="020B0604020202020204" pitchFamily="34" charset="0"/>
              </a:rPr>
              <a:t/>
            </a:r>
            <a:br>
              <a:rPr lang="cs-CZ" smtClean="0">
                <a:solidFill>
                  <a:prstClr val="black"/>
                </a:solidFill>
                <a:latin typeface="Arial" panose="020B0604020202020204" pitchFamily="34" charset="0"/>
              </a:rPr>
            </a:br>
            <a:endParaRPr lang="cs-CZ" smtClean="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81328" y="1326834"/>
            <a:ext cx="4130870" cy="5531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94526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4927"/>
            <a:ext cx="91440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pl-PL" dirty="0">
                <a:latin typeface="Segoe UI Light" panose="020B0502040204020203" pitchFamily="34" charset="0"/>
                <a:cs typeface="Segoe UI Light" panose="020B0502040204020203" pitchFamily="34" charset="0"/>
              </a:rPr>
              <a:t>ČSN 01 6910 – </a:t>
            </a:r>
            <a:r>
              <a:rPr lang="pl-PL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VZORY DOKUMENTŮ</a:t>
            </a:r>
            <a:endParaRPr lang="cs-CZ" b="1" cap="all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6200" y="588170"/>
            <a:ext cx="899160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ODMÍTNUTÍ OBJEDNÁVKY</a:t>
            </a:r>
          </a:p>
          <a:p>
            <a:pPr algn="ctr"/>
            <a:r>
              <a:rPr lang="cs-CZ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ODMÍTNUTÍ OBJEDNÁVKY DODAVETELEM Z URČITÉHO DŮVODU</a:t>
            </a:r>
            <a:endParaRPr lang="cs-CZ" sz="2400" b="1" dirty="0">
              <a:solidFill>
                <a:srgbClr val="00B0F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14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900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HAMISH2K. </a:t>
            </a:r>
            <a:r>
              <a:rPr lang="cs-CZ" sz="900" i="1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cs.wikipedia.org</a:t>
            </a:r>
            <a:r>
              <a:rPr lang="cs-CZ" sz="900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[online]. [cit. 22.7.2013]. Dostupný na WWW: http://cs.wikipedia.org/wiki/Soubor:X31_T43_laptop.png</a:t>
            </a:r>
            <a:endParaRPr lang="cs-CZ" sz="600" smtClean="0">
              <a:solidFill>
                <a:prstClr val="black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mtClean="0">
                <a:solidFill>
                  <a:prstClr val="black"/>
                </a:solidFill>
                <a:latin typeface="Arial" panose="020B0604020202020204" pitchFamily="34" charset="0"/>
              </a:rPr>
              <a:t/>
            </a:r>
            <a:br>
              <a:rPr lang="cs-CZ" smtClean="0">
                <a:solidFill>
                  <a:prstClr val="black"/>
                </a:solidFill>
                <a:latin typeface="Arial" panose="020B0604020202020204" pitchFamily="34" charset="0"/>
              </a:rPr>
            </a:br>
            <a:endParaRPr lang="cs-CZ" smtClean="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35200" y="1320423"/>
            <a:ext cx="4535998" cy="5537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96452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4927"/>
            <a:ext cx="91440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pl-PL" dirty="0">
                <a:latin typeface="Segoe UI Light" panose="020B0502040204020203" pitchFamily="34" charset="0"/>
                <a:cs typeface="Segoe UI Light" panose="020B0502040204020203" pitchFamily="34" charset="0"/>
              </a:rPr>
              <a:t>ČSN 01 6910 – </a:t>
            </a:r>
            <a:r>
              <a:rPr lang="pl-PL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VZORY DOKUMENTŮ</a:t>
            </a:r>
            <a:endParaRPr lang="cs-CZ" b="1" cap="all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6200" y="588170"/>
            <a:ext cx="899160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STORNO OBJEDNÁVKY</a:t>
            </a:r>
          </a:p>
          <a:p>
            <a:pPr algn="ctr"/>
            <a:r>
              <a:rPr lang="cs-CZ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ZRUŠENÍ OBJEDNÁVKY OBJEDNATELEM Z URČITÉHO DŮVODU</a:t>
            </a:r>
            <a:endParaRPr lang="cs-CZ" sz="2400" b="1" dirty="0">
              <a:solidFill>
                <a:srgbClr val="00B0F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14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900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HAMISH2K. </a:t>
            </a:r>
            <a:r>
              <a:rPr lang="cs-CZ" sz="900" i="1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cs.wikipedia.org</a:t>
            </a:r>
            <a:r>
              <a:rPr lang="cs-CZ" sz="900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[online]. [cit. 22.7.2013]. Dostupný na WWW: http://cs.wikipedia.org/wiki/Soubor:X31_T43_laptop.png</a:t>
            </a:r>
            <a:endParaRPr lang="cs-CZ" sz="600" smtClean="0">
              <a:solidFill>
                <a:prstClr val="black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mtClean="0">
                <a:solidFill>
                  <a:prstClr val="black"/>
                </a:solidFill>
                <a:latin typeface="Arial" panose="020B0604020202020204" pitchFamily="34" charset="0"/>
              </a:rPr>
              <a:t/>
            </a:r>
            <a:br>
              <a:rPr lang="cs-CZ" smtClean="0">
                <a:solidFill>
                  <a:prstClr val="black"/>
                </a:solidFill>
                <a:latin typeface="Arial" panose="020B0604020202020204" pitchFamily="34" charset="0"/>
              </a:rPr>
            </a:br>
            <a:endParaRPr lang="cs-CZ" smtClean="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62200" y="1269730"/>
            <a:ext cx="4009904" cy="5588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69689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4927"/>
            <a:ext cx="91440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pl-PL" dirty="0">
                <a:latin typeface="Segoe UI Light" panose="020B0502040204020203" pitchFamily="34" charset="0"/>
                <a:cs typeface="Segoe UI Light" panose="020B0502040204020203" pitchFamily="34" charset="0"/>
              </a:rPr>
              <a:t>ČSN 01 6910 – </a:t>
            </a:r>
            <a:r>
              <a:rPr lang="pl-PL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VZORY DOKUMENTŮ</a:t>
            </a:r>
            <a:endParaRPr lang="cs-CZ" b="1" cap="all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6200" y="588170"/>
            <a:ext cx="899160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KUPNÍ SMLOUVA</a:t>
            </a:r>
          </a:p>
          <a:p>
            <a:pPr algn="ctr"/>
            <a:r>
              <a:rPr lang="cs-CZ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OBOUSTRANNÉ </a:t>
            </a:r>
            <a:r>
              <a:rPr lang="cs-CZ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STVRZENÍ </a:t>
            </a:r>
            <a:r>
              <a:rPr lang="cs-CZ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SMLOUVY</a:t>
            </a:r>
            <a:endParaRPr lang="cs-CZ" sz="2400" b="1" dirty="0">
              <a:solidFill>
                <a:srgbClr val="00B0F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14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900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HAMISH2K. </a:t>
            </a:r>
            <a:r>
              <a:rPr lang="cs-CZ" sz="900" i="1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cs.wikipedia.org</a:t>
            </a:r>
            <a:r>
              <a:rPr lang="cs-CZ" sz="900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[online]. [cit. 22.7.2013]. Dostupný na WWW: http://cs.wikipedia.org/wiki/Soubor:X31_T43_laptop.png</a:t>
            </a:r>
            <a:endParaRPr lang="cs-CZ" sz="600" smtClean="0">
              <a:solidFill>
                <a:prstClr val="black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mtClean="0">
                <a:solidFill>
                  <a:prstClr val="black"/>
                </a:solidFill>
                <a:latin typeface="Arial" panose="020B0604020202020204" pitchFamily="34" charset="0"/>
              </a:rPr>
              <a:t/>
            </a:r>
            <a:br>
              <a:rPr lang="cs-CZ" smtClean="0">
                <a:solidFill>
                  <a:prstClr val="black"/>
                </a:solidFill>
                <a:latin typeface="Arial" panose="020B0604020202020204" pitchFamily="34" charset="0"/>
              </a:rPr>
            </a:br>
            <a:endParaRPr lang="cs-CZ" smtClean="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9520" y="1394843"/>
            <a:ext cx="3922480" cy="546315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25539" y="1394843"/>
            <a:ext cx="3748877" cy="5463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07032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4927"/>
            <a:ext cx="91440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pl-PL" dirty="0">
                <a:latin typeface="Segoe UI Light" panose="020B0502040204020203" pitchFamily="34" charset="0"/>
                <a:cs typeface="Segoe UI Light" panose="020B0502040204020203" pitchFamily="34" charset="0"/>
              </a:rPr>
              <a:t>ČSN 01 6910 – </a:t>
            </a:r>
            <a:r>
              <a:rPr lang="pl-PL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VZORY DOKUMENTŮ</a:t>
            </a:r>
            <a:endParaRPr lang="cs-CZ" b="1" cap="all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6200" y="588170"/>
            <a:ext cx="899160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FAKTURA</a:t>
            </a:r>
          </a:p>
          <a:p>
            <a:pPr algn="ctr"/>
            <a:r>
              <a:rPr lang="cs-CZ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SLOUŽÍ I JAKO DAŇOVÝ DOKLAD</a:t>
            </a:r>
            <a:endParaRPr lang="cs-CZ" sz="2400" b="1" dirty="0">
              <a:solidFill>
                <a:srgbClr val="00B0F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14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900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HAMISH2K. </a:t>
            </a:r>
            <a:r>
              <a:rPr lang="cs-CZ" sz="900" i="1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cs.wikipedia.org</a:t>
            </a:r>
            <a:r>
              <a:rPr lang="cs-CZ" sz="900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[online]. [cit. 22.7.2013]. Dostupný na WWW: http://cs.wikipedia.org/wiki/Soubor:X31_T43_laptop.png</a:t>
            </a:r>
            <a:endParaRPr lang="cs-CZ" sz="600" smtClean="0">
              <a:solidFill>
                <a:prstClr val="black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mtClean="0">
                <a:solidFill>
                  <a:prstClr val="black"/>
                </a:solidFill>
                <a:latin typeface="Arial" panose="020B0604020202020204" pitchFamily="34" charset="0"/>
              </a:rPr>
              <a:t/>
            </a:r>
            <a:br>
              <a:rPr lang="cs-CZ" smtClean="0">
                <a:solidFill>
                  <a:prstClr val="black"/>
                </a:solidFill>
                <a:latin typeface="Arial" panose="020B0604020202020204" pitchFamily="34" charset="0"/>
              </a:rPr>
            </a:br>
            <a:endParaRPr lang="cs-CZ" smtClean="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57662" y="1326834"/>
            <a:ext cx="3967645" cy="5531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86780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4927"/>
            <a:ext cx="91440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pl-PL" dirty="0">
                <a:latin typeface="Segoe UI Light" panose="020B0502040204020203" pitchFamily="34" charset="0"/>
                <a:cs typeface="Segoe UI Light" panose="020B0502040204020203" pitchFamily="34" charset="0"/>
              </a:rPr>
              <a:t>ČSN 01 6910 – </a:t>
            </a:r>
            <a:r>
              <a:rPr lang="pl-PL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VZORY DOKUMENTŮ</a:t>
            </a:r>
            <a:endParaRPr lang="cs-CZ" b="1" cap="all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6200" y="588170"/>
            <a:ext cx="899160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DODACÍ LIST</a:t>
            </a:r>
          </a:p>
          <a:p>
            <a:pPr algn="ctr"/>
            <a:r>
              <a:rPr lang="cs-CZ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SOUPIS DODÁVANÉHO ZBOŽÍ, MŮŽE SLOUŽIT I JAKO PŘEJÍMACÍ PROTOKOL</a:t>
            </a:r>
            <a:endParaRPr lang="cs-CZ" sz="2400" b="1" dirty="0">
              <a:solidFill>
                <a:srgbClr val="00B0F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14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900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HAMISH2K. </a:t>
            </a:r>
            <a:r>
              <a:rPr lang="cs-CZ" sz="900" i="1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cs.wikipedia.org</a:t>
            </a:r>
            <a:r>
              <a:rPr lang="cs-CZ" sz="900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[online]. [cit. 22.7.2013]. Dostupný na WWW: http://cs.wikipedia.org/wiki/Soubor:X31_T43_laptop.png</a:t>
            </a:r>
            <a:endParaRPr lang="cs-CZ" sz="600" smtClean="0">
              <a:solidFill>
                <a:prstClr val="black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mtClean="0">
                <a:solidFill>
                  <a:prstClr val="black"/>
                </a:solidFill>
                <a:latin typeface="Arial" panose="020B0604020202020204" pitchFamily="34" charset="0"/>
              </a:rPr>
              <a:t/>
            </a:r>
            <a:br>
              <a:rPr lang="cs-CZ" smtClean="0">
                <a:solidFill>
                  <a:prstClr val="black"/>
                </a:solidFill>
                <a:latin typeface="Arial" panose="020B0604020202020204" pitchFamily="34" charset="0"/>
              </a:rPr>
            </a:br>
            <a:endParaRPr lang="cs-CZ" smtClean="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80398" y="1326834"/>
            <a:ext cx="3999653" cy="5531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81121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4927"/>
            <a:ext cx="91440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pl-PL" dirty="0">
                <a:latin typeface="Segoe UI Light" panose="020B0502040204020203" pitchFamily="34" charset="0"/>
                <a:cs typeface="Segoe UI Light" panose="020B0502040204020203" pitchFamily="34" charset="0"/>
              </a:rPr>
              <a:t>ČSN 01 6910 – </a:t>
            </a:r>
            <a:r>
              <a:rPr lang="pl-PL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VZORY DOKUMENTŮ</a:t>
            </a:r>
            <a:endParaRPr lang="cs-CZ" b="1" cap="all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6200" y="588170"/>
            <a:ext cx="899160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PŘÍKAZ K ÚHRADĚ</a:t>
            </a:r>
          </a:p>
          <a:p>
            <a:pPr algn="ctr"/>
            <a:r>
              <a:rPr lang="cs-CZ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PLATEBNÍ ÚDAJE PRO BANKU</a:t>
            </a:r>
            <a:endParaRPr lang="cs-CZ" sz="2400" b="1" dirty="0">
              <a:solidFill>
                <a:srgbClr val="00B0F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14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900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HAMISH2K. </a:t>
            </a:r>
            <a:r>
              <a:rPr lang="cs-CZ" sz="900" i="1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cs.wikipedia.org</a:t>
            </a:r>
            <a:r>
              <a:rPr lang="cs-CZ" sz="900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[online]. [cit. 22.7.2013]. Dostupný na WWW: http://cs.wikipedia.org/wiki/Soubor:X31_T43_laptop.png</a:t>
            </a:r>
            <a:endParaRPr lang="cs-CZ" sz="600" smtClean="0">
              <a:solidFill>
                <a:prstClr val="black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mtClean="0">
                <a:solidFill>
                  <a:prstClr val="black"/>
                </a:solidFill>
                <a:latin typeface="Arial" panose="020B0604020202020204" pitchFamily="34" charset="0"/>
              </a:rPr>
              <a:t/>
            </a:r>
            <a:br>
              <a:rPr lang="cs-CZ" smtClean="0">
                <a:solidFill>
                  <a:prstClr val="black"/>
                </a:solidFill>
                <a:latin typeface="Arial" panose="020B0604020202020204" pitchFamily="34" charset="0"/>
              </a:rPr>
            </a:br>
            <a:endParaRPr lang="cs-CZ" smtClean="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17700" y="1326834"/>
            <a:ext cx="4890200" cy="5546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30133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4927"/>
            <a:ext cx="91440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pl-PL" dirty="0">
                <a:latin typeface="Segoe UI Light" panose="020B0502040204020203" pitchFamily="34" charset="0"/>
                <a:cs typeface="Segoe UI Light" panose="020B0502040204020203" pitchFamily="34" charset="0"/>
              </a:rPr>
              <a:t>ČSN 01 6910 – </a:t>
            </a:r>
            <a:r>
              <a:rPr lang="pl-PL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VZORY DOKUMENTŮ</a:t>
            </a:r>
            <a:endParaRPr lang="cs-CZ" b="1" cap="all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6200" y="588170"/>
            <a:ext cx="89916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UPOMÍNKA ÚHRADY</a:t>
            </a:r>
          </a:p>
        </p:txBody>
      </p:sp>
      <p:sp>
        <p:nvSpPr>
          <p:cNvPr id="14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900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HAMISH2K. </a:t>
            </a:r>
            <a:r>
              <a:rPr lang="cs-CZ" sz="900" i="1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cs.wikipedia.org</a:t>
            </a:r>
            <a:r>
              <a:rPr lang="cs-CZ" sz="900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[online]. [cit. 22.7.2013]. Dostupný na WWW: http://cs.wikipedia.org/wiki/Soubor:X31_T43_laptop.png</a:t>
            </a:r>
            <a:endParaRPr lang="cs-CZ" sz="600" smtClean="0">
              <a:solidFill>
                <a:prstClr val="black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mtClean="0">
                <a:solidFill>
                  <a:prstClr val="black"/>
                </a:solidFill>
                <a:latin typeface="Arial" panose="020B0604020202020204" pitchFamily="34" charset="0"/>
              </a:rPr>
              <a:t/>
            </a:r>
            <a:br>
              <a:rPr lang="cs-CZ" smtClean="0">
                <a:solidFill>
                  <a:prstClr val="black"/>
                </a:solidFill>
                <a:latin typeface="Arial" panose="020B0604020202020204" pitchFamily="34" charset="0"/>
              </a:rPr>
            </a:br>
            <a:endParaRPr lang="cs-CZ" smtClean="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40000" y="1419085"/>
            <a:ext cx="3814708" cy="5438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11714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4927"/>
            <a:ext cx="91440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pl-PL" dirty="0">
                <a:latin typeface="Segoe UI Light" panose="020B0502040204020203" pitchFamily="34" charset="0"/>
                <a:cs typeface="Segoe UI Light" panose="020B0502040204020203" pitchFamily="34" charset="0"/>
              </a:rPr>
              <a:t>ČSN 01 6910 – </a:t>
            </a:r>
            <a:r>
              <a:rPr lang="pl-PL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VZORY DOKUMENTŮ</a:t>
            </a:r>
            <a:endParaRPr lang="cs-CZ" b="1" cap="all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6200" y="588170"/>
            <a:ext cx="89916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URGENCE DODÁVKY</a:t>
            </a:r>
          </a:p>
        </p:txBody>
      </p:sp>
      <p:sp>
        <p:nvSpPr>
          <p:cNvPr id="14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900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HAMISH2K. </a:t>
            </a:r>
            <a:r>
              <a:rPr lang="cs-CZ" sz="900" i="1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cs.wikipedia.org</a:t>
            </a:r>
            <a:r>
              <a:rPr lang="cs-CZ" sz="900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[online]. [cit. 22.7.2013]. Dostupný na WWW: http://cs.wikipedia.org/wiki/Soubor:X31_T43_laptop.png</a:t>
            </a:r>
            <a:endParaRPr lang="cs-CZ" sz="600" smtClean="0">
              <a:solidFill>
                <a:prstClr val="black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mtClean="0">
                <a:solidFill>
                  <a:prstClr val="black"/>
                </a:solidFill>
                <a:latin typeface="Arial" panose="020B0604020202020204" pitchFamily="34" charset="0"/>
              </a:rPr>
              <a:t/>
            </a:r>
            <a:br>
              <a:rPr lang="cs-CZ" smtClean="0">
                <a:solidFill>
                  <a:prstClr val="black"/>
                </a:solidFill>
                <a:latin typeface="Arial" panose="020B0604020202020204" pitchFamily="34" charset="0"/>
              </a:rPr>
            </a:br>
            <a:endParaRPr lang="cs-CZ" smtClean="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12999" y="1214589"/>
            <a:ext cx="4045733" cy="5643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71195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4927"/>
            <a:ext cx="91440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pl-PL" dirty="0">
                <a:latin typeface="Segoe UI Light" panose="020B0502040204020203" pitchFamily="34" charset="0"/>
                <a:cs typeface="Segoe UI Light" panose="020B0502040204020203" pitchFamily="34" charset="0"/>
              </a:rPr>
              <a:t>ČSN 01 6910 – </a:t>
            </a:r>
            <a:r>
              <a:rPr lang="pl-PL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VZORY DOKUMENTŮ</a:t>
            </a:r>
            <a:endParaRPr lang="cs-CZ" b="1" cap="all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6200" y="588170"/>
            <a:ext cx="89916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REKLAMACE</a:t>
            </a:r>
          </a:p>
        </p:txBody>
      </p:sp>
      <p:sp>
        <p:nvSpPr>
          <p:cNvPr id="14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900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HAMISH2K. </a:t>
            </a:r>
            <a:r>
              <a:rPr lang="cs-CZ" sz="900" i="1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cs.wikipedia.org</a:t>
            </a:r>
            <a:r>
              <a:rPr lang="cs-CZ" sz="900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[online]. [cit. 22.7.2013]. Dostupný na WWW: http://cs.wikipedia.org/wiki/Soubor:X31_T43_laptop.png</a:t>
            </a:r>
            <a:endParaRPr lang="cs-CZ" sz="600" smtClean="0">
              <a:solidFill>
                <a:prstClr val="black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mtClean="0">
                <a:solidFill>
                  <a:prstClr val="black"/>
                </a:solidFill>
                <a:latin typeface="Arial" panose="020B0604020202020204" pitchFamily="34" charset="0"/>
              </a:rPr>
              <a:t/>
            </a:r>
            <a:br>
              <a:rPr lang="cs-CZ" smtClean="0">
                <a:solidFill>
                  <a:prstClr val="black"/>
                </a:solidFill>
                <a:latin typeface="Arial" panose="020B0604020202020204" pitchFamily="34" charset="0"/>
              </a:rPr>
            </a:br>
            <a:endParaRPr lang="cs-CZ" smtClean="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15782" y="1049835"/>
            <a:ext cx="4147745" cy="5808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06640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 txBox="1">
            <a:spLocks/>
          </p:cNvSpPr>
          <p:nvPr/>
        </p:nvSpPr>
        <p:spPr>
          <a:xfrm>
            <a:off x="578644" y="159887"/>
            <a:ext cx="7886700" cy="8116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000" b="1" dirty="0" smtClean="0"/>
              <a:t>Zadání</a:t>
            </a:r>
            <a:r>
              <a:rPr lang="cs-CZ" b="1" dirty="0" smtClean="0"/>
              <a:t> úkolů</a:t>
            </a:r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68532942"/>
              </p:ext>
            </p:extLst>
          </p:nvPr>
        </p:nvGraphicFramePr>
        <p:xfrm>
          <a:off x="671508" y="1565668"/>
          <a:ext cx="7793836" cy="40792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28888"/>
                <a:gridCol w="478631"/>
                <a:gridCol w="1728787"/>
                <a:gridCol w="535782"/>
                <a:gridCol w="2521748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1" dirty="0" smtClean="0">
                          <a:solidFill>
                            <a:srgbClr val="FF0000"/>
                          </a:solidFill>
                        </a:rPr>
                        <a:t>AKCE VE FIRMĚ</a:t>
                      </a: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DOKUMENTY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Úhrada</a:t>
                      </a:r>
                      <a:r>
                        <a:rPr lang="cs-CZ" sz="1600" baseline="0" dirty="0" smtClean="0"/>
                        <a:t> za zboží</a:t>
                      </a:r>
                      <a:endParaRPr lang="cs-CZ" sz="1600" dirty="0" smtClean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9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Odmítnutí objednávky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Chci znát cenu</a:t>
                      </a:r>
                      <a:endParaRPr lang="cs-CZ" sz="1600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Upomínka úhrady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Převod peněz</a:t>
                      </a:r>
                      <a:endParaRPr lang="cs-CZ" sz="16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Urgence objednávky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Nezaplacená faktura</a:t>
                      </a:r>
                      <a:endParaRPr lang="cs-CZ" sz="1600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Potvrzení objednávky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Domluva s dodavatelem</a:t>
                      </a:r>
                      <a:endParaRPr lang="cs-CZ" sz="1600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Příkaz k úhradě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Špatně dodané zboží</a:t>
                      </a:r>
                      <a:endParaRPr lang="cs-CZ" sz="1600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Faktura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Firma nedodává zboží</a:t>
                      </a:r>
                      <a:endParaRPr lang="cs-CZ" sz="1600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aseline="0" dirty="0" smtClean="0"/>
                        <a:t>Poptávka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Našel jsem lepší cenu</a:t>
                      </a:r>
                      <a:endParaRPr lang="cs-CZ" sz="1600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Kupní smlouva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Dodavatel</a:t>
                      </a:r>
                      <a:r>
                        <a:rPr lang="cs-CZ" sz="16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je připraven</a:t>
                      </a:r>
                      <a:endParaRPr lang="cs-CZ" sz="16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Reklamace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Dodávka nedorazila</a:t>
                      </a:r>
                      <a:endParaRPr lang="cs-CZ" sz="16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Storno objednávky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671508" y="971551"/>
            <a:ext cx="77882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</a:t>
            </a:r>
            <a:r>
              <a:rPr lang="cs-CZ" sz="1400" dirty="0"/>
              <a:t>Přiřaďte </a:t>
            </a:r>
            <a:r>
              <a:rPr lang="cs-CZ" sz="1400" dirty="0" smtClean="0"/>
              <a:t>DOKUMENTY k AKCÍM VE FIRMĚ?</a:t>
            </a:r>
            <a:r>
              <a:rPr lang="cs-CZ" sz="1400" dirty="0"/>
              <a:t>	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6506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/>
              <a:t>Řešení úkolů</a:t>
            </a:r>
            <a:endParaRPr lang="cs-CZ" sz="3200" b="1" dirty="0"/>
          </a:p>
        </p:txBody>
      </p:sp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78936414"/>
              </p:ext>
            </p:extLst>
          </p:nvPr>
        </p:nvGraphicFramePr>
        <p:xfrm>
          <a:off x="750089" y="1521858"/>
          <a:ext cx="7793836" cy="40792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28888"/>
                <a:gridCol w="478631"/>
                <a:gridCol w="1728787"/>
                <a:gridCol w="535782"/>
                <a:gridCol w="2521748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1" dirty="0" smtClean="0">
                          <a:solidFill>
                            <a:srgbClr val="FF0000"/>
                          </a:solidFill>
                        </a:rPr>
                        <a:t>AKCE VE FIRMĚ</a:t>
                      </a: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DOKUMENTY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Úhrada</a:t>
                      </a:r>
                      <a:r>
                        <a:rPr lang="cs-CZ" sz="1600" baseline="0" dirty="0" smtClean="0"/>
                        <a:t> za zboží</a:t>
                      </a:r>
                      <a:endParaRPr lang="cs-CZ" sz="1600" dirty="0" smtClean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9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Odmítnutí objednávky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Chci znát cenu</a:t>
                      </a:r>
                      <a:endParaRPr lang="cs-CZ" sz="1600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Upomínka úhrady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Převod peněz</a:t>
                      </a:r>
                      <a:endParaRPr lang="cs-CZ" sz="16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Urgence objednávky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Nezaplacená faktura</a:t>
                      </a:r>
                      <a:endParaRPr lang="cs-CZ" sz="1600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Potvrzení objednávky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Domluva s dodavatelem</a:t>
                      </a:r>
                      <a:endParaRPr lang="cs-CZ" sz="1600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Příkaz k úhradě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Špatně dodané zboží</a:t>
                      </a:r>
                      <a:endParaRPr lang="cs-CZ" sz="1600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Faktura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Firma nedodává zboží</a:t>
                      </a:r>
                      <a:endParaRPr lang="cs-CZ" sz="1600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aseline="0" dirty="0" err="1" smtClean="0"/>
                        <a:t>Potávka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Našel jsem lepší cenu</a:t>
                      </a:r>
                      <a:endParaRPr lang="cs-CZ" sz="1600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Kupní smlouva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Dodavatel</a:t>
                      </a:r>
                      <a:r>
                        <a:rPr lang="cs-CZ" sz="16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je připraven</a:t>
                      </a:r>
                      <a:endParaRPr lang="cs-CZ" sz="16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Reklamace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Dodávka nedorazila</a:t>
                      </a:r>
                      <a:endParaRPr lang="cs-CZ" sz="16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Storno objednávky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8" name="TextovéPole 27"/>
          <p:cNvSpPr txBox="1"/>
          <p:nvPr/>
        </p:nvSpPr>
        <p:spPr>
          <a:xfrm>
            <a:off x="1851295" y="5786198"/>
            <a:ext cx="5400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Správná odpověď: </a:t>
            </a:r>
            <a:r>
              <a:rPr lang="cs-CZ" dirty="0" smtClean="0">
                <a:solidFill>
                  <a:schemeClr val="accent1"/>
                </a:solidFill>
              </a:rPr>
              <a:t>1F, </a:t>
            </a:r>
            <a:r>
              <a:rPr lang="cs-CZ" dirty="0" smtClean="0">
                <a:solidFill>
                  <a:srgbClr val="FF0000"/>
                </a:solidFill>
              </a:rPr>
              <a:t>2G, </a:t>
            </a:r>
            <a:r>
              <a:rPr lang="cs-CZ" dirty="0" smtClean="0">
                <a:solidFill>
                  <a:srgbClr val="00B050"/>
                </a:solidFill>
              </a:rPr>
              <a:t>3E, </a:t>
            </a:r>
            <a:r>
              <a:rPr lang="cs-CZ" dirty="0" smtClean="0">
                <a:solidFill>
                  <a:schemeClr val="accent4"/>
                </a:solidFill>
              </a:rPr>
              <a:t>4B,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7030A0"/>
                </a:solidFill>
              </a:rPr>
              <a:t>5H,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6I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,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7A</a:t>
            </a:r>
            <a:r>
              <a:rPr lang="cs-CZ" dirty="0">
                <a:solidFill>
                  <a:srgbClr val="002060"/>
                </a:solidFill>
              </a:rPr>
              <a:t>,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8J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,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9D</a:t>
            </a:r>
            <a:r>
              <a:rPr lang="cs-CZ" dirty="0">
                <a:solidFill>
                  <a:schemeClr val="bg1">
                    <a:lumMod val="65000"/>
                  </a:schemeClr>
                </a:solidFill>
              </a:rPr>
              <a:t>,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smtClean="0">
                <a:solidFill>
                  <a:srgbClr val="00B0F0"/>
                </a:solidFill>
              </a:rPr>
              <a:t>10C </a:t>
            </a:r>
            <a:endParaRPr lang="cs-CZ" dirty="0">
              <a:solidFill>
                <a:srgbClr val="00B0F0"/>
              </a:solidFill>
            </a:endParaRPr>
          </a:p>
        </p:txBody>
      </p:sp>
      <p:cxnSp>
        <p:nvCxnSpPr>
          <p:cNvPr id="29" name="Přímá spojnice se šipkou 28"/>
          <p:cNvCxnSpPr/>
          <p:nvPr/>
        </p:nvCxnSpPr>
        <p:spPr>
          <a:xfrm>
            <a:off x="3753326" y="2083594"/>
            <a:ext cx="1694497" cy="1907381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3753326" y="2447926"/>
            <a:ext cx="1694497" cy="1893093"/>
          </a:xfrm>
          <a:prstGeom prst="straightConnector1">
            <a:avLst/>
          </a:prstGeom>
          <a:ln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>
            <a:off x="3753326" y="2828330"/>
            <a:ext cx="1694497" cy="744736"/>
          </a:xfrm>
          <a:prstGeom prst="straightConnector1">
            <a:avLst/>
          </a:prstGeom>
          <a:ln>
            <a:solidFill>
              <a:srgbClr val="00B05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flipV="1">
            <a:off x="3754040" y="2447926"/>
            <a:ext cx="1693783" cy="760808"/>
          </a:xfrm>
          <a:prstGeom prst="straightConnector1">
            <a:avLst/>
          </a:prstGeom>
          <a:ln>
            <a:solidFill>
              <a:srgbClr val="FFC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3753326" y="3573066"/>
            <a:ext cx="1694497" cy="1132285"/>
          </a:xfrm>
          <a:prstGeom prst="straightConnector1">
            <a:avLst/>
          </a:prstGeom>
          <a:ln>
            <a:solidFill>
              <a:srgbClr val="7030A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>
            <a:off x="3753326" y="3953470"/>
            <a:ext cx="1694497" cy="1076920"/>
          </a:xfrm>
          <a:prstGeom prst="straightConnector1">
            <a:avLst/>
          </a:prstGeom>
          <a:ln>
            <a:solidFill>
              <a:schemeClr val="accent2">
                <a:lumMod val="50000"/>
              </a:schemeClr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 flipV="1">
            <a:off x="3753326" y="2099668"/>
            <a:ext cx="1694497" cy="2241351"/>
          </a:xfrm>
          <a:prstGeom prst="straightConnector1">
            <a:avLst/>
          </a:prstGeom>
          <a:ln>
            <a:solidFill>
              <a:srgbClr val="00206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>
            <a:off x="3753326" y="4705351"/>
            <a:ext cx="1694497" cy="723660"/>
          </a:xfrm>
          <a:prstGeom prst="straightConnector1">
            <a:avLst/>
          </a:prstGeom>
          <a:ln>
            <a:solidFill>
              <a:schemeClr val="accent6">
                <a:lumMod val="50000"/>
              </a:schemeClr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 flipV="1">
            <a:off x="3753326" y="3185517"/>
            <a:ext cx="1694497" cy="1867019"/>
          </a:xfrm>
          <a:prstGeom prst="straightConnector1">
            <a:avLst/>
          </a:prstGeom>
          <a:ln>
            <a:solidFill>
              <a:schemeClr val="accent3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 flipV="1">
            <a:off x="3753326" y="2824223"/>
            <a:ext cx="1694497" cy="2604788"/>
          </a:xfrm>
          <a:prstGeom prst="straightConnector1">
            <a:avLst/>
          </a:prstGeom>
          <a:ln>
            <a:solidFill>
              <a:srgbClr val="00B0F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657225" y="857728"/>
            <a:ext cx="77882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</a:t>
            </a:r>
            <a:r>
              <a:rPr lang="cs-CZ" sz="1400" dirty="0"/>
              <a:t>Přiřaďte </a:t>
            </a:r>
            <a:r>
              <a:rPr lang="cs-CZ" sz="1400" dirty="0" smtClean="0"/>
              <a:t>DOKUMENTY k AKCÍM VE FIRMĚ?</a:t>
            </a:r>
            <a:r>
              <a:rPr lang="cs-CZ" sz="1400" dirty="0"/>
              <a:t>	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41614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4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/>
              <a:t>Použité materiály:</a:t>
            </a:r>
            <a:endParaRPr lang="cs-CZ" sz="32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57225" y="857728"/>
            <a:ext cx="77882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HADAČOVÁ</a:t>
            </a:r>
            <a:r>
              <a:rPr lang="cs-CZ" sz="1400" dirty="0"/>
              <a:t>, Hana a kol. </a:t>
            </a:r>
            <a:r>
              <a:rPr lang="cs-CZ" sz="1400" i="1" dirty="0"/>
              <a:t>Korespondence v obchodní praxi</a:t>
            </a:r>
            <a:r>
              <a:rPr lang="cs-CZ" sz="1400" dirty="0"/>
              <a:t>. Praha: </a:t>
            </a:r>
            <a:r>
              <a:rPr lang="cs-CZ" sz="1400" dirty="0" err="1"/>
              <a:t>Verlag</a:t>
            </a:r>
            <a:r>
              <a:rPr lang="cs-CZ" sz="1400" dirty="0"/>
              <a:t> </a:t>
            </a:r>
            <a:r>
              <a:rPr lang="cs-CZ" sz="1400" dirty="0" err="1"/>
              <a:t>Dashöfer</a:t>
            </a:r>
            <a:r>
              <a:rPr lang="cs-CZ" sz="1400" dirty="0"/>
              <a:t>, 1998, ISBN 80-902247-8-4.	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16271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Motiv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Motiv 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tiv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2908</TotalTime>
  <Words>487</Words>
  <Application>Microsoft Office PowerPoint</Application>
  <PresentationFormat>Předvádění na obrazovce (4:3)</PresentationFormat>
  <Paragraphs>196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Office Theme</vt:lpstr>
      <vt:lpstr>Snímek 1</vt:lpstr>
      <vt:lpstr>ČSN 01 6910 – VZORY DOKUMENTŮ</vt:lpstr>
      <vt:lpstr>ČSN 01 6910 – VZORY DOKUMENTŮ</vt:lpstr>
      <vt:lpstr>ČSN 01 6910 – VZORY DOKUMENTŮ</vt:lpstr>
      <vt:lpstr>ČSN 01 6910 – VZORY DOKUMENTŮ</vt:lpstr>
      <vt:lpstr>ČSN 01 6910 – VZORY DOKUMENTŮ</vt:lpstr>
      <vt:lpstr>ČSN 01 6910 – VZORY DOKUMENTŮ</vt:lpstr>
      <vt:lpstr>ČSN 01 6910 – VZORY DOKUMENTŮ</vt:lpstr>
      <vt:lpstr>ČSN 01 6910 – VZORY DOKUMENTŮ</vt:lpstr>
      <vt:lpstr>ČSN 01 6910 – VZORY DOKUMENTŮ</vt:lpstr>
      <vt:lpstr>ČSN 01 6910 – VZORY DOKUMENTŮ</vt:lpstr>
      <vt:lpstr>ČSN 01 6910 – VZORY DOKUMENTŮ</vt:lpstr>
      <vt:lpstr>ČSN 01 6910 – VZORY DOKUMENTŮ</vt:lpstr>
      <vt:lpstr>ČSN 01 6910 – VZORY DOKUMENTŮ</vt:lpstr>
      <vt:lpstr>ČSN 01 6910 – VZORY DOKUMENTŮ</vt:lpstr>
      <vt:lpstr>ČSN 01 6910 – VZORY DOKUMENTŮ</vt:lpstr>
      <vt:lpstr>Snímek 17</vt:lpstr>
      <vt:lpstr>Snímek 18</vt:lpstr>
      <vt:lpstr>Snímek 19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Dum</cp:lastModifiedBy>
  <cp:revision>246</cp:revision>
  <cp:lastPrinted>2013-05-29T10:30:23Z</cp:lastPrinted>
  <dcterms:created xsi:type="dcterms:W3CDTF">2013-05-29T06:59:46Z</dcterms:created>
  <dcterms:modified xsi:type="dcterms:W3CDTF">2014-06-30T18:45:28Z</dcterms:modified>
</cp:coreProperties>
</file>