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73" r:id="rId3"/>
    <p:sldId id="289" r:id="rId4"/>
    <p:sldId id="274" r:id="rId5"/>
    <p:sldId id="261" r:id="rId6"/>
    <p:sldId id="267" r:id="rId7"/>
    <p:sldId id="288" r:id="rId8"/>
  </p:sldIdLst>
  <p:sldSz cx="9144000" cy="6858000" type="screen4x3"/>
  <p:notesSz cx="6797675" cy="987266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dmin" initials="a" lastIdx="2" clrIdx="0">
    <p:extLst>
      <p:ext uri="{19B8F6BF-5375-455C-9EA6-DF929625EA0E}">
        <p15:presenceInfo xmlns:p15="http://schemas.microsoft.com/office/powerpoint/2012/main" userId="admin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5" autoAdjust="0"/>
    <p:restoredTop sz="94660"/>
  </p:normalViewPr>
  <p:slideViewPr>
    <p:cSldViewPr snapToGrid="0">
      <p:cViewPr>
        <p:scale>
          <a:sx n="75" d="100"/>
          <a:sy n="75" d="100"/>
        </p:scale>
        <p:origin x="113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commentAuthors" Target="commentAuthor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59359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2916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62803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197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27067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21040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17305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66753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5506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21633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69090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4FB662-1261-4836-BFD3-173CE50C0C6E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39440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47813" y="333375"/>
            <a:ext cx="6011862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9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2133600"/>
            <a:ext cx="6400800" cy="1079500"/>
          </a:xfrm>
        </p:spPr>
        <p:txBody>
          <a:bodyPr>
            <a:normAutofit lnSpcReduction="10000"/>
          </a:bodyPr>
          <a:lstStyle/>
          <a:p>
            <a:pPr algn="l">
              <a:defRPr/>
            </a:pPr>
            <a:r>
              <a:rPr lang="cs-CZ" sz="1200" b="1" dirty="0" smtClean="0"/>
              <a:t>Číslo projektu školy 	</a:t>
            </a:r>
            <a:r>
              <a:rPr lang="cs-CZ" sz="1200" b="1" dirty="0"/>
              <a:t>CZ.1.07/1.5.00/34.0963  </a:t>
            </a:r>
            <a:endParaRPr lang="cs-CZ" sz="1200" b="1" dirty="0" smtClean="0"/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Číslo a název šablony </a:t>
            </a:r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klíčové aktivity 	III/2 </a:t>
            </a:r>
            <a:r>
              <a:rPr lang="cs-CZ" sz="1200" b="1" dirty="0">
                <a:effectLst/>
              </a:rPr>
              <a:t>Inovace a zkvalitnění výuky prostřednictvím ICT</a:t>
            </a:r>
            <a:endParaRPr lang="cs-CZ" sz="1200" b="1" dirty="0" smtClean="0"/>
          </a:p>
          <a:p>
            <a:pPr algn="l">
              <a:defRPr/>
            </a:pPr>
            <a:r>
              <a:rPr lang="cs-CZ" sz="1200" b="1" dirty="0" smtClean="0"/>
              <a:t>Číslo materiálu	VY_32_INOVACE_ICT_I_S1_15</a:t>
            </a:r>
          </a:p>
        </p:txBody>
      </p:sp>
      <p:sp>
        <p:nvSpPr>
          <p:cNvPr id="11" name="Text Box 4"/>
          <p:cNvSpPr txBox="1">
            <a:spLocks noChangeArrowheads="1"/>
          </p:cNvSpPr>
          <p:nvPr/>
        </p:nvSpPr>
        <p:spPr bwMode="auto">
          <a:xfrm>
            <a:off x="1403350" y="3284538"/>
            <a:ext cx="6553200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Popis výukového materiálu	</a:t>
            </a: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Název:			</a:t>
            </a:r>
            <a:r>
              <a:rPr lang="cs-CZ" sz="1200" dirty="0" smtClean="0"/>
              <a:t>ČSN 01 6910 – Poptávka</a:t>
            </a:r>
            <a:endParaRPr lang="cs-CZ" sz="1200" b="1" dirty="0" smtClean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 smtClean="0">
                <a:latin typeface="Arial" panose="020B0604020202020204" pitchFamily="34" charset="0"/>
              </a:rPr>
              <a:t>Autor</a:t>
            </a:r>
            <a:r>
              <a:rPr lang="cs-CZ" sz="1200" dirty="0">
                <a:latin typeface="Arial" panose="020B0604020202020204" pitchFamily="34" charset="0"/>
              </a:rPr>
              <a:t>:			</a:t>
            </a:r>
            <a:r>
              <a:rPr lang="cs-CZ" sz="1200" dirty="0" smtClean="0">
                <a:latin typeface="Arial" panose="020B0604020202020204" pitchFamily="34" charset="0"/>
              </a:rPr>
              <a:t>Pavel Lintemer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Datum:			</a:t>
            </a:r>
            <a:r>
              <a:rPr lang="cs-CZ" sz="1200" dirty="0" smtClean="0">
                <a:latin typeface="Arial" panose="020B0604020202020204" pitchFamily="34" charset="0"/>
              </a:rPr>
              <a:t>1. 4. 2013 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Obor:			</a:t>
            </a:r>
            <a:r>
              <a:rPr lang="cs-CZ" sz="1200" dirty="0"/>
              <a:t>65-41-L/01 Gastronomie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Ročník:			1. ročník</a:t>
            </a: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Předmět:			IKT – Informační a komunikační technologie</a:t>
            </a: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Anotace výukového materiálu</a:t>
            </a:r>
          </a:p>
          <a:p>
            <a:pPr eaLnBrk="1" hangingPunct="1"/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i="1" dirty="0">
                <a:latin typeface="Arial" panose="020B0604020202020204" pitchFamily="34" charset="0"/>
              </a:rPr>
              <a:t>1. Materiál je určen pro výuku předmětu </a:t>
            </a:r>
            <a:r>
              <a:rPr lang="cs-CZ" sz="1200" i="1" dirty="0" smtClean="0">
                <a:latin typeface="Arial" panose="020B0604020202020204" pitchFamily="34" charset="0"/>
              </a:rPr>
              <a:t>IKT </a:t>
            </a:r>
            <a:r>
              <a:rPr lang="cs-CZ" sz="1200" i="1" dirty="0">
                <a:latin typeface="Arial" panose="020B0604020202020204" pitchFamily="34" charset="0"/>
              </a:rPr>
              <a:t>a je v souladu s </a:t>
            </a:r>
            <a:r>
              <a:rPr lang="cs-CZ" sz="1200" i="1" dirty="0" smtClean="0">
                <a:latin typeface="Arial" panose="020B0604020202020204" pitchFamily="34" charset="0"/>
              </a:rPr>
              <a:t>ŠVP. </a:t>
            </a:r>
            <a:endParaRPr lang="cs-CZ" sz="1200" i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i="1" dirty="0">
                <a:latin typeface="Arial" panose="020B0604020202020204" pitchFamily="34" charset="0"/>
              </a:rPr>
              <a:t>2. Materiál je prezentován žákům prostřednictvím </a:t>
            </a:r>
            <a:r>
              <a:rPr lang="cs-CZ" sz="1200" i="1" dirty="0" smtClean="0">
                <a:latin typeface="Arial" panose="020B0604020202020204" pitchFamily="34" charset="0"/>
              </a:rPr>
              <a:t>dataprojektoru na učebně IKT </a:t>
            </a:r>
            <a:r>
              <a:rPr lang="cs-CZ" sz="1200" i="1" dirty="0">
                <a:latin typeface="Arial" panose="020B0604020202020204" pitchFamily="34" charset="0"/>
              </a:rPr>
              <a:t>s výkladem </a:t>
            </a:r>
            <a:r>
              <a:rPr lang="cs-CZ" sz="1200" i="1" dirty="0" smtClean="0">
                <a:latin typeface="Arial" panose="020B0604020202020204" pitchFamily="34" charset="0"/>
              </a:rPr>
              <a:t>včetně názorných ukázek</a:t>
            </a:r>
          </a:p>
          <a:p>
            <a:pPr eaLnBrk="1" hangingPunct="1"/>
            <a:endParaRPr lang="cs-CZ" sz="1200" i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i="1" dirty="0" smtClean="0">
                <a:latin typeface="Arial" panose="020B0604020202020204" pitchFamily="34" charset="0"/>
              </a:rPr>
              <a:t>Cíl: žák se seznámí s tvorbou poptávky dle normy ČSN 01 6910</a:t>
            </a:r>
          </a:p>
        </p:txBody>
      </p:sp>
    </p:spTree>
    <p:extLst>
      <p:ext uri="{BB962C8B-B14F-4D97-AF65-F5344CB8AC3E}">
        <p14:creationId xmlns:p14="http://schemas.microsoft.com/office/powerpoint/2010/main" val="36363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65127"/>
            <a:ext cx="9144000" cy="646378"/>
          </a:xfrm>
        </p:spPr>
        <p:txBody>
          <a:bodyPr>
            <a:normAutofit fontScale="90000"/>
          </a:bodyPr>
          <a:lstStyle/>
          <a:p>
            <a:pPr algn="ctr"/>
            <a:r>
              <a:rPr lang="pl-PL" dirty="0">
                <a:latin typeface="Segoe UI Light" panose="020B0502040204020203" pitchFamily="34" charset="0"/>
                <a:cs typeface="Segoe UI Light" panose="020B0502040204020203" pitchFamily="34" charset="0"/>
              </a:rPr>
              <a:t>ČSN 01 6910 – </a:t>
            </a:r>
            <a:r>
              <a:rPr lang="pl-PL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poptávka</a:t>
            </a:r>
            <a:endParaRPr lang="cs-CZ" b="1" cap="all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4274" y="1011505"/>
            <a:ext cx="89916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K čemu poptávka slouží?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55948" y="1564748"/>
            <a:ext cx="7248252" cy="2554545"/>
          </a:xfrm>
          <a:prstGeom prst="rect">
            <a:avLst/>
          </a:prstGeom>
          <a:noFill/>
        </p:spPr>
        <p:txBody>
          <a:bodyPr wrap="square" numCol="1" rtlCol="0" anchor="t">
            <a:spAutoFit/>
          </a:bodyPr>
          <a:lstStyle/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Získání seznamu vhodných dodavatelů</a:t>
            </a:r>
          </a:p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Získání informací o výrobku nebo službách od různých dodavatelů</a:t>
            </a:r>
          </a:p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Zjištění cenové hladiny</a:t>
            </a:r>
          </a:p>
        </p:txBody>
      </p:sp>
    </p:spTree>
    <p:extLst>
      <p:ext uri="{BB962C8B-B14F-4D97-AF65-F5344CB8AC3E}">
        <p14:creationId xmlns:p14="http://schemas.microsoft.com/office/powerpoint/2010/main" val="3841769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65127"/>
            <a:ext cx="9144000" cy="646378"/>
          </a:xfrm>
        </p:spPr>
        <p:txBody>
          <a:bodyPr>
            <a:normAutofit fontScale="90000"/>
          </a:bodyPr>
          <a:lstStyle/>
          <a:p>
            <a:pPr algn="ctr"/>
            <a:r>
              <a:rPr lang="pl-PL" dirty="0">
                <a:latin typeface="Segoe UI Light" panose="020B0502040204020203" pitchFamily="34" charset="0"/>
                <a:cs typeface="Segoe UI Light" panose="020B0502040204020203" pitchFamily="34" charset="0"/>
              </a:rPr>
              <a:t>ČSN 01 6910 – </a:t>
            </a:r>
            <a:r>
              <a:rPr lang="pl-PL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poptávka</a:t>
            </a:r>
            <a:endParaRPr lang="cs-CZ" b="1" cap="all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4274" y="1011505"/>
            <a:ext cx="89916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Jak stylizovat poptávku?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55948" y="1657883"/>
            <a:ext cx="7248252" cy="3170099"/>
          </a:xfrm>
          <a:prstGeom prst="rect">
            <a:avLst/>
          </a:prstGeom>
          <a:noFill/>
        </p:spPr>
        <p:txBody>
          <a:bodyPr wrap="square" numCol="1" rtlCol="0" anchor="t">
            <a:spAutoFit/>
          </a:bodyPr>
          <a:lstStyle/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Proč jste firmu oslovili</a:t>
            </a:r>
          </a:p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O jaké výrobky nebo služby se zajímáte</a:t>
            </a:r>
          </a:p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Bližší informace o výrobku (kusy, materiály atd.)</a:t>
            </a:r>
          </a:p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Návrh dodacích podmínek</a:t>
            </a:r>
          </a:p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Vyžádání nabídky</a:t>
            </a:r>
          </a:p>
        </p:txBody>
      </p:sp>
    </p:spTree>
    <p:extLst>
      <p:ext uri="{BB962C8B-B14F-4D97-AF65-F5344CB8AC3E}">
        <p14:creationId xmlns:p14="http://schemas.microsoft.com/office/powerpoint/2010/main" val="2428782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1874" y="1217439"/>
            <a:ext cx="4524781" cy="5527882"/>
          </a:xfrm>
          <a:prstGeom prst="rect">
            <a:avLst/>
          </a:prstGeom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0" y="109396"/>
            <a:ext cx="9144000" cy="6463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ČSN 01 6910 – poptávka</a:t>
            </a:r>
            <a:endParaRPr lang="cs-CZ" b="1" cap="all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4274" y="755774"/>
            <a:ext cx="89916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Co má obsahovat poptávka?</a:t>
            </a:r>
          </a:p>
        </p:txBody>
      </p:sp>
      <p:grpSp>
        <p:nvGrpSpPr>
          <p:cNvPr id="9" name="Skupina 8"/>
          <p:cNvGrpSpPr/>
          <p:nvPr/>
        </p:nvGrpSpPr>
        <p:grpSpPr>
          <a:xfrm>
            <a:off x="821919" y="1676400"/>
            <a:ext cx="4524781" cy="551934"/>
            <a:chOff x="295568" y="1676400"/>
            <a:chExt cx="7972132" cy="551934"/>
          </a:xfrm>
        </p:grpSpPr>
        <p:sp>
          <p:nvSpPr>
            <p:cNvPr id="10" name="TextovéPole 9"/>
            <p:cNvSpPr txBox="1"/>
            <p:nvPr/>
          </p:nvSpPr>
          <p:spPr>
            <a:xfrm>
              <a:off x="295568" y="1767701"/>
              <a:ext cx="290428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Adresa pisatele</a:t>
              </a:r>
              <a:endParaRPr lang="cs-CZ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11" name="Zaoblený obdélník 10"/>
            <p:cNvSpPr/>
            <p:nvPr/>
          </p:nvSpPr>
          <p:spPr>
            <a:xfrm>
              <a:off x="6343372" y="1676400"/>
              <a:ext cx="1924328" cy="551934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cxnSp>
          <p:nvCxnSpPr>
            <p:cNvPr id="12" name="Přímá spojnice se šipkou 11"/>
            <p:cNvCxnSpPr>
              <a:stCxn id="10" idx="3"/>
              <a:endCxn id="11" idx="1"/>
            </p:cNvCxnSpPr>
            <p:nvPr/>
          </p:nvCxnSpPr>
          <p:spPr>
            <a:xfrm>
              <a:off x="3199855" y="1952367"/>
              <a:ext cx="3143517" cy="0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" name="Skupina 12"/>
          <p:cNvGrpSpPr/>
          <p:nvPr/>
        </p:nvGrpSpPr>
        <p:grpSpPr>
          <a:xfrm>
            <a:off x="821919" y="2226662"/>
            <a:ext cx="4524781" cy="460633"/>
            <a:chOff x="295568" y="1676400"/>
            <a:chExt cx="7972132" cy="460633"/>
          </a:xfrm>
        </p:grpSpPr>
        <p:sp>
          <p:nvSpPr>
            <p:cNvPr id="15" name="TextovéPole 14"/>
            <p:cNvSpPr txBox="1"/>
            <p:nvPr/>
          </p:nvSpPr>
          <p:spPr>
            <a:xfrm>
              <a:off x="295568" y="1722050"/>
              <a:ext cx="307374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Adresa příjemce</a:t>
              </a:r>
              <a:endParaRPr lang="cs-CZ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16" name="Zaoblený obdélník 15"/>
            <p:cNvSpPr/>
            <p:nvPr/>
          </p:nvSpPr>
          <p:spPr>
            <a:xfrm>
              <a:off x="6343372" y="1676400"/>
              <a:ext cx="1924328" cy="460633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cxnSp>
          <p:nvCxnSpPr>
            <p:cNvPr id="17" name="Přímá spojnice se šipkou 16"/>
            <p:cNvCxnSpPr>
              <a:stCxn id="15" idx="3"/>
              <a:endCxn id="16" idx="1"/>
            </p:cNvCxnSpPr>
            <p:nvPr/>
          </p:nvCxnSpPr>
          <p:spPr>
            <a:xfrm>
              <a:off x="3369313" y="1906716"/>
              <a:ext cx="2974059" cy="1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>
            <a:off x="821919" y="2685624"/>
            <a:ext cx="4520305" cy="392157"/>
            <a:chOff x="303454" y="1676401"/>
            <a:chExt cx="7964246" cy="392157"/>
          </a:xfrm>
        </p:grpSpPr>
        <p:sp>
          <p:nvSpPr>
            <p:cNvPr id="19" name="TextovéPole 18"/>
            <p:cNvSpPr txBox="1"/>
            <p:nvPr/>
          </p:nvSpPr>
          <p:spPr>
            <a:xfrm>
              <a:off x="303454" y="1699226"/>
              <a:ext cx="28757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Odvolací údaje</a:t>
              </a:r>
              <a:endParaRPr lang="cs-CZ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20" name="Zaoblený obdélník 19"/>
            <p:cNvSpPr/>
            <p:nvPr/>
          </p:nvSpPr>
          <p:spPr>
            <a:xfrm>
              <a:off x="6343372" y="1676401"/>
              <a:ext cx="1924328" cy="392157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cxnSp>
          <p:nvCxnSpPr>
            <p:cNvPr id="21" name="Přímá spojnice se šipkou 20"/>
            <p:cNvCxnSpPr>
              <a:stCxn id="19" idx="3"/>
              <a:endCxn id="20" idx="1"/>
            </p:cNvCxnSpPr>
            <p:nvPr/>
          </p:nvCxnSpPr>
          <p:spPr>
            <a:xfrm flipV="1">
              <a:off x="3179160" y="1872480"/>
              <a:ext cx="3164212" cy="11412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7" name="Skupina 26"/>
          <p:cNvGrpSpPr/>
          <p:nvPr/>
        </p:nvGrpSpPr>
        <p:grpSpPr>
          <a:xfrm>
            <a:off x="821919" y="3079028"/>
            <a:ext cx="4520305" cy="392157"/>
            <a:chOff x="303454" y="1676401"/>
            <a:chExt cx="7964246" cy="392157"/>
          </a:xfrm>
        </p:grpSpPr>
        <p:sp>
          <p:nvSpPr>
            <p:cNvPr id="28" name="TextovéPole 27"/>
            <p:cNvSpPr txBox="1"/>
            <p:nvPr/>
          </p:nvSpPr>
          <p:spPr>
            <a:xfrm>
              <a:off x="303454" y="1699226"/>
              <a:ext cx="262434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Stručný popis</a:t>
              </a:r>
              <a:endParaRPr lang="cs-CZ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29" name="Zaoblený obdélník 28"/>
            <p:cNvSpPr/>
            <p:nvPr/>
          </p:nvSpPr>
          <p:spPr>
            <a:xfrm>
              <a:off x="6343372" y="1676401"/>
              <a:ext cx="1924328" cy="238811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cxnSp>
          <p:nvCxnSpPr>
            <p:cNvPr id="30" name="Přímá spojnice se šipkou 29"/>
            <p:cNvCxnSpPr>
              <a:stCxn id="28" idx="3"/>
              <a:endCxn id="29" idx="1"/>
            </p:cNvCxnSpPr>
            <p:nvPr/>
          </p:nvCxnSpPr>
          <p:spPr>
            <a:xfrm flipV="1">
              <a:off x="2927796" y="1795807"/>
              <a:ext cx="3415576" cy="88085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2" name="Skupina 31"/>
          <p:cNvGrpSpPr/>
          <p:nvPr/>
        </p:nvGrpSpPr>
        <p:grpSpPr>
          <a:xfrm>
            <a:off x="821919" y="3422665"/>
            <a:ext cx="4502286" cy="450707"/>
            <a:chOff x="335201" y="1676401"/>
            <a:chExt cx="7932499" cy="450707"/>
          </a:xfrm>
        </p:grpSpPr>
        <p:sp>
          <p:nvSpPr>
            <p:cNvPr id="33" name="TextovéPole 32"/>
            <p:cNvSpPr txBox="1"/>
            <p:nvPr/>
          </p:nvSpPr>
          <p:spPr>
            <a:xfrm>
              <a:off x="335201" y="1757776"/>
              <a:ext cx="179964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Oslovení</a:t>
              </a:r>
              <a:endParaRPr lang="cs-CZ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34" name="Zaoblený obdélník 33"/>
            <p:cNvSpPr/>
            <p:nvPr/>
          </p:nvSpPr>
          <p:spPr>
            <a:xfrm>
              <a:off x="6343372" y="1676401"/>
              <a:ext cx="1924328" cy="238811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cxnSp>
          <p:nvCxnSpPr>
            <p:cNvPr id="35" name="Přímá spojnice se šipkou 34"/>
            <p:cNvCxnSpPr>
              <a:stCxn id="33" idx="3"/>
              <a:endCxn id="34" idx="1"/>
            </p:cNvCxnSpPr>
            <p:nvPr/>
          </p:nvCxnSpPr>
          <p:spPr>
            <a:xfrm flipV="1">
              <a:off x="2134846" y="1795807"/>
              <a:ext cx="4208526" cy="146635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6" name="Skupina 35"/>
          <p:cNvGrpSpPr/>
          <p:nvPr/>
        </p:nvGrpSpPr>
        <p:grpSpPr>
          <a:xfrm>
            <a:off x="821919" y="3661476"/>
            <a:ext cx="7293381" cy="1830269"/>
            <a:chOff x="289197" y="1623649"/>
            <a:chExt cx="12850080" cy="1830269"/>
          </a:xfrm>
        </p:grpSpPr>
        <p:sp>
          <p:nvSpPr>
            <p:cNvPr id="37" name="TextovéPole 36"/>
            <p:cNvSpPr txBox="1"/>
            <p:nvPr/>
          </p:nvSpPr>
          <p:spPr>
            <a:xfrm>
              <a:off x="289197" y="2354117"/>
              <a:ext cx="222713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Text dopisu</a:t>
              </a:r>
              <a:endParaRPr lang="cs-CZ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38" name="Zaoblený obdélník 37"/>
            <p:cNvSpPr/>
            <p:nvPr/>
          </p:nvSpPr>
          <p:spPr>
            <a:xfrm>
              <a:off x="6343372" y="1623649"/>
              <a:ext cx="6795905" cy="1830269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cxnSp>
          <p:nvCxnSpPr>
            <p:cNvPr id="39" name="Přímá spojnice se šipkou 38"/>
            <p:cNvCxnSpPr>
              <a:stCxn id="37" idx="3"/>
              <a:endCxn id="38" idx="1"/>
            </p:cNvCxnSpPr>
            <p:nvPr/>
          </p:nvCxnSpPr>
          <p:spPr>
            <a:xfrm>
              <a:off x="2516329" y="2538783"/>
              <a:ext cx="3827043" cy="1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3" name="Skupina 42"/>
          <p:cNvGrpSpPr/>
          <p:nvPr/>
        </p:nvGrpSpPr>
        <p:grpSpPr>
          <a:xfrm>
            <a:off x="821919" y="5416531"/>
            <a:ext cx="4832121" cy="369332"/>
            <a:chOff x="315252" y="1581281"/>
            <a:chExt cx="8513628" cy="369332"/>
          </a:xfrm>
        </p:grpSpPr>
        <p:sp>
          <p:nvSpPr>
            <p:cNvPr id="44" name="TextovéPole 43"/>
            <p:cNvSpPr txBox="1"/>
            <p:nvPr/>
          </p:nvSpPr>
          <p:spPr>
            <a:xfrm>
              <a:off x="315252" y="1581281"/>
              <a:ext cx="168927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Pozdrav</a:t>
              </a:r>
              <a:endParaRPr lang="cs-CZ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45" name="Zaoblený obdélník 44"/>
            <p:cNvSpPr/>
            <p:nvPr/>
          </p:nvSpPr>
          <p:spPr>
            <a:xfrm>
              <a:off x="6343370" y="1656495"/>
              <a:ext cx="2485510" cy="218905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cxnSp>
          <p:nvCxnSpPr>
            <p:cNvPr id="46" name="Přímá spojnice se šipkou 45"/>
            <p:cNvCxnSpPr>
              <a:stCxn id="44" idx="3"/>
              <a:endCxn id="45" idx="1"/>
            </p:cNvCxnSpPr>
            <p:nvPr/>
          </p:nvCxnSpPr>
          <p:spPr>
            <a:xfrm>
              <a:off x="2004525" y="1765947"/>
              <a:ext cx="4338845" cy="1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821919" y="5721398"/>
            <a:ext cx="4650115" cy="412063"/>
            <a:chOff x="303454" y="1656495"/>
            <a:chExt cx="8192956" cy="412063"/>
          </a:xfrm>
        </p:grpSpPr>
        <p:sp>
          <p:nvSpPr>
            <p:cNvPr id="50" name="TextovéPole 49"/>
            <p:cNvSpPr txBox="1"/>
            <p:nvPr/>
          </p:nvSpPr>
          <p:spPr>
            <a:xfrm>
              <a:off x="303454" y="1699226"/>
              <a:ext cx="29152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Razítko, podpis</a:t>
              </a:r>
              <a:endParaRPr lang="cs-CZ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51" name="Zaoblený obdélník 50"/>
            <p:cNvSpPr/>
            <p:nvPr/>
          </p:nvSpPr>
          <p:spPr>
            <a:xfrm>
              <a:off x="6343370" y="1656495"/>
              <a:ext cx="2153040" cy="412063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cxnSp>
          <p:nvCxnSpPr>
            <p:cNvPr id="52" name="Přímá spojnice se šipkou 51"/>
            <p:cNvCxnSpPr>
              <a:stCxn id="50" idx="3"/>
              <a:endCxn id="51" idx="1"/>
            </p:cNvCxnSpPr>
            <p:nvPr/>
          </p:nvCxnSpPr>
          <p:spPr>
            <a:xfrm flipV="1">
              <a:off x="3218700" y="1862527"/>
              <a:ext cx="3124670" cy="21365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5" name="Skupina 54"/>
          <p:cNvGrpSpPr/>
          <p:nvPr/>
        </p:nvGrpSpPr>
        <p:grpSpPr>
          <a:xfrm>
            <a:off x="821919" y="6179482"/>
            <a:ext cx="6830322" cy="446302"/>
            <a:chOff x="303454" y="1656495"/>
            <a:chExt cx="12034224" cy="446302"/>
          </a:xfrm>
        </p:grpSpPr>
        <p:sp>
          <p:nvSpPr>
            <p:cNvPr id="56" name="TextovéPole 55"/>
            <p:cNvSpPr txBox="1"/>
            <p:nvPr/>
          </p:nvSpPr>
          <p:spPr>
            <a:xfrm>
              <a:off x="303454" y="1699226"/>
              <a:ext cx="305928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Doplňující údaje</a:t>
              </a:r>
              <a:endParaRPr lang="cs-CZ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57" name="Zaoblený obdélník 56"/>
            <p:cNvSpPr/>
            <p:nvPr/>
          </p:nvSpPr>
          <p:spPr>
            <a:xfrm>
              <a:off x="6343370" y="1656495"/>
              <a:ext cx="5994308" cy="446302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cxnSp>
          <p:nvCxnSpPr>
            <p:cNvPr id="58" name="Přímá spojnice se šipkou 57"/>
            <p:cNvCxnSpPr>
              <a:stCxn id="56" idx="3"/>
              <a:endCxn id="57" idx="1"/>
            </p:cNvCxnSpPr>
            <p:nvPr/>
          </p:nvCxnSpPr>
          <p:spPr>
            <a:xfrm flipV="1">
              <a:off x="3362739" y="1879646"/>
              <a:ext cx="2980631" cy="4246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779368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 txBox="1">
            <a:spLocks/>
          </p:cNvSpPr>
          <p:nvPr/>
        </p:nvSpPr>
        <p:spPr>
          <a:xfrm>
            <a:off x="578644" y="159887"/>
            <a:ext cx="7886700" cy="8116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4000" b="1" dirty="0" smtClean="0"/>
              <a:t>Zadání</a:t>
            </a:r>
            <a:r>
              <a:rPr lang="cs-CZ" b="1" dirty="0" smtClean="0"/>
              <a:t> úkolů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71508" y="971551"/>
            <a:ext cx="837089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</a:t>
            </a:r>
            <a:r>
              <a:rPr lang="cs-CZ" sz="1400" dirty="0" smtClean="0"/>
              <a:t>Vypracujte poptávku, kdy:</a:t>
            </a:r>
          </a:p>
          <a:p>
            <a:r>
              <a:rPr lang="cs-CZ" sz="1400" dirty="0"/>
              <a:t>	</a:t>
            </a:r>
            <a:r>
              <a:rPr lang="cs-CZ" sz="1400" dirty="0" smtClean="0"/>
              <a:t> firma „A“ bude poptávat na firmě „B“ 10 ks nějakých výrobků</a:t>
            </a:r>
            <a:r>
              <a:rPr lang="cs-CZ" sz="1400" dirty="0"/>
              <a:t>	</a:t>
            </a:r>
            <a:r>
              <a:rPr lang="cs-CZ" sz="1400" dirty="0" smtClean="0"/>
              <a:t>(stoly, židle, sporáky – dle Vámi 	zvolené firmy)</a:t>
            </a:r>
          </a:p>
          <a:p>
            <a:r>
              <a:rPr lang="cs-CZ" sz="1400" dirty="0"/>
              <a:t>	</a:t>
            </a:r>
            <a:r>
              <a:rPr lang="cs-CZ" sz="1400" dirty="0" smtClean="0"/>
              <a:t>poptejte druhy materiálů, velikost, cenu a dobu dodání k vám do firmy A</a:t>
            </a:r>
            <a:r>
              <a:rPr lang="cs-CZ" sz="1400" dirty="0"/>
              <a:t>	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33176" y="2057386"/>
            <a:ext cx="59776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!!! FIRMY A </a:t>
            </a:r>
            <a:r>
              <a:rPr lang="cs-CZ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 JSTE SI VYTVOŘILI V MINULÝCH HODINÁCH!!!</a:t>
            </a:r>
          </a:p>
        </p:txBody>
      </p:sp>
    </p:spTree>
    <p:extLst>
      <p:ext uri="{BB962C8B-B14F-4D97-AF65-F5344CB8AC3E}">
        <p14:creationId xmlns:p14="http://schemas.microsoft.com/office/powerpoint/2010/main" val="136506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/>
              <a:t>Řešení úkolů</a:t>
            </a:r>
            <a:endParaRPr lang="cs-CZ" sz="3200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656" y="1032779"/>
            <a:ext cx="8722523" cy="5280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1614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/>
              <a:t>Použité materiály:</a:t>
            </a:r>
            <a:endParaRPr lang="cs-CZ" sz="32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57225" y="857728"/>
            <a:ext cx="77882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HADAČOVÁ</a:t>
            </a:r>
            <a:r>
              <a:rPr lang="cs-CZ" sz="1400" dirty="0"/>
              <a:t>, Hana a kol. </a:t>
            </a:r>
            <a:r>
              <a:rPr lang="cs-CZ" sz="1400" i="1" dirty="0"/>
              <a:t>Korespondence v obchodní praxi</a:t>
            </a:r>
            <a:r>
              <a:rPr lang="cs-CZ" sz="1400" dirty="0"/>
              <a:t>. Praha: </a:t>
            </a:r>
            <a:r>
              <a:rPr lang="cs-CZ" sz="1400" dirty="0" err="1"/>
              <a:t>Verlag</a:t>
            </a:r>
            <a:r>
              <a:rPr lang="cs-CZ" sz="1400" dirty="0"/>
              <a:t> </a:t>
            </a:r>
            <a:r>
              <a:rPr lang="cs-CZ" sz="1400" dirty="0" err="1"/>
              <a:t>Dashöfer</a:t>
            </a:r>
            <a:r>
              <a:rPr lang="cs-CZ" sz="1400" dirty="0"/>
              <a:t>, 1998, ISBN 80-902247-8-4.	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6271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Motiv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Motiv 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tiv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2996</TotalTime>
  <Words>126</Words>
  <Application>Microsoft Office PowerPoint</Application>
  <PresentationFormat>Předvádění na obrazovce (4:3)</PresentationFormat>
  <Paragraphs>50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3" baseType="lpstr">
      <vt:lpstr>Arial</vt:lpstr>
      <vt:lpstr>Calibri</vt:lpstr>
      <vt:lpstr>Calibri Light</vt:lpstr>
      <vt:lpstr>Segoe UI Light</vt:lpstr>
      <vt:lpstr>Tahoma</vt:lpstr>
      <vt:lpstr>Office Theme</vt:lpstr>
      <vt:lpstr>Prezentace aplikace PowerPoint</vt:lpstr>
      <vt:lpstr>ČSN 01 6910 – poptávka</vt:lpstr>
      <vt:lpstr>ČSN 01 6910 – poptávka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Pavel Lintemer</cp:lastModifiedBy>
  <cp:revision>254</cp:revision>
  <cp:lastPrinted>2013-05-29T10:30:23Z</cp:lastPrinted>
  <dcterms:created xsi:type="dcterms:W3CDTF">2013-05-29T06:59:46Z</dcterms:created>
  <dcterms:modified xsi:type="dcterms:W3CDTF">2014-04-05T18:46:29Z</dcterms:modified>
</cp:coreProperties>
</file>