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89" r:id="rId4"/>
    <p:sldId id="274" r:id="rId5"/>
    <p:sldId id="261" r:id="rId6"/>
    <p:sldId id="267" r:id="rId7"/>
    <p:sldId id="288" r:id="rId8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1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93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2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0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73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7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5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63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0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94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</a:t>
            </a:r>
            <a:r>
              <a:rPr lang="cs-CZ" sz="1200" b="1" smtClean="0"/>
              <a:t>VY_32_INOVACE_ICT_I_S1_16</a:t>
            </a:r>
            <a:endParaRPr lang="cs-CZ" sz="1200" b="1" dirty="0" smtClean="0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dirty="0" smtClean="0"/>
              <a:t>ČSN 01 6910 – Nabídka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Pavel Lintemer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2. 4. 2013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žák se seznámí s tvorbou nabídky dle normy ČSN 01 6910</a:t>
            </a: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nabídka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K čemu nabídka slouží?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564748"/>
            <a:ext cx="7248252" cy="1938992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VYŽÁDANÁ nabídka slouží jako odpověď na poptávku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NEVYŽÁDANÁ nabídka upozorňuje na výrobky nebo služby a snaží se získat zákazníky (pozor na zákon)</a:t>
            </a:r>
          </a:p>
        </p:txBody>
      </p:sp>
    </p:spTree>
    <p:extLst>
      <p:ext uri="{BB962C8B-B14F-4D97-AF65-F5344CB8AC3E}">
        <p14:creationId xmlns:p14="http://schemas.microsoft.com/office/powerpoint/2010/main" val="3841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65127"/>
            <a:ext cx="91440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</a:t>
            </a:r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nabídka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4274" y="1011505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Jak stylizovat nabídku?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55948" y="1657883"/>
            <a:ext cx="7248252" cy="3170099"/>
          </a:xfrm>
          <a:prstGeom prst="rect">
            <a:avLst/>
          </a:prstGeom>
          <a:noFill/>
        </p:spPr>
        <p:txBody>
          <a:bodyPr wrap="square" numCol="1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Poděkování za poptávku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Údaje o nabízeném zboží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Dodací podmínky (cena, platební a dodací podmínky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Závěrečná zdvořilostní věta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eriod"/>
            </a:pPr>
            <a:r>
              <a:rPr lang="cs-CZ" sz="2000" dirty="0" smtClean="0">
                <a:solidFill>
                  <a:prstClr val="black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Výzva k objednávce</a:t>
            </a:r>
          </a:p>
        </p:txBody>
      </p:sp>
    </p:spTree>
    <p:extLst>
      <p:ext uri="{BB962C8B-B14F-4D97-AF65-F5344CB8AC3E}">
        <p14:creationId xmlns:p14="http://schemas.microsoft.com/office/powerpoint/2010/main" val="242878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329" y="1102637"/>
            <a:ext cx="4610671" cy="5632813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0" y="109396"/>
            <a:ext cx="9144000" cy="6463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pl-PL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ČSN 01 6910 – nabídka</a:t>
            </a:r>
            <a:endParaRPr lang="cs-CZ" b="1" cap="all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274" y="755774"/>
            <a:ext cx="8991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 má obsahovat nabídka?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821919" y="1581140"/>
            <a:ext cx="4524781" cy="551934"/>
            <a:chOff x="295568" y="1676400"/>
            <a:chExt cx="7972132" cy="551934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568" y="1767701"/>
              <a:ext cx="29042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pisatele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343372" y="1676400"/>
              <a:ext cx="1924328" cy="551934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2" name="Přímá spojnice se šipkou 11"/>
            <p:cNvCxnSpPr>
              <a:stCxn id="10" idx="3"/>
              <a:endCxn id="11" idx="1"/>
            </p:cNvCxnSpPr>
            <p:nvPr/>
          </p:nvCxnSpPr>
          <p:spPr>
            <a:xfrm>
              <a:off x="3199855" y="1952367"/>
              <a:ext cx="3143517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821919" y="2126645"/>
            <a:ext cx="4524781" cy="514999"/>
            <a:chOff x="295568" y="1576383"/>
            <a:chExt cx="7972132" cy="514999"/>
          </a:xfrm>
        </p:grpSpPr>
        <p:sp>
          <p:nvSpPr>
            <p:cNvPr id="15" name="TextovéPole 14"/>
            <p:cNvSpPr txBox="1"/>
            <p:nvPr/>
          </p:nvSpPr>
          <p:spPr>
            <a:xfrm>
              <a:off x="295568" y="1722050"/>
              <a:ext cx="30737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Adresa příjemce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6343372" y="1576383"/>
              <a:ext cx="1924328" cy="460633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17" name="Přímá spojnice se šipkou 16"/>
            <p:cNvCxnSpPr>
              <a:stCxn id="15" idx="3"/>
              <a:endCxn id="16" idx="1"/>
            </p:cNvCxnSpPr>
            <p:nvPr/>
          </p:nvCxnSpPr>
          <p:spPr>
            <a:xfrm flipV="1">
              <a:off x="3369313" y="1806700"/>
              <a:ext cx="2974059" cy="100016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821919" y="2614179"/>
            <a:ext cx="4520305" cy="392157"/>
            <a:chOff x="303454" y="1676401"/>
            <a:chExt cx="7964246" cy="392157"/>
          </a:xfrm>
        </p:grpSpPr>
        <p:sp>
          <p:nvSpPr>
            <p:cNvPr id="19" name="TextovéPole 18"/>
            <p:cNvSpPr txBox="1"/>
            <p:nvPr/>
          </p:nvSpPr>
          <p:spPr>
            <a:xfrm>
              <a:off x="303454" y="1699226"/>
              <a:ext cx="28757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Odvolací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6343372" y="1676401"/>
              <a:ext cx="1924328" cy="39215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21" name="Přímá spojnice se šipkou 20"/>
            <p:cNvCxnSpPr>
              <a:stCxn id="19" idx="3"/>
              <a:endCxn id="20" idx="1"/>
            </p:cNvCxnSpPr>
            <p:nvPr/>
          </p:nvCxnSpPr>
          <p:spPr>
            <a:xfrm flipV="1">
              <a:off x="3179160" y="1872480"/>
              <a:ext cx="3164212" cy="1141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821919" y="3017110"/>
            <a:ext cx="4520305" cy="454075"/>
            <a:chOff x="303454" y="1614483"/>
            <a:chExt cx="7964246" cy="454075"/>
          </a:xfrm>
        </p:grpSpPr>
        <p:sp>
          <p:nvSpPr>
            <p:cNvPr id="28" name="TextovéPole 27"/>
            <p:cNvSpPr txBox="1"/>
            <p:nvPr/>
          </p:nvSpPr>
          <p:spPr>
            <a:xfrm>
              <a:off x="303454" y="1699226"/>
              <a:ext cx="26243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Stručný popis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29" name="Zaoblený obdélník 28"/>
            <p:cNvSpPr/>
            <p:nvPr/>
          </p:nvSpPr>
          <p:spPr>
            <a:xfrm>
              <a:off x="6343372" y="1614483"/>
              <a:ext cx="1924328" cy="18270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0" name="Přímá spojnice se šipkou 29"/>
            <p:cNvCxnSpPr>
              <a:stCxn id="28" idx="3"/>
              <a:endCxn id="29" idx="1"/>
            </p:cNvCxnSpPr>
            <p:nvPr/>
          </p:nvCxnSpPr>
          <p:spPr>
            <a:xfrm flipV="1">
              <a:off x="2927796" y="1705834"/>
              <a:ext cx="3415576" cy="178058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821919" y="3346457"/>
            <a:ext cx="4502286" cy="450707"/>
            <a:chOff x="335201" y="1676401"/>
            <a:chExt cx="7932499" cy="450707"/>
          </a:xfrm>
        </p:grpSpPr>
        <p:sp>
          <p:nvSpPr>
            <p:cNvPr id="33" name="TextovéPole 32"/>
            <p:cNvSpPr txBox="1"/>
            <p:nvPr/>
          </p:nvSpPr>
          <p:spPr>
            <a:xfrm>
              <a:off x="335201" y="1757776"/>
              <a:ext cx="17996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Oslovení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4" name="Zaoblený obdélník 33"/>
            <p:cNvSpPr/>
            <p:nvPr/>
          </p:nvSpPr>
          <p:spPr>
            <a:xfrm>
              <a:off x="6343372" y="1676401"/>
              <a:ext cx="1924328" cy="238811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5" name="Přímá spojnice se šipkou 34"/>
            <p:cNvCxnSpPr>
              <a:stCxn id="33" idx="3"/>
              <a:endCxn id="34" idx="1"/>
            </p:cNvCxnSpPr>
            <p:nvPr/>
          </p:nvCxnSpPr>
          <p:spPr>
            <a:xfrm flipV="1">
              <a:off x="2134846" y="1795807"/>
              <a:ext cx="4208526" cy="14663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821919" y="3636076"/>
            <a:ext cx="7248931" cy="1830269"/>
            <a:chOff x="367512" y="1623649"/>
            <a:chExt cx="12771765" cy="1830269"/>
          </a:xfrm>
        </p:grpSpPr>
        <p:sp>
          <p:nvSpPr>
            <p:cNvPr id="37" name="TextovéPole 36"/>
            <p:cNvSpPr txBox="1"/>
            <p:nvPr/>
          </p:nvSpPr>
          <p:spPr>
            <a:xfrm>
              <a:off x="367512" y="2354117"/>
              <a:ext cx="22271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Text dopisu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6343372" y="1623649"/>
              <a:ext cx="6795905" cy="1830269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  <a:effectLst>
              <a:softEdge rad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39" name="Přímá spojnice se šipkou 38"/>
            <p:cNvCxnSpPr>
              <a:stCxn id="37" idx="3"/>
              <a:endCxn id="38" idx="1"/>
            </p:cNvCxnSpPr>
            <p:nvPr/>
          </p:nvCxnSpPr>
          <p:spPr>
            <a:xfrm>
              <a:off x="2594644" y="2538783"/>
              <a:ext cx="3748728" cy="1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821919" y="5416531"/>
            <a:ext cx="4832121" cy="369332"/>
            <a:chOff x="315252" y="1581281"/>
            <a:chExt cx="8513628" cy="369332"/>
          </a:xfrm>
        </p:grpSpPr>
        <p:sp>
          <p:nvSpPr>
            <p:cNvPr id="44" name="TextovéPole 43"/>
            <p:cNvSpPr txBox="1"/>
            <p:nvPr/>
          </p:nvSpPr>
          <p:spPr>
            <a:xfrm>
              <a:off x="315252" y="1581281"/>
              <a:ext cx="16892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Pozdrav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5" name="Zaoblený obdélník 44"/>
            <p:cNvSpPr/>
            <p:nvPr/>
          </p:nvSpPr>
          <p:spPr>
            <a:xfrm>
              <a:off x="6343370" y="1637445"/>
              <a:ext cx="2485510" cy="218905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46" name="Přímá spojnice se šipkou 45"/>
            <p:cNvCxnSpPr>
              <a:stCxn id="44" idx="3"/>
              <a:endCxn id="45" idx="1"/>
            </p:cNvCxnSpPr>
            <p:nvPr/>
          </p:nvCxnSpPr>
          <p:spPr>
            <a:xfrm flipV="1">
              <a:off x="2004525" y="1746898"/>
              <a:ext cx="4338845" cy="19049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821919" y="5689648"/>
            <a:ext cx="4650115" cy="443813"/>
            <a:chOff x="303454" y="1624745"/>
            <a:chExt cx="8192956" cy="443813"/>
          </a:xfrm>
        </p:grpSpPr>
        <p:sp>
          <p:nvSpPr>
            <p:cNvPr id="50" name="TextovéPole 49"/>
            <p:cNvSpPr txBox="1"/>
            <p:nvPr/>
          </p:nvSpPr>
          <p:spPr>
            <a:xfrm>
              <a:off x="303454" y="1699226"/>
              <a:ext cx="29152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Razítko, podpis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1" name="Zaoblený obdélník 50"/>
            <p:cNvSpPr/>
            <p:nvPr/>
          </p:nvSpPr>
          <p:spPr>
            <a:xfrm>
              <a:off x="6343370" y="1624745"/>
              <a:ext cx="2153040" cy="412063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2" name="Přímá spojnice se šipkou 51"/>
            <p:cNvCxnSpPr>
              <a:stCxn id="50" idx="3"/>
              <a:endCxn id="51" idx="1"/>
            </p:cNvCxnSpPr>
            <p:nvPr/>
          </p:nvCxnSpPr>
          <p:spPr>
            <a:xfrm flipV="1">
              <a:off x="3218700" y="1830777"/>
              <a:ext cx="3124670" cy="53115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821919" y="6185832"/>
            <a:ext cx="6830322" cy="446302"/>
            <a:chOff x="303454" y="1662845"/>
            <a:chExt cx="12034224" cy="446302"/>
          </a:xfrm>
        </p:grpSpPr>
        <p:sp>
          <p:nvSpPr>
            <p:cNvPr id="56" name="TextovéPole 55"/>
            <p:cNvSpPr txBox="1"/>
            <p:nvPr/>
          </p:nvSpPr>
          <p:spPr>
            <a:xfrm>
              <a:off x="303454" y="1699226"/>
              <a:ext cx="305928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Doplňující údaje</a:t>
              </a:r>
              <a:endParaRPr lang="cs-CZ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Zaoblený obdélník 56"/>
            <p:cNvSpPr/>
            <p:nvPr/>
          </p:nvSpPr>
          <p:spPr>
            <a:xfrm>
              <a:off x="6343370" y="1662845"/>
              <a:ext cx="5994308" cy="446302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cxnSp>
          <p:nvCxnSpPr>
            <p:cNvPr id="58" name="Přímá spojnice se šipkou 57"/>
            <p:cNvCxnSpPr>
              <a:stCxn id="56" idx="3"/>
              <a:endCxn id="57" idx="1"/>
            </p:cNvCxnSpPr>
            <p:nvPr/>
          </p:nvCxnSpPr>
          <p:spPr>
            <a:xfrm>
              <a:off x="3362739" y="1883892"/>
              <a:ext cx="2980631" cy="2104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936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578644" y="159887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/>
              <a:t>Zadání</a:t>
            </a:r>
            <a:r>
              <a:rPr lang="cs-CZ" b="1" dirty="0" smtClean="0"/>
              <a:t> úkolů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08" y="971551"/>
            <a:ext cx="8370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 smtClean="0"/>
              <a:t>Vypracujte nabídku, kdy: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firma „B“ bude odpovídat firmě „A“ na dříve napsanou nabídku (minulá hodina)</a:t>
            </a:r>
            <a:r>
              <a:rPr lang="cs-CZ" sz="1400" dirty="0"/>
              <a:t>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33163" y="1783215"/>
            <a:ext cx="5977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!!! FIRMY A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 JSTE SI VYTVOŘILI V MINULÝCH HODINÁCH!!!</a:t>
            </a:r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844" y="885826"/>
            <a:ext cx="7635081" cy="5736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61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Použité materiály: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7225" y="857728"/>
            <a:ext cx="7788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HADAČOVÁ</a:t>
            </a:r>
            <a:r>
              <a:rPr lang="cs-CZ" sz="1400" dirty="0"/>
              <a:t>, Hana a kol. </a:t>
            </a:r>
            <a:r>
              <a:rPr lang="cs-CZ" sz="1400" i="1" dirty="0"/>
              <a:t>Korespondence v obchodní praxi</a:t>
            </a:r>
            <a:r>
              <a:rPr lang="cs-CZ" sz="1400" dirty="0"/>
              <a:t>. Praha: </a:t>
            </a:r>
            <a:r>
              <a:rPr lang="cs-CZ" sz="1400" dirty="0" err="1"/>
              <a:t>Verlag</a:t>
            </a:r>
            <a:r>
              <a:rPr lang="cs-CZ" sz="1400" dirty="0"/>
              <a:t> </a:t>
            </a:r>
            <a:r>
              <a:rPr lang="cs-CZ" sz="1400" dirty="0" err="1"/>
              <a:t>Dashöfer</a:t>
            </a:r>
            <a:r>
              <a:rPr lang="cs-CZ" sz="1400" dirty="0"/>
              <a:t>, 1998, ISBN 80-902247-8-4.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27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3036</TotalTime>
  <Words>130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Tahoma</vt:lpstr>
      <vt:lpstr>Office Theme</vt:lpstr>
      <vt:lpstr>Prezentace aplikace PowerPoint</vt:lpstr>
      <vt:lpstr>ČSN 01 6910 – nabídka</vt:lpstr>
      <vt:lpstr>ČSN 01 6910 – nabídka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259</cp:revision>
  <cp:lastPrinted>2013-05-29T10:30:23Z</cp:lastPrinted>
  <dcterms:created xsi:type="dcterms:W3CDTF">2013-05-29T06:59:46Z</dcterms:created>
  <dcterms:modified xsi:type="dcterms:W3CDTF">2014-04-06T19:10:57Z</dcterms:modified>
</cp:coreProperties>
</file>