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3" r:id="rId3"/>
    <p:sldId id="289" r:id="rId4"/>
    <p:sldId id="274" r:id="rId5"/>
    <p:sldId id="261" r:id="rId6"/>
    <p:sldId id="267" r:id="rId7"/>
    <p:sldId id="288" r:id="rId8"/>
  </p:sldIdLst>
  <p:sldSz cx="9144000" cy="6858000" type="screen4x3"/>
  <p:notesSz cx="6797675" cy="987266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" initials="a" lastIdx="2" clrIdx="0">
    <p:extLst>
      <p:ext uri="{19B8F6BF-5375-455C-9EA6-DF929625EA0E}">
        <p15:presenceInfo xmlns:p15="http://schemas.microsoft.com/office/powerpoint/2012/main" userId="admi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76" d="100"/>
          <a:sy n="76" d="100"/>
        </p:scale>
        <p:origin x="113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9359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91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280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97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706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104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730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753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5506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163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909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4FB662-1261-4836-BFD3-173CE50C0C6E}" type="datetimeFigureOut">
              <a:rPr lang="cs-CZ" smtClean="0"/>
              <a:t>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944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 lnSpcReduction="10000"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VY_32_INOVACE_ICT_I_S1_17</a:t>
            </a: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dirty="0" smtClean="0"/>
              <a:t>ČSN 01 6910 – Objednávka</a:t>
            </a:r>
            <a:endParaRPr lang="cs-CZ" sz="1200" b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Pavel Lintemer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	</a:t>
            </a:r>
            <a:r>
              <a:rPr lang="cs-CZ" sz="1200" dirty="0" smtClean="0">
                <a:latin typeface="Arial" panose="020B0604020202020204" pitchFamily="34" charset="0"/>
              </a:rPr>
              <a:t>2. 4. 2013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1. 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i="1" dirty="0" smtClean="0">
                <a:latin typeface="Arial" panose="020B0604020202020204" pitchFamily="34" charset="0"/>
              </a:rPr>
              <a:t>IKT </a:t>
            </a:r>
            <a:r>
              <a:rPr lang="cs-CZ" sz="1200" i="1" dirty="0">
                <a:latin typeface="Arial" panose="020B0604020202020204" pitchFamily="34" charset="0"/>
              </a:rPr>
              <a:t>a je v souladu s </a:t>
            </a:r>
            <a:r>
              <a:rPr lang="cs-CZ" sz="1200" i="1" dirty="0" smtClean="0">
                <a:latin typeface="Arial" panose="020B0604020202020204" pitchFamily="34" charset="0"/>
              </a:rPr>
              <a:t>ŠVP. </a:t>
            </a:r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i="1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i="1" dirty="0">
                <a:latin typeface="Arial" panose="020B0604020202020204" pitchFamily="34" charset="0"/>
              </a:rPr>
              <a:t>s výkladem </a:t>
            </a:r>
            <a:r>
              <a:rPr lang="cs-CZ" sz="1200" i="1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 smtClean="0">
                <a:latin typeface="Arial" panose="020B0604020202020204" pitchFamily="34" charset="0"/>
              </a:rPr>
              <a:t>Cíl: žák se seznámí s tvorbou objednávky dle normy ČSN 01 6910</a:t>
            </a:r>
          </a:p>
        </p:txBody>
      </p:sp>
    </p:spTree>
    <p:extLst>
      <p:ext uri="{BB962C8B-B14F-4D97-AF65-F5344CB8AC3E}">
        <p14:creationId xmlns:p14="http://schemas.microsoft.com/office/powerpoint/2010/main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651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objednávka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4274" y="1011505"/>
            <a:ext cx="8991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K čemu objednávka slouží?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55948" y="1564748"/>
            <a:ext cx="7248252" cy="1227644"/>
          </a:xfrm>
          <a:prstGeom prst="rect">
            <a:avLst/>
          </a:prstGeom>
          <a:noFill/>
        </p:spPr>
        <p:txBody>
          <a:bodyPr wrap="square" numCol="1" rtlCol="0" anchor="t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Oznámení na přistoupení podmínek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Závazné objednání zboží nebo služeb</a:t>
            </a:r>
          </a:p>
        </p:txBody>
      </p:sp>
    </p:spTree>
    <p:extLst>
      <p:ext uri="{BB962C8B-B14F-4D97-AF65-F5344CB8AC3E}">
        <p14:creationId xmlns:p14="http://schemas.microsoft.com/office/powerpoint/2010/main" val="3841769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651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objednávka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4274" y="1011505"/>
            <a:ext cx="8991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Jak stylizovat </a:t>
            </a:r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objednávku?</a:t>
            </a:r>
            <a:endParaRPr lang="cs-CZ" sz="2400" b="1" dirty="0" smtClean="0">
              <a:solidFill>
                <a:srgbClr val="00B0F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55948" y="1657883"/>
            <a:ext cx="7248252" cy="3785652"/>
          </a:xfrm>
          <a:prstGeom prst="rect">
            <a:avLst/>
          </a:prstGeom>
          <a:noFill/>
        </p:spPr>
        <p:txBody>
          <a:bodyPr wrap="square" numCol="1" rtlCol="0" anchor="t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Pořadové číslo objednávky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K čemu se objednávka vztahuje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Objednací věta (objednáváme u Vás…)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Přesný popis věcí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Způsoby dodávky (placení, dodání, balení, plnění)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Pozdrav, podpis</a:t>
            </a:r>
          </a:p>
        </p:txBody>
      </p:sp>
    </p:spTree>
    <p:extLst>
      <p:ext uri="{BB962C8B-B14F-4D97-AF65-F5344CB8AC3E}">
        <p14:creationId xmlns:p14="http://schemas.microsoft.com/office/powerpoint/2010/main" val="2428782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8161" y="1250379"/>
            <a:ext cx="4049787" cy="5609373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0" y="109396"/>
            <a:ext cx="9144000" cy="6463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objednávka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4274" y="755774"/>
            <a:ext cx="8991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Co má obsahovat </a:t>
            </a:r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objednávka?</a:t>
            </a:r>
            <a:endParaRPr lang="cs-CZ" sz="2400" b="1" dirty="0" smtClean="0">
              <a:solidFill>
                <a:srgbClr val="00B0F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821919" y="1581140"/>
            <a:ext cx="4524781" cy="551934"/>
            <a:chOff x="295568" y="1676400"/>
            <a:chExt cx="7972132" cy="551934"/>
          </a:xfrm>
        </p:grpSpPr>
        <p:sp>
          <p:nvSpPr>
            <p:cNvPr id="10" name="TextovéPole 9"/>
            <p:cNvSpPr txBox="1"/>
            <p:nvPr/>
          </p:nvSpPr>
          <p:spPr>
            <a:xfrm>
              <a:off x="295568" y="1767701"/>
              <a:ext cx="28757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Odvolací údaje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11" name="Zaoblený obdélník 10"/>
            <p:cNvSpPr/>
            <p:nvPr/>
          </p:nvSpPr>
          <p:spPr>
            <a:xfrm>
              <a:off x="6343372" y="1676400"/>
              <a:ext cx="1924328" cy="551934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12" name="Přímá spojnice se šipkou 11"/>
            <p:cNvCxnSpPr>
              <a:stCxn id="10" idx="3"/>
              <a:endCxn id="11" idx="1"/>
            </p:cNvCxnSpPr>
            <p:nvPr/>
          </p:nvCxnSpPr>
          <p:spPr>
            <a:xfrm>
              <a:off x="3171274" y="1952367"/>
              <a:ext cx="3172098" cy="0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Skupina 12"/>
          <p:cNvGrpSpPr/>
          <p:nvPr/>
        </p:nvGrpSpPr>
        <p:grpSpPr>
          <a:xfrm>
            <a:off x="833122" y="2126645"/>
            <a:ext cx="4513578" cy="543105"/>
            <a:chOff x="315306" y="1576383"/>
            <a:chExt cx="7952394" cy="543105"/>
          </a:xfrm>
        </p:grpSpPr>
        <p:sp>
          <p:nvSpPr>
            <p:cNvPr id="15" name="TextovéPole 14"/>
            <p:cNvSpPr txBox="1"/>
            <p:nvPr/>
          </p:nvSpPr>
          <p:spPr>
            <a:xfrm>
              <a:off x="315306" y="1654443"/>
              <a:ext cx="30737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Adresa příjemce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16" name="Zaoblený obdélník 15"/>
            <p:cNvSpPr/>
            <p:nvPr/>
          </p:nvSpPr>
          <p:spPr>
            <a:xfrm>
              <a:off x="6343372" y="1576383"/>
              <a:ext cx="1924328" cy="543105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17" name="Přímá spojnice se šipkou 16"/>
            <p:cNvCxnSpPr>
              <a:stCxn id="15" idx="3"/>
              <a:endCxn id="16" idx="1"/>
            </p:cNvCxnSpPr>
            <p:nvPr/>
          </p:nvCxnSpPr>
          <p:spPr>
            <a:xfrm>
              <a:off x="3389051" y="1839109"/>
              <a:ext cx="2954321" cy="8827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>
            <a:off x="821919" y="2669750"/>
            <a:ext cx="4650115" cy="625899"/>
            <a:chOff x="303454" y="1731972"/>
            <a:chExt cx="8192956" cy="625899"/>
          </a:xfrm>
        </p:grpSpPr>
        <p:sp>
          <p:nvSpPr>
            <p:cNvPr id="19" name="TextovéPole 18"/>
            <p:cNvSpPr txBox="1"/>
            <p:nvPr/>
          </p:nvSpPr>
          <p:spPr>
            <a:xfrm>
              <a:off x="303454" y="1852469"/>
              <a:ext cx="342396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Adresa odesílatele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20" name="Zaoblený obdélník 19"/>
            <p:cNvSpPr/>
            <p:nvPr/>
          </p:nvSpPr>
          <p:spPr>
            <a:xfrm>
              <a:off x="6351258" y="1731972"/>
              <a:ext cx="2145152" cy="625899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21" name="Přímá spojnice se šipkou 20"/>
            <p:cNvCxnSpPr>
              <a:stCxn id="19" idx="3"/>
              <a:endCxn id="20" idx="1"/>
            </p:cNvCxnSpPr>
            <p:nvPr/>
          </p:nvCxnSpPr>
          <p:spPr>
            <a:xfrm>
              <a:off x="3727414" y="2037135"/>
              <a:ext cx="2623845" cy="7787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2" name="Skupina 31"/>
          <p:cNvGrpSpPr/>
          <p:nvPr/>
        </p:nvGrpSpPr>
        <p:grpSpPr>
          <a:xfrm>
            <a:off x="821919" y="3254114"/>
            <a:ext cx="4540386" cy="369332"/>
            <a:chOff x="335201" y="1584058"/>
            <a:chExt cx="7999627" cy="369332"/>
          </a:xfrm>
        </p:grpSpPr>
        <p:sp>
          <p:nvSpPr>
            <p:cNvPr id="33" name="TextovéPole 32"/>
            <p:cNvSpPr txBox="1"/>
            <p:nvPr/>
          </p:nvSpPr>
          <p:spPr>
            <a:xfrm>
              <a:off x="335201" y="1584058"/>
              <a:ext cx="318637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Číslo objednávky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34" name="Zaoblený obdélník 33"/>
            <p:cNvSpPr/>
            <p:nvPr/>
          </p:nvSpPr>
          <p:spPr>
            <a:xfrm>
              <a:off x="6410500" y="1676401"/>
              <a:ext cx="1924328" cy="169565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35" name="Přímá spojnice se šipkou 34"/>
            <p:cNvCxnSpPr>
              <a:stCxn id="33" idx="3"/>
              <a:endCxn id="34" idx="1"/>
            </p:cNvCxnSpPr>
            <p:nvPr/>
          </p:nvCxnSpPr>
          <p:spPr>
            <a:xfrm flipV="1">
              <a:off x="3521580" y="1761184"/>
              <a:ext cx="2888920" cy="7540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" name="Skupina 35"/>
          <p:cNvGrpSpPr/>
          <p:nvPr/>
        </p:nvGrpSpPr>
        <p:grpSpPr>
          <a:xfrm>
            <a:off x="821919" y="3521975"/>
            <a:ext cx="7278592" cy="1324822"/>
            <a:chOff x="367512" y="1509548"/>
            <a:chExt cx="12824024" cy="1324822"/>
          </a:xfrm>
        </p:grpSpPr>
        <p:sp>
          <p:nvSpPr>
            <p:cNvPr id="37" name="TextovéPole 36"/>
            <p:cNvSpPr txBox="1"/>
            <p:nvPr/>
          </p:nvSpPr>
          <p:spPr>
            <a:xfrm>
              <a:off x="367512" y="1972965"/>
              <a:ext cx="45310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Přesný popis objednávky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38" name="Zaoblený obdélník 37"/>
            <p:cNvSpPr/>
            <p:nvPr/>
          </p:nvSpPr>
          <p:spPr>
            <a:xfrm>
              <a:off x="6395631" y="1509548"/>
              <a:ext cx="6795905" cy="1324822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  <a:effectLst>
              <a:softEdge rad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39" name="Přímá spojnice se šipkou 38"/>
            <p:cNvCxnSpPr>
              <a:stCxn id="37" idx="3"/>
              <a:endCxn id="38" idx="1"/>
            </p:cNvCxnSpPr>
            <p:nvPr/>
          </p:nvCxnSpPr>
          <p:spPr>
            <a:xfrm>
              <a:off x="4898598" y="2157631"/>
              <a:ext cx="1497033" cy="14328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3" name="Skupina 42"/>
          <p:cNvGrpSpPr/>
          <p:nvPr/>
        </p:nvGrpSpPr>
        <p:grpSpPr>
          <a:xfrm>
            <a:off x="821919" y="4867891"/>
            <a:ext cx="4832121" cy="369332"/>
            <a:chOff x="315252" y="1581281"/>
            <a:chExt cx="8513628" cy="369332"/>
          </a:xfrm>
        </p:grpSpPr>
        <p:sp>
          <p:nvSpPr>
            <p:cNvPr id="44" name="TextovéPole 43"/>
            <p:cNvSpPr txBox="1"/>
            <p:nvPr/>
          </p:nvSpPr>
          <p:spPr>
            <a:xfrm>
              <a:off x="315252" y="1581281"/>
              <a:ext cx="168927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Pozdrav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45" name="Zaoblený obdélník 44"/>
            <p:cNvSpPr/>
            <p:nvPr/>
          </p:nvSpPr>
          <p:spPr>
            <a:xfrm>
              <a:off x="6343370" y="1637445"/>
              <a:ext cx="2485510" cy="218905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46" name="Přímá spojnice se šipkou 45"/>
            <p:cNvCxnSpPr>
              <a:stCxn id="44" idx="3"/>
              <a:endCxn id="45" idx="1"/>
            </p:cNvCxnSpPr>
            <p:nvPr/>
          </p:nvCxnSpPr>
          <p:spPr>
            <a:xfrm flipV="1">
              <a:off x="2004525" y="1746898"/>
              <a:ext cx="4338845" cy="19049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833122" y="5201968"/>
            <a:ext cx="4638912" cy="754142"/>
            <a:chOff x="323192" y="1624745"/>
            <a:chExt cx="8173218" cy="754142"/>
          </a:xfrm>
        </p:grpSpPr>
        <p:sp>
          <p:nvSpPr>
            <p:cNvPr id="50" name="TextovéPole 49"/>
            <p:cNvSpPr txBox="1"/>
            <p:nvPr/>
          </p:nvSpPr>
          <p:spPr>
            <a:xfrm>
              <a:off x="323192" y="1818514"/>
              <a:ext cx="29152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Razítko, podpis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51" name="Zaoblený obdélník 50"/>
            <p:cNvSpPr/>
            <p:nvPr/>
          </p:nvSpPr>
          <p:spPr>
            <a:xfrm>
              <a:off x="6343370" y="1624745"/>
              <a:ext cx="2153040" cy="754142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52" name="Přímá spojnice se šipkou 51"/>
            <p:cNvCxnSpPr>
              <a:stCxn id="50" idx="3"/>
              <a:endCxn id="51" idx="1"/>
            </p:cNvCxnSpPr>
            <p:nvPr/>
          </p:nvCxnSpPr>
          <p:spPr>
            <a:xfrm flipV="1">
              <a:off x="3238438" y="2001816"/>
              <a:ext cx="3104932" cy="1364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79368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578644" y="159887"/>
            <a:ext cx="7886700" cy="8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000" b="1" dirty="0" smtClean="0"/>
              <a:t>Zadání</a:t>
            </a:r>
            <a:r>
              <a:rPr lang="cs-CZ" b="1" dirty="0" smtClean="0"/>
              <a:t> úkolů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1508" y="971551"/>
            <a:ext cx="8370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/>
              <a:t>Vypracujte objednávku dle dříve vypracované nabídky.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/>
              <a:t>Objednejte celkem 10 kusů Vámi vyjmenovaných produktů.</a:t>
            </a:r>
            <a:r>
              <a:rPr lang="cs-CZ" sz="1400" dirty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506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437" y="885826"/>
            <a:ext cx="7710488" cy="5908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614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Použité materiály:</a:t>
            </a:r>
            <a:endParaRPr lang="cs-CZ" sz="32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57225" y="857728"/>
            <a:ext cx="77882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HADAČOVÁ</a:t>
            </a:r>
            <a:r>
              <a:rPr lang="cs-CZ" sz="1400" dirty="0"/>
              <a:t>, Hana a kol. </a:t>
            </a:r>
            <a:r>
              <a:rPr lang="cs-CZ" sz="1400" i="1" dirty="0"/>
              <a:t>Korespondence v obchodní praxi</a:t>
            </a:r>
            <a:r>
              <a:rPr lang="cs-CZ" sz="1400" dirty="0"/>
              <a:t>. Praha: </a:t>
            </a:r>
            <a:r>
              <a:rPr lang="cs-CZ" sz="1400" dirty="0" err="1"/>
              <a:t>Verlag</a:t>
            </a:r>
            <a:r>
              <a:rPr lang="cs-CZ" sz="1400" dirty="0"/>
              <a:t> </a:t>
            </a:r>
            <a:r>
              <a:rPr lang="cs-CZ" sz="1400" dirty="0" err="1"/>
              <a:t>Dashöfer</a:t>
            </a:r>
            <a:r>
              <a:rPr lang="cs-CZ" sz="1400" dirty="0"/>
              <a:t>, 1998, ISBN 80-902247-8-4.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6271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Motiv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Motiv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iv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3098</TotalTime>
  <Words>119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Calibri Light</vt:lpstr>
      <vt:lpstr>Segoe UI Light</vt:lpstr>
      <vt:lpstr>Tahoma</vt:lpstr>
      <vt:lpstr>Office Theme</vt:lpstr>
      <vt:lpstr>Prezentace aplikace PowerPoint</vt:lpstr>
      <vt:lpstr>ČSN 01 6910 – objednávka</vt:lpstr>
      <vt:lpstr>ČSN 01 6910 – objednávka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Pavel Lintemer</cp:lastModifiedBy>
  <cp:revision>266</cp:revision>
  <cp:lastPrinted>2013-05-29T10:30:23Z</cp:lastPrinted>
  <dcterms:created xsi:type="dcterms:W3CDTF">2013-05-29T06:59:46Z</dcterms:created>
  <dcterms:modified xsi:type="dcterms:W3CDTF">2014-05-01T17:31:52Z</dcterms:modified>
</cp:coreProperties>
</file>