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289" r:id="rId4"/>
    <p:sldId id="290" r:id="rId5"/>
    <p:sldId id="261" r:id="rId6"/>
    <p:sldId id="267" r:id="rId7"/>
    <p:sldId id="288" r:id="rId8"/>
  </p:sldIdLst>
  <p:sldSz cx="9144000" cy="6858000" type="screen4x3"/>
  <p:notesSz cx="6797675" cy="987266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2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69" autoAdjust="0"/>
    <p:restoredTop sz="94660"/>
  </p:normalViewPr>
  <p:slideViewPr>
    <p:cSldViewPr snapToGrid="0">
      <p:cViewPr varScale="1">
        <p:scale>
          <a:sx n="134" d="100"/>
          <a:sy n="134" d="100"/>
        </p:scale>
        <p:origin x="133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5935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91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6280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30.4.2014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197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30.4.2014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706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30.4.2014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210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30.4.2014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730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30.4.2014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6675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30.4.2014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5506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2163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6909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FB662-1261-4836-BFD3-173CE50C0C6E}" type="datetimeFigureOut">
              <a:rPr lang="cs-CZ" smtClean="0"/>
              <a:t>30.4.2014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C8F7B-360A-4B36-B090-CF96C049C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3944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>
            <a:normAutofit lnSpcReduction="10000"/>
          </a:bodyPr>
          <a:lstStyle/>
          <a:p>
            <a:pPr algn="l">
              <a:defRPr/>
            </a:pPr>
            <a:r>
              <a:rPr lang="cs-CZ" sz="1200" b="1" dirty="0" smtClean="0"/>
              <a:t>Číslo projektu školy 	</a:t>
            </a:r>
            <a:r>
              <a:rPr lang="cs-CZ" sz="1200" b="1" dirty="0"/>
              <a:t>CZ.1.07/1.5.00/34.0963  </a:t>
            </a:r>
            <a:endParaRPr lang="cs-CZ" sz="1200" b="1" dirty="0" smtClean="0"/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a název šablony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klíčové aktivity 	III/2 </a:t>
            </a:r>
            <a:r>
              <a:rPr lang="cs-CZ" sz="1200" b="1" dirty="0">
                <a:effectLst/>
              </a:rPr>
              <a:t>Inovace a zkvalitnění výuky prostřednictvím ICT</a:t>
            </a:r>
            <a:endParaRPr lang="cs-CZ" sz="1200" b="1" dirty="0" smtClean="0"/>
          </a:p>
          <a:p>
            <a:pPr algn="l">
              <a:defRPr/>
            </a:pPr>
            <a:r>
              <a:rPr lang="cs-CZ" sz="1200" b="1" dirty="0" smtClean="0"/>
              <a:t>Číslo materiálu	VY_32_INOVACE_ICT_I_S1_20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403350" y="3284538"/>
            <a:ext cx="716915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Popis výukového materiálu	</a:t>
            </a: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Název:			</a:t>
            </a:r>
            <a:r>
              <a:rPr lang="cs-CZ" sz="1200" dirty="0" smtClean="0"/>
              <a:t>ČSN 01 6910 – Výpověď</a:t>
            </a:r>
            <a:endParaRPr lang="cs-CZ" sz="1200" dirty="0"/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Autor</a:t>
            </a:r>
            <a:r>
              <a:rPr lang="cs-CZ" sz="1200" dirty="0">
                <a:latin typeface="Arial" panose="020B0604020202020204" pitchFamily="34" charset="0"/>
              </a:rPr>
              <a:t>:			</a:t>
            </a:r>
            <a:r>
              <a:rPr lang="cs-CZ" sz="1200" dirty="0" smtClean="0">
                <a:latin typeface="Arial" panose="020B0604020202020204" pitchFamily="34" charset="0"/>
              </a:rPr>
              <a:t>Pavel Lintemer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Datum:			</a:t>
            </a:r>
            <a:r>
              <a:rPr lang="cs-CZ" sz="1200" dirty="0" smtClean="0">
                <a:latin typeface="Arial" panose="020B0604020202020204" pitchFamily="34" charset="0"/>
              </a:rPr>
              <a:t>24. 4. 2014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Obor:			</a:t>
            </a:r>
            <a:r>
              <a:rPr lang="cs-CZ" sz="1200" dirty="0"/>
              <a:t>65-41-L/01 Gastronomie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Ročník:			1. ročník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Předmět:			IKT – Informační a komunikační technologie</a:t>
            </a: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Anotace výukového materiálu</a:t>
            </a:r>
          </a:p>
          <a:p>
            <a:pPr eaLnBrk="1" hangingPunct="1"/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1. Materiál je určen pro výuku předmětu </a:t>
            </a:r>
            <a:r>
              <a:rPr lang="cs-CZ" sz="1200" i="1" dirty="0" smtClean="0">
                <a:latin typeface="Arial" panose="020B0604020202020204" pitchFamily="34" charset="0"/>
              </a:rPr>
              <a:t>IKT </a:t>
            </a:r>
            <a:r>
              <a:rPr lang="cs-CZ" sz="1200" i="1" dirty="0">
                <a:latin typeface="Arial" panose="020B0604020202020204" pitchFamily="34" charset="0"/>
              </a:rPr>
              <a:t>a je v souladu s </a:t>
            </a:r>
            <a:r>
              <a:rPr lang="cs-CZ" sz="1200" i="1" dirty="0" smtClean="0">
                <a:latin typeface="Arial" panose="020B0604020202020204" pitchFamily="34" charset="0"/>
              </a:rPr>
              <a:t>ŠVP. </a:t>
            </a:r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2. Materiál je prezentován žákům prostřednictvím </a:t>
            </a:r>
            <a:r>
              <a:rPr lang="cs-CZ" sz="1200" i="1" dirty="0" smtClean="0">
                <a:latin typeface="Arial" panose="020B0604020202020204" pitchFamily="34" charset="0"/>
              </a:rPr>
              <a:t>dataprojektoru na učebně IKT </a:t>
            </a:r>
            <a:r>
              <a:rPr lang="cs-CZ" sz="1200" i="1" dirty="0">
                <a:latin typeface="Arial" panose="020B0604020202020204" pitchFamily="34" charset="0"/>
              </a:rPr>
              <a:t>s výkladem </a:t>
            </a:r>
            <a:r>
              <a:rPr lang="cs-CZ" sz="1200" i="1" dirty="0" smtClean="0">
                <a:latin typeface="Arial" panose="020B0604020202020204" pitchFamily="34" charset="0"/>
              </a:rPr>
              <a:t>včetně názorných ukázek</a:t>
            </a:r>
          </a:p>
          <a:p>
            <a:pPr eaLnBrk="1" hangingPunct="1"/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 smtClean="0">
                <a:latin typeface="Arial" panose="020B0604020202020204" pitchFamily="34" charset="0"/>
              </a:rPr>
              <a:t>Cíl: žák se seznámí tvorbou dokumentů dle normy ČSN 01 6910</a:t>
            </a:r>
          </a:p>
        </p:txBody>
      </p:sp>
    </p:spTree>
    <p:extLst>
      <p:ext uri="{BB962C8B-B14F-4D97-AF65-F5344CB8AC3E}">
        <p14:creationId xmlns:p14="http://schemas.microsoft.com/office/powerpoint/2010/main" val="3636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65127"/>
            <a:ext cx="91440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>
                <a:latin typeface="Segoe UI Light" panose="020B0502040204020203" pitchFamily="34" charset="0"/>
                <a:cs typeface="Segoe UI Light" panose="020B0502040204020203" pitchFamily="34" charset="0"/>
              </a:rPr>
              <a:t>ČSN 01 6910 – </a:t>
            </a:r>
            <a:r>
              <a:rPr lang="pl-PL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VÝPOVĚĎ</a:t>
            </a:r>
            <a:endParaRPr lang="cs-CZ" b="1" cap="all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4274" y="1011505"/>
            <a:ext cx="899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Hlavní znaky VÝPOVĚDI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955948" y="1564748"/>
            <a:ext cx="7248252" cy="3170099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Výpověď ze strany zaměstnavatele nebo zaměstnance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Vždy ve 2 vyhotoveních (podepsané obě strany)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Zaměstnanec nemusí uvádět důvod odchodu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endParaRPr lang="cs-CZ" sz="2000" dirty="0">
              <a:solidFill>
                <a:prstClr val="black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>
              <a:lnSpc>
                <a:spcPct val="200000"/>
              </a:lnSpc>
            </a:pPr>
            <a:endParaRPr lang="cs-CZ" sz="2000" dirty="0" smtClean="0">
              <a:solidFill>
                <a:prstClr val="black"/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76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65127"/>
            <a:ext cx="91440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>
                <a:latin typeface="Segoe UI Light" panose="020B0502040204020203" pitchFamily="34" charset="0"/>
                <a:cs typeface="Segoe UI Light" panose="020B0502040204020203" pitchFamily="34" charset="0"/>
              </a:rPr>
              <a:t>ČSN 01 6910 – </a:t>
            </a:r>
            <a:r>
              <a:rPr lang="pl-PL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VÝPOVĚĎ</a:t>
            </a:r>
            <a:endParaRPr lang="cs-CZ" b="1" cap="all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4274" y="1011505"/>
            <a:ext cx="899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Jak stylizovat výpověď psanou zaměstnancem?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955948" y="1657883"/>
            <a:ext cx="7248252" cy="2554545"/>
          </a:xfrm>
          <a:prstGeom prst="rect">
            <a:avLst/>
          </a:prstGeom>
          <a:noFill/>
        </p:spPr>
        <p:txBody>
          <a:bodyPr wrap="square" numCol="1" rtlCol="0" anchor="t">
            <a:spAutoFit/>
          </a:bodyPr>
          <a:lstStyle/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Adresy obou stran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Číslo a datum pracovní smlouvy, pracovní pozice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Výpovědní doba a datum ukončení pracovního poměru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cs-CZ" sz="2000" dirty="0" smtClean="0">
                <a:solidFill>
                  <a:prstClr val="black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Pozdrav, podpis</a:t>
            </a:r>
          </a:p>
        </p:txBody>
      </p:sp>
    </p:spTree>
    <p:extLst>
      <p:ext uri="{BB962C8B-B14F-4D97-AF65-F5344CB8AC3E}">
        <p14:creationId xmlns:p14="http://schemas.microsoft.com/office/powerpoint/2010/main" val="233034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846" y="1217439"/>
            <a:ext cx="4357665" cy="5640561"/>
          </a:xfrm>
          <a:prstGeom prst="rect">
            <a:avLst/>
          </a:prstGeom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0" y="109396"/>
            <a:ext cx="9144000" cy="6463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ČSN 01 6910 – VÝPOVĚĎ</a:t>
            </a:r>
            <a:endParaRPr lang="cs-CZ" b="1" cap="all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4274" y="755774"/>
            <a:ext cx="8991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B0F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Co má obsahovat výpověď?</a:t>
            </a:r>
          </a:p>
        </p:txBody>
      </p:sp>
      <p:grpSp>
        <p:nvGrpSpPr>
          <p:cNvPr id="9" name="Skupina 8"/>
          <p:cNvGrpSpPr/>
          <p:nvPr/>
        </p:nvGrpSpPr>
        <p:grpSpPr>
          <a:xfrm>
            <a:off x="821919" y="1581140"/>
            <a:ext cx="4638912" cy="357332"/>
            <a:chOff x="315306" y="1676400"/>
            <a:chExt cx="8173218" cy="357332"/>
          </a:xfrm>
        </p:grpSpPr>
        <p:sp>
          <p:nvSpPr>
            <p:cNvPr id="10" name="TextovéPole 9"/>
            <p:cNvSpPr txBox="1"/>
            <p:nvPr/>
          </p:nvSpPr>
          <p:spPr>
            <a:xfrm>
              <a:off x="315306" y="1684029"/>
              <a:ext cx="38246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 smtClean="0">
                  <a:solidFill>
                    <a:srgbClr val="FF0000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Údaje o zaměstnavateli</a:t>
              </a:r>
              <a:endParaRPr lang="cs-CZ" sz="1600" dirty="0">
                <a:solidFill>
                  <a:srgbClr val="FF0000"/>
                </a:solidFill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11" name="Zaoblený obdélník 10"/>
            <p:cNvSpPr/>
            <p:nvPr/>
          </p:nvSpPr>
          <p:spPr>
            <a:xfrm>
              <a:off x="6343372" y="1676400"/>
              <a:ext cx="2145152" cy="357332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cxnSp>
          <p:nvCxnSpPr>
            <p:cNvPr id="12" name="Přímá spojnice se šipkou 11"/>
            <p:cNvCxnSpPr>
              <a:stCxn id="10" idx="3"/>
              <a:endCxn id="11" idx="1"/>
            </p:cNvCxnSpPr>
            <p:nvPr/>
          </p:nvCxnSpPr>
          <p:spPr>
            <a:xfrm>
              <a:off x="4139978" y="1853306"/>
              <a:ext cx="2203394" cy="176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Skupina 12"/>
          <p:cNvGrpSpPr/>
          <p:nvPr/>
        </p:nvGrpSpPr>
        <p:grpSpPr>
          <a:xfrm>
            <a:off x="821919" y="2028801"/>
            <a:ext cx="5148934" cy="338554"/>
            <a:chOff x="315306" y="1692189"/>
            <a:chExt cx="9071817" cy="338554"/>
          </a:xfrm>
        </p:grpSpPr>
        <p:sp>
          <p:nvSpPr>
            <p:cNvPr id="15" name="TextovéPole 14"/>
            <p:cNvSpPr txBox="1"/>
            <p:nvPr/>
          </p:nvSpPr>
          <p:spPr>
            <a:xfrm>
              <a:off x="315306" y="1692189"/>
              <a:ext cx="216680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 smtClean="0">
                  <a:solidFill>
                    <a:srgbClr val="FF0000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Krátký popis</a:t>
              </a:r>
              <a:endParaRPr lang="cs-CZ" sz="1600" dirty="0">
                <a:solidFill>
                  <a:srgbClr val="FF0000"/>
                </a:solidFill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16" name="Zaoblený obdélník 15"/>
            <p:cNvSpPr/>
            <p:nvPr/>
          </p:nvSpPr>
          <p:spPr>
            <a:xfrm>
              <a:off x="6343372" y="1728356"/>
              <a:ext cx="3043751" cy="235445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cxnSp>
          <p:nvCxnSpPr>
            <p:cNvPr id="17" name="Přímá spojnice se šipkou 16"/>
            <p:cNvCxnSpPr>
              <a:stCxn id="15" idx="3"/>
              <a:endCxn id="16" idx="1"/>
            </p:cNvCxnSpPr>
            <p:nvPr/>
          </p:nvCxnSpPr>
          <p:spPr>
            <a:xfrm flipV="1">
              <a:off x="2482111" y="1846079"/>
              <a:ext cx="3861261" cy="15387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>
            <a:off x="821919" y="2405606"/>
            <a:ext cx="7222228" cy="823128"/>
            <a:chOff x="383213" y="1731972"/>
            <a:chExt cx="12755447" cy="653359"/>
          </a:xfrm>
        </p:grpSpPr>
        <p:sp>
          <p:nvSpPr>
            <p:cNvPr id="19" name="TextovéPole 18"/>
            <p:cNvSpPr txBox="1"/>
            <p:nvPr/>
          </p:nvSpPr>
          <p:spPr>
            <a:xfrm>
              <a:off x="383213" y="1831008"/>
              <a:ext cx="4683246" cy="4641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 smtClean="0">
                  <a:solidFill>
                    <a:srgbClr val="FF0000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Samotný text, s daty </a:t>
              </a:r>
            </a:p>
            <a:p>
              <a:r>
                <a:rPr lang="cs-CZ" sz="1600" dirty="0" smtClean="0">
                  <a:solidFill>
                    <a:srgbClr val="FF0000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a odkazem na </a:t>
              </a:r>
              <a:r>
                <a:rPr lang="cs-CZ" sz="1600" dirty="0" err="1" smtClean="0">
                  <a:solidFill>
                    <a:srgbClr val="FF0000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prac</a:t>
              </a:r>
              <a:r>
                <a:rPr lang="cs-CZ" sz="1600" dirty="0" smtClean="0">
                  <a:solidFill>
                    <a:srgbClr val="FF0000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. smlouvu</a:t>
              </a:r>
              <a:endParaRPr lang="cs-CZ" sz="1600" dirty="0">
                <a:solidFill>
                  <a:srgbClr val="FF0000"/>
                </a:solidFill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20" name="Zaoblený obdélník 19"/>
            <p:cNvSpPr/>
            <p:nvPr/>
          </p:nvSpPr>
          <p:spPr>
            <a:xfrm>
              <a:off x="6473183" y="1731972"/>
              <a:ext cx="6665477" cy="653359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cxnSp>
          <p:nvCxnSpPr>
            <p:cNvPr id="21" name="Přímá spojnice se šipkou 20"/>
            <p:cNvCxnSpPr>
              <a:stCxn id="19" idx="3"/>
              <a:endCxn id="20" idx="1"/>
            </p:cNvCxnSpPr>
            <p:nvPr/>
          </p:nvCxnSpPr>
          <p:spPr>
            <a:xfrm flipV="1">
              <a:off x="5066458" y="2058652"/>
              <a:ext cx="1406725" cy="4440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Skupina 31"/>
          <p:cNvGrpSpPr/>
          <p:nvPr/>
        </p:nvGrpSpPr>
        <p:grpSpPr>
          <a:xfrm>
            <a:off x="821919" y="3185746"/>
            <a:ext cx="4540386" cy="338554"/>
            <a:chOff x="335201" y="1584058"/>
            <a:chExt cx="7999627" cy="338554"/>
          </a:xfrm>
        </p:grpSpPr>
        <p:sp>
          <p:nvSpPr>
            <p:cNvPr id="33" name="TextovéPole 32"/>
            <p:cNvSpPr txBox="1"/>
            <p:nvPr/>
          </p:nvSpPr>
          <p:spPr>
            <a:xfrm>
              <a:off x="335201" y="1584058"/>
              <a:ext cx="231084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 smtClean="0">
                  <a:solidFill>
                    <a:srgbClr val="FF0000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Místo, datum</a:t>
              </a:r>
              <a:endParaRPr lang="cs-CZ" sz="1600" dirty="0">
                <a:solidFill>
                  <a:srgbClr val="FF0000"/>
                </a:solidFill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34" name="Zaoblený obdélník 33"/>
            <p:cNvSpPr/>
            <p:nvPr/>
          </p:nvSpPr>
          <p:spPr>
            <a:xfrm>
              <a:off x="6410500" y="1676401"/>
              <a:ext cx="1924328" cy="169565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cxnSp>
          <p:nvCxnSpPr>
            <p:cNvPr id="35" name="Přímá spojnice se šipkou 34"/>
            <p:cNvCxnSpPr>
              <a:stCxn id="33" idx="3"/>
              <a:endCxn id="34" idx="1"/>
            </p:cNvCxnSpPr>
            <p:nvPr/>
          </p:nvCxnSpPr>
          <p:spPr>
            <a:xfrm>
              <a:off x="2646047" y="1753335"/>
              <a:ext cx="3764452" cy="7849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Skupina 48"/>
          <p:cNvGrpSpPr/>
          <p:nvPr/>
        </p:nvGrpSpPr>
        <p:grpSpPr>
          <a:xfrm>
            <a:off x="821919" y="3464383"/>
            <a:ext cx="4638912" cy="360154"/>
            <a:chOff x="323192" y="1613416"/>
            <a:chExt cx="8173218" cy="360154"/>
          </a:xfrm>
        </p:grpSpPr>
        <p:sp>
          <p:nvSpPr>
            <p:cNvPr id="50" name="TextovéPole 49"/>
            <p:cNvSpPr txBox="1"/>
            <p:nvPr/>
          </p:nvSpPr>
          <p:spPr>
            <a:xfrm>
              <a:off x="323192" y="1613416"/>
              <a:ext cx="132742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>
                  <a:solidFill>
                    <a:srgbClr val="FF0000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P</a:t>
              </a:r>
              <a:r>
                <a:rPr lang="cs-CZ" sz="1600" dirty="0" smtClean="0">
                  <a:solidFill>
                    <a:srgbClr val="FF0000"/>
                  </a:solidFill>
                  <a:latin typeface="Segoe UI Light" panose="020B0502040204020203" pitchFamily="34" charset="0"/>
                  <a:cs typeface="Segoe UI Light" panose="020B0502040204020203" pitchFamily="34" charset="0"/>
                </a:rPr>
                <a:t>odpis</a:t>
              </a:r>
              <a:endParaRPr lang="cs-CZ" sz="1600" dirty="0">
                <a:solidFill>
                  <a:srgbClr val="FF0000"/>
                </a:solidFill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sp>
          <p:nvSpPr>
            <p:cNvPr id="51" name="Zaoblený obdélník 50"/>
            <p:cNvSpPr/>
            <p:nvPr/>
          </p:nvSpPr>
          <p:spPr>
            <a:xfrm>
              <a:off x="6343370" y="1624745"/>
              <a:ext cx="2153040" cy="348825"/>
            </a:xfrm>
            <a:prstGeom prst="round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atin typeface="Segoe UI Light" panose="020B0502040204020203" pitchFamily="34" charset="0"/>
                <a:cs typeface="Segoe UI Light" panose="020B0502040204020203" pitchFamily="34" charset="0"/>
              </a:endParaRPr>
            </a:p>
          </p:txBody>
        </p:sp>
        <p:cxnSp>
          <p:nvCxnSpPr>
            <p:cNvPr id="52" name="Přímá spojnice se šipkou 51"/>
            <p:cNvCxnSpPr>
              <a:stCxn id="50" idx="3"/>
              <a:endCxn id="51" idx="1"/>
            </p:cNvCxnSpPr>
            <p:nvPr/>
          </p:nvCxnSpPr>
          <p:spPr>
            <a:xfrm>
              <a:off x="1650614" y="1782693"/>
              <a:ext cx="4692756" cy="16465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7975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 txBox="1">
            <a:spLocks/>
          </p:cNvSpPr>
          <p:nvPr/>
        </p:nvSpPr>
        <p:spPr>
          <a:xfrm>
            <a:off x="578644" y="159887"/>
            <a:ext cx="7886700" cy="8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4000" b="1" dirty="0" smtClean="0"/>
              <a:t>Zadání</a:t>
            </a:r>
            <a:r>
              <a:rPr lang="cs-CZ" b="1" dirty="0" smtClean="0"/>
              <a:t> úkolů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71508" y="971551"/>
            <a:ext cx="83708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Vypracujte výpověď z „Vaší“ firmy (firma </a:t>
            </a:r>
            <a:r>
              <a:rPr lang="cs-CZ" sz="1400" dirty="0"/>
              <a:t>A</a:t>
            </a:r>
            <a:r>
              <a:rPr lang="cs-CZ" sz="1400" dirty="0" smtClean="0"/>
              <a:t>), </a:t>
            </a:r>
            <a:r>
              <a:rPr lang="cs-CZ" sz="1400" dirty="0"/>
              <a:t>jako zaměstnanec </a:t>
            </a:r>
            <a:r>
              <a:rPr lang="cs-CZ" sz="1400" dirty="0" smtClean="0"/>
              <a:t>Alois </a:t>
            </a:r>
            <a:r>
              <a:rPr lang="cs-CZ" sz="1400" dirty="0" err="1" smtClean="0"/>
              <a:t>Vopršálek</a:t>
            </a:r>
            <a:r>
              <a:rPr lang="cs-CZ" sz="1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Fiktivní pracovní smlouva byla uzavřena dne 1.4.2010 na pozici vedoucí obchodního oddělení.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Soubor uložte do své složky pod názvem „výpověď“</a:t>
            </a:r>
            <a:r>
              <a:rPr lang="cs-CZ" sz="1400" dirty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50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71508" y="971551"/>
            <a:ext cx="8370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Otevřete WORD &gt; Soubor &gt; Nový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 smtClean="0"/>
              <a:t>Dokument by mohl vypadat takto:</a:t>
            </a:r>
            <a:r>
              <a:rPr lang="cs-CZ" sz="1400" dirty="0"/>
              <a:t>	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716" y="1580496"/>
            <a:ext cx="5386476" cy="5037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61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Použité materiály:</a:t>
            </a:r>
            <a:endParaRPr lang="cs-CZ" sz="32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657225" y="857728"/>
            <a:ext cx="77882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HADAČOVÁ</a:t>
            </a:r>
            <a:r>
              <a:rPr lang="cs-CZ" sz="1400" dirty="0"/>
              <a:t>, Hana a kol. </a:t>
            </a:r>
            <a:r>
              <a:rPr lang="cs-CZ" sz="1400" i="1" dirty="0"/>
              <a:t>Korespondence v obchodní praxi</a:t>
            </a:r>
            <a:r>
              <a:rPr lang="cs-CZ" sz="1400" dirty="0"/>
              <a:t>. Praha: </a:t>
            </a:r>
            <a:r>
              <a:rPr lang="cs-CZ" sz="1400" dirty="0" err="1"/>
              <a:t>Verlag</a:t>
            </a:r>
            <a:r>
              <a:rPr lang="cs-CZ" sz="1400" dirty="0"/>
              <a:t> </a:t>
            </a:r>
            <a:r>
              <a:rPr lang="cs-CZ" sz="1400" dirty="0" err="1"/>
              <a:t>Dashöfer</a:t>
            </a:r>
            <a:r>
              <a:rPr lang="cs-CZ" sz="1400" dirty="0"/>
              <a:t>, 1998, ISBN 80-902247-8-4.	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627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3544</TotalTime>
  <Words>160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Segoe UI Light</vt:lpstr>
      <vt:lpstr>Tahoma</vt:lpstr>
      <vt:lpstr>Office Theme</vt:lpstr>
      <vt:lpstr>Prezentace aplikace PowerPoint</vt:lpstr>
      <vt:lpstr>ČSN 01 6910 – VÝPOVĚĎ</vt:lpstr>
      <vt:lpstr>ČSN 01 6910 – VÝPOVĚĎ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294</cp:revision>
  <cp:lastPrinted>2013-05-29T10:30:23Z</cp:lastPrinted>
  <dcterms:created xsi:type="dcterms:W3CDTF">2013-05-29T06:59:46Z</dcterms:created>
  <dcterms:modified xsi:type="dcterms:W3CDTF">2014-04-30T07:55:52Z</dcterms:modified>
</cp:coreProperties>
</file>