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8" r:id="rId4"/>
    <p:sldId id="261" r:id="rId5"/>
    <p:sldId id="267" r:id="rId6"/>
    <p:sldId id="273" r:id="rId7"/>
    <p:sldId id="274" r:id="rId8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0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253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848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73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101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442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891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274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8598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99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877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48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t>5. 6. 2014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157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books.org/w/index.php?title=GIMP&amp;oldid=25106" TargetMode="External"/><Relationship Id="rId2" Type="http://schemas.openxmlformats.org/officeDocument/2006/relationships/hyperlink" Target="http://cs.wikipedia.org/w/index.php?title=GIMP&amp;oldid=1134758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VY_32_INOVACE_ICT_I_S2_18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715645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dirty="0" smtClean="0"/>
              <a:t>Grafika – rastrová – seznámení s programem GIMP</a:t>
            </a:r>
            <a:endParaRPr lang="cs-CZ" sz="1200" b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Pavel Lintemer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1. 4. 2014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</a:t>
            </a:r>
            <a:r>
              <a:rPr lang="cs-CZ" sz="1200" dirty="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žák naváže na předchozí znalost rastrové grafiky a osvojí si základní funkce (výběr, vrstva)</a:t>
            </a:r>
          </a:p>
          <a:p>
            <a:pPr eaLnBrk="1" hangingPunct="1"/>
            <a:endParaRPr lang="cs-CZ" sz="1200" i="1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>
                <a:latin typeface="Segoe UI Light" panose="020B0502040204020203" pitchFamily="34" charset="0"/>
              </a:rPr>
              <a:t>Co je </a:t>
            </a:r>
            <a:r>
              <a:rPr lang="cs-CZ" b="1" cap="all" dirty="0" err="1" smtClean="0">
                <a:latin typeface="Segoe UI Light" panose="020B0502040204020203" pitchFamily="34" charset="0"/>
              </a:rPr>
              <a:t>GIMp</a:t>
            </a:r>
            <a:r>
              <a:rPr lang="cs-CZ" b="1" cap="all" dirty="0" smtClean="0">
                <a:latin typeface="Segoe UI Light" panose="020B0502040204020203" pitchFamily="34" charset="0"/>
              </a:rPr>
              <a:t>?</a:t>
            </a:r>
            <a:endParaRPr lang="cs-CZ" b="1" cap="all" dirty="0">
              <a:latin typeface="Segoe UI Light" panose="020B0502040204020203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  <a:latin typeface="Segoe UI Light" panose="020B0502040204020203" pitchFamily="34" charset="0"/>
              </a:rPr>
              <a:t>ZÁKLADNÍ INFORMACE:</a:t>
            </a:r>
            <a:endParaRPr lang="cs-CZ" sz="2400" dirty="0">
              <a:solidFill>
                <a:srgbClr val="00B0F0"/>
              </a:solidFill>
              <a:latin typeface="Segoe UI Light" panose="020B0502040204020203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2900" y="1468964"/>
            <a:ext cx="85852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cs-CZ" sz="1600" b="1" dirty="0" smtClean="0">
                <a:solidFill>
                  <a:srgbClr val="FF0000"/>
                </a:solidFill>
                <a:latin typeface="Segoe UI Light" panose="020B0502040204020203" pitchFamily="34" charset="0"/>
              </a:rPr>
              <a:t>GIMP JE ZDARMA!!!! </a:t>
            </a:r>
            <a:r>
              <a:rPr lang="cs-CZ" sz="1600" b="1" dirty="0" smtClean="0">
                <a:latin typeface="Segoe UI Light" panose="020B0502040204020203" pitchFamily="34" charset="0"/>
              </a:rPr>
              <a:t>– distribuce pod licencí GPL – www.gimp.org</a:t>
            </a:r>
          </a:p>
          <a:p>
            <a:pPr lvl="1">
              <a:lnSpc>
                <a:spcPct val="150000"/>
              </a:lnSpc>
            </a:pPr>
            <a:endParaRPr lang="cs-CZ" sz="1100" b="1" dirty="0">
              <a:latin typeface="Segoe UI Light" panose="020B0502040204020203" pitchFamily="34" charset="0"/>
            </a:endParaRPr>
          </a:p>
          <a:p>
            <a:pPr lvl="1">
              <a:lnSpc>
                <a:spcPct val="150000"/>
              </a:lnSpc>
            </a:pPr>
            <a:r>
              <a:rPr lang="cs-CZ" sz="1600" b="1" dirty="0">
                <a:latin typeface="Segoe UI Light" panose="020B0502040204020203" pitchFamily="34" charset="0"/>
              </a:rPr>
              <a:t>Používá se zejména pro úpravy fotografií, tvorbu webové grafiky a podobné účely</a:t>
            </a:r>
            <a:r>
              <a:rPr lang="cs-CZ" sz="1600" b="1" dirty="0" smtClean="0">
                <a:latin typeface="Segoe UI Light" panose="020B0502040204020203" pitchFamily="34" charset="0"/>
              </a:rPr>
              <a:t>.</a:t>
            </a:r>
          </a:p>
          <a:p>
            <a:pPr lvl="1">
              <a:lnSpc>
                <a:spcPct val="150000"/>
              </a:lnSpc>
            </a:pPr>
            <a:endParaRPr lang="cs-CZ" sz="1100" b="1" dirty="0">
              <a:latin typeface="Segoe UI Light" panose="020B0502040204020203" pitchFamily="34" charset="0"/>
            </a:endParaRPr>
          </a:p>
          <a:p>
            <a:pPr lvl="1">
              <a:lnSpc>
                <a:spcPct val="150000"/>
              </a:lnSpc>
            </a:pPr>
            <a:r>
              <a:rPr lang="cs-CZ" sz="1600" b="1" dirty="0" smtClean="0">
                <a:latin typeface="Segoe UI Light" panose="020B0502040204020203" pitchFamily="34" charset="0"/>
              </a:rPr>
              <a:t>Podpora PDF formátu</a:t>
            </a:r>
          </a:p>
          <a:p>
            <a:pPr lvl="1">
              <a:lnSpc>
                <a:spcPct val="150000"/>
              </a:lnSpc>
            </a:pPr>
            <a:endParaRPr lang="cs-CZ" sz="1600" b="1" dirty="0" smtClean="0">
              <a:latin typeface="Segoe UI Light" panose="020B0502040204020203" pitchFamily="34" charset="0"/>
            </a:endParaRPr>
          </a:p>
          <a:p>
            <a:pPr lvl="1">
              <a:lnSpc>
                <a:spcPct val="150000"/>
              </a:lnSpc>
            </a:pPr>
            <a:r>
              <a:rPr lang="cs-CZ" sz="1400" b="1" dirty="0" smtClean="0">
                <a:latin typeface="Segoe UI Light" panose="020B0502040204020203" pitchFamily="34" charset="0"/>
              </a:rPr>
              <a:t>GIMP </a:t>
            </a:r>
            <a:r>
              <a:rPr lang="cs-CZ" sz="1400" b="1" dirty="0">
                <a:latin typeface="Segoe UI Light" panose="020B0502040204020203" pitchFamily="34" charset="0"/>
              </a:rPr>
              <a:t>podporuje celou řadu funkcí pro práci s grafikou, mimo jiné</a:t>
            </a:r>
            <a:r>
              <a:rPr lang="cs-CZ" sz="1400" b="1" dirty="0" smtClean="0">
                <a:latin typeface="Segoe UI Light" panose="020B0502040204020203" pitchFamily="34" charset="0"/>
              </a:rPr>
              <a:t>:</a:t>
            </a:r>
            <a:endParaRPr lang="cs-CZ" sz="1400" b="1" dirty="0">
              <a:latin typeface="Segoe UI Light" panose="020B0502040204020203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Segoe UI Light" panose="020B0502040204020203" pitchFamily="34" charset="0"/>
              </a:rPr>
              <a:t>široká škála nástrojů (štětec, pero, tužka, rozprašovač, guma, razítko a další)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Segoe UI Light" panose="020B0502040204020203" pitchFamily="34" charset="0"/>
              </a:rPr>
              <a:t>práce s kanály, vrstvami a cestami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Segoe UI Light" panose="020B0502040204020203" pitchFamily="34" charset="0"/>
              </a:rPr>
              <a:t>grafické filtry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Segoe UI Light" panose="020B0502040204020203" pitchFamily="34" charset="0"/>
              </a:rPr>
              <a:t>dodatečné zásuvné moduly a skripty </a:t>
            </a:r>
            <a:endParaRPr lang="cs-CZ" sz="1400" dirty="0" smtClean="0">
              <a:latin typeface="Segoe UI Light" panose="020B0502040204020203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 smtClean="0">
                <a:latin typeface="Segoe UI Light" panose="020B0502040204020203" pitchFamily="34" charset="0"/>
              </a:rPr>
              <a:t>práce </a:t>
            </a:r>
            <a:r>
              <a:rPr lang="cs-CZ" sz="1400" dirty="0">
                <a:latin typeface="Segoe UI Light" panose="020B0502040204020203" pitchFamily="34" charset="0"/>
              </a:rPr>
              <a:t>s grafikou v prostoru RGB(a), stupních šedi nebo indexované paletě, s maximálně 8 bity na kanál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latin typeface="Segoe UI Light" panose="020B0502040204020203" pitchFamily="34" charset="0"/>
              </a:rPr>
              <a:t>plná podpora většiny významných standardních rastrových formátů: PNG, JPG, GIF, TGA, TIFF, BMP aj.</a:t>
            </a:r>
            <a:endParaRPr lang="cs-CZ" sz="1400" dirty="0" smtClean="0">
              <a:latin typeface="Segoe UI Light" panose="020B0502040204020203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8650" y="6266073"/>
            <a:ext cx="7723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/>
              <a:t>Wikipedie: Otevřená encyklopedie: GIMP</a:t>
            </a:r>
            <a:r>
              <a:rPr lang="cs-CZ" sz="800" dirty="0"/>
              <a:t> [online]. c2014 [citováno </a:t>
            </a:r>
            <a:r>
              <a:rPr lang="cs-CZ" sz="800" dirty="0" smtClean="0"/>
              <a:t>1.</a:t>
            </a:r>
            <a:r>
              <a:rPr lang="cs-CZ" sz="800" dirty="0"/>
              <a:t> </a:t>
            </a:r>
            <a:r>
              <a:rPr lang="cs-CZ" sz="800" dirty="0" smtClean="0"/>
              <a:t>4</a:t>
            </a:r>
            <a:r>
              <a:rPr lang="cs-CZ" sz="800" dirty="0"/>
              <a:t>. 2014]. Dostupný z WWW: </a:t>
            </a:r>
            <a:r>
              <a:rPr lang="cs-CZ" sz="800" dirty="0" smtClean="0">
                <a:hlinkClick r:id="rId2"/>
              </a:rPr>
              <a:t>http</a:t>
            </a:r>
            <a:r>
              <a:rPr lang="cs-CZ" sz="800" dirty="0">
                <a:hlinkClick r:id="rId2"/>
              </a:rPr>
              <a:t>://</a:t>
            </a:r>
            <a:r>
              <a:rPr lang="cs-CZ" sz="800" dirty="0" smtClean="0">
                <a:hlinkClick r:id="rId2"/>
              </a:rPr>
              <a:t>cs.wikipedia.org/w/index.php?title=GIMP&amp;oldid=11347586</a:t>
            </a:r>
            <a:endParaRPr lang="cs-CZ" sz="800" dirty="0" smtClean="0"/>
          </a:p>
          <a:p>
            <a:r>
              <a:rPr lang="cs-CZ" sz="800" dirty="0" smtClean="0"/>
              <a:t>Obr.: 1 </a:t>
            </a:r>
            <a:r>
              <a:rPr lang="cs-CZ" sz="800" i="1" dirty="0" err="1"/>
              <a:t>Wikiknihy</a:t>
            </a:r>
            <a:r>
              <a:rPr lang="cs-CZ" sz="800" i="1" dirty="0"/>
              <a:t>: Otevřená sbírka učebnic a knih: GIMP</a:t>
            </a:r>
            <a:r>
              <a:rPr lang="cs-CZ" sz="800" dirty="0"/>
              <a:t> [online]. c2013 [citováno 26. 04. 2014]. Dostupný z WWW: &lt;</a:t>
            </a:r>
            <a:r>
              <a:rPr lang="cs-CZ" sz="800" dirty="0">
                <a:hlinkClick r:id="rId3"/>
              </a:rPr>
              <a:t>http://cs.wikibooks.org/w/</a:t>
            </a:r>
            <a:r>
              <a:rPr lang="cs-CZ" sz="800" dirty="0" err="1">
                <a:hlinkClick r:id="rId3"/>
              </a:rPr>
              <a:t>index.php?title</a:t>
            </a:r>
            <a:r>
              <a:rPr lang="cs-CZ" sz="800" dirty="0">
                <a:hlinkClick r:id="rId3"/>
              </a:rPr>
              <a:t>=</a:t>
            </a:r>
            <a:r>
              <a:rPr lang="cs-CZ" sz="800" dirty="0" err="1">
                <a:hlinkClick r:id="rId3"/>
              </a:rPr>
              <a:t>GIMP&amp;oldid</a:t>
            </a:r>
            <a:r>
              <a:rPr lang="cs-CZ" sz="800" dirty="0">
                <a:hlinkClick r:id="rId3"/>
              </a:rPr>
              <a:t>=25106</a:t>
            </a:r>
            <a:r>
              <a:rPr lang="cs-CZ" sz="800" dirty="0"/>
              <a:t>&gt;</a:t>
            </a:r>
            <a:endParaRPr lang="cs-CZ" sz="800" dirty="0" smtClean="0"/>
          </a:p>
        </p:txBody>
      </p:sp>
      <p:grpSp>
        <p:nvGrpSpPr>
          <p:cNvPr id="11" name="Skupina 10"/>
          <p:cNvGrpSpPr/>
          <p:nvPr/>
        </p:nvGrpSpPr>
        <p:grpSpPr>
          <a:xfrm>
            <a:off x="6581775" y="2133579"/>
            <a:ext cx="2134274" cy="2095501"/>
            <a:chOff x="6581775" y="2133579"/>
            <a:chExt cx="2134274" cy="2095501"/>
          </a:xfrm>
        </p:grpSpPr>
        <p:pic>
          <p:nvPicPr>
            <p:cNvPr id="1026" name="Picture 2" descr="http://upload.wikimedia.org/wikipedia/commons/thumb/4/45/The_GIMP_icon_-_gnome.svg/220px-The_GIMP_icon_-_gnome.svg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1775" y="2133579"/>
              <a:ext cx="2095500" cy="2095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8247651" y="3084791"/>
              <a:ext cx="46839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" dirty="0" smtClean="0"/>
                <a:t>Obr.: 1</a:t>
              </a:r>
              <a:endParaRPr lang="cs-CZ" sz="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413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09" y="1653677"/>
            <a:ext cx="8519279" cy="4618511"/>
          </a:xfrm>
          <a:prstGeom prst="rect">
            <a:avLst/>
          </a:prstGeom>
        </p:spPr>
      </p:pic>
      <p:grpSp>
        <p:nvGrpSpPr>
          <p:cNvPr id="14" name="Skupina 13"/>
          <p:cNvGrpSpPr/>
          <p:nvPr/>
        </p:nvGrpSpPr>
        <p:grpSpPr>
          <a:xfrm>
            <a:off x="372208" y="2022958"/>
            <a:ext cx="2785973" cy="1304442"/>
            <a:chOff x="755650" y="2441575"/>
            <a:chExt cx="2785973" cy="1304442"/>
          </a:xfrm>
        </p:grpSpPr>
        <p:sp>
          <p:nvSpPr>
            <p:cNvPr id="3" name="Zaoblený obdélník 2"/>
            <p:cNvSpPr/>
            <p:nvPr/>
          </p:nvSpPr>
          <p:spPr>
            <a:xfrm>
              <a:off x="755650" y="2441575"/>
              <a:ext cx="1516222" cy="1304442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se šipkou 7"/>
            <p:cNvCxnSpPr>
              <a:stCxn id="9" idx="1"/>
              <a:endCxn id="3" idx="3"/>
            </p:cNvCxnSpPr>
            <p:nvPr/>
          </p:nvCxnSpPr>
          <p:spPr>
            <a:xfrm flipH="1">
              <a:off x="2271872" y="2807239"/>
              <a:ext cx="371226" cy="286557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8"/>
            <p:cNvSpPr txBox="1"/>
            <p:nvPr/>
          </p:nvSpPr>
          <p:spPr>
            <a:xfrm>
              <a:off x="2643098" y="2545629"/>
              <a:ext cx="8985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základní nástroje</a:t>
              </a:r>
              <a:endParaRPr lang="cs-CZ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372208" y="3642325"/>
            <a:ext cx="2968527" cy="2377319"/>
            <a:chOff x="755650" y="2441574"/>
            <a:chExt cx="2968527" cy="2377319"/>
          </a:xfrm>
        </p:grpSpPr>
        <p:sp>
          <p:nvSpPr>
            <p:cNvPr id="16" name="Zaoblený obdélník 15"/>
            <p:cNvSpPr/>
            <p:nvPr/>
          </p:nvSpPr>
          <p:spPr>
            <a:xfrm>
              <a:off x="755650" y="2441574"/>
              <a:ext cx="1516222" cy="2377319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nice se šipkou 16"/>
            <p:cNvCxnSpPr>
              <a:stCxn id="18" idx="1"/>
              <a:endCxn id="16" idx="3"/>
            </p:cNvCxnSpPr>
            <p:nvPr/>
          </p:nvCxnSpPr>
          <p:spPr>
            <a:xfrm flipH="1">
              <a:off x="2271872" y="3438429"/>
              <a:ext cx="455038" cy="19180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2726910" y="3069097"/>
              <a:ext cx="99726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volby vybraného nástroje</a:t>
              </a:r>
              <a:endParaRPr lang="cs-CZ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115949" y="6005367"/>
            <a:ext cx="2473363" cy="744770"/>
            <a:chOff x="626110" y="3394741"/>
            <a:chExt cx="2473363" cy="744770"/>
          </a:xfrm>
        </p:grpSpPr>
        <p:sp>
          <p:nvSpPr>
            <p:cNvPr id="25" name="Zaoblený obdélník 24"/>
            <p:cNvSpPr/>
            <p:nvPr/>
          </p:nvSpPr>
          <p:spPr>
            <a:xfrm>
              <a:off x="626110" y="3394741"/>
              <a:ext cx="1168400" cy="324315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nice se šipkou 25"/>
            <p:cNvCxnSpPr>
              <a:stCxn id="27" idx="1"/>
              <a:endCxn id="25" idx="2"/>
            </p:cNvCxnSpPr>
            <p:nvPr/>
          </p:nvCxnSpPr>
          <p:spPr>
            <a:xfrm flipH="1" flipV="1">
              <a:off x="1210310" y="3719056"/>
              <a:ext cx="458032" cy="266567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ovéPole 26"/>
            <p:cNvSpPr txBox="1"/>
            <p:nvPr/>
          </p:nvSpPr>
          <p:spPr>
            <a:xfrm>
              <a:off x="1668342" y="3831734"/>
              <a:ext cx="143113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volba zobrazení</a:t>
              </a:r>
              <a:endParaRPr lang="cs-CZ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372208" y="1725425"/>
            <a:ext cx="5979776" cy="539599"/>
            <a:chOff x="-712788" y="2878701"/>
            <a:chExt cx="5979776" cy="539599"/>
          </a:xfrm>
        </p:grpSpPr>
        <p:sp>
          <p:nvSpPr>
            <p:cNvPr id="36" name="Zaoblený obdélník 35"/>
            <p:cNvSpPr/>
            <p:nvPr/>
          </p:nvSpPr>
          <p:spPr>
            <a:xfrm>
              <a:off x="-712788" y="2878701"/>
              <a:ext cx="3564791" cy="203219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7" name="Přímá spojnice se šipkou 36"/>
            <p:cNvCxnSpPr>
              <a:stCxn id="38" idx="1"/>
              <a:endCxn id="36" idx="3"/>
            </p:cNvCxnSpPr>
            <p:nvPr/>
          </p:nvCxnSpPr>
          <p:spPr>
            <a:xfrm flipH="1" flipV="1">
              <a:off x="2852003" y="2980311"/>
              <a:ext cx="490935" cy="28410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ovéPole 37"/>
            <p:cNvSpPr txBox="1"/>
            <p:nvPr/>
          </p:nvSpPr>
          <p:spPr>
            <a:xfrm>
              <a:off x="3342938" y="3110523"/>
              <a:ext cx="19240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rozbalovací menu</a:t>
              </a:r>
              <a:endParaRPr lang="cs-CZ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all" dirty="0" smtClean="0">
                <a:latin typeface="Segoe UI Light" panose="020B0502040204020203" pitchFamily="34" charset="0"/>
              </a:rPr>
              <a:t>Co je </a:t>
            </a:r>
            <a:r>
              <a:rPr lang="cs-CZ" b="1" cap="all" dirty="0" err="1" smtClean="0">
                <a:latin typeface="Segoe UI Light" panose="020B0502040204020203" pitchFamily="34" charset="0"/>
              </a:rPr>
              <a:t>GIMp</a:t>
            </a:r>
            <a:r>
              <a:rPr lang="cs-CZ" b="1" cap="all" dirty="0" smtClean="0">
                <a:latin typeface="Segoe UI Light" panose="020B0502040204020203" pitchFamily="34" charset="0"/>
              </a:rPr>
              <a:t>?</a:t>
            </a:r>
            <a:endParaRPr lang="cs-CZ" b="1" cap="all" dirty="0">
              <a:latin typeface="Segoe UI Light" panose="020B0502040204020203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  <a:latin typeface="Segoe UI Light" panose="020B0502040204020203" pitchFamily="34" charset="0"/>
              </a:rPr>
              <a:t>ZÁKLADNÍ ROZLOŽENÍ OBRAZOVKY:</a:t>
            </a:r>
            <a:endParaRPr lang="cs-CZ" sz="2400" dirty="0">
              <a:solidFill>
                <a:srgbClr val="00B0F0"/>
              </a:solidFill>
              <a:latin typeface="Segoe UI Light" panose="020B0502040204020203" pitchFamily="34" charset="0"/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372208" y="3201066"/>
            <a:ext cx="2869785" cy="523220"/>
            <a:chOff x="755650" y="3333505"/>
            <a:chExt cx="2869785" cy="523220"/>
          </a:xfrm>
        </p:grpSpPr>
        <p:sp>
          <p:nvSpPr>
            <p:cNvPr id="33" name="Zaoblený obdélník 32"/>
            <p:cNvSpPr/>
            <p:nvPr/>
          </p:nvSpPr>
          <p:spPr>
            <a:xfrm>
              <a:off x="755650" y="3459839"/>
              <a:ext cx="1516222" cy="286178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4" name="Přímá spojnice se šipkou 33"/>
            <p:cNvCxnSpPr>
              <a:stCxn id="39" idx="1"/>
              <a:endCxn id="33" idx="3"/>
            </p:cNvCxnSpPr>
            <p:nvPr/>
          </p:nvCxnSpPr>
          <p:spPr>
            <a:xfrm flipH="1">
              <a:off x="2271872" y="3595115"/>
              <a:ext cx="455038" cy="7813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ovéPole 38"/>
            <p:cNvSpPr txBox="1"/>
            <p:nvPr/>
          </p:nvSpPr>
          <p:spPr>
            <a:xfrm>
              <a:off x="2726910" y="3333505"/>
              <a:ext cx="8985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Záložky</a:t>
              </a:r>
            </a:p>
            <a:p>
              <a:r>
                <a:rPr lang="cs-CZ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nástrojů</a:t>
              </a:r>
              <a:endParaRPr lang="cs-CZ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28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578644" y="159887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>
                <a:latin typeface="Segoe UI Light" panose="020B0502040204020203" pitchFamily="34" charset="0"/>
              </a:rPr>
              <a:t>Zadání</a:t>
            </a:r>
            <a:r>
              <a:rPr lang="cs-CZ" b="1" dirty="0" smtClean="0">
                <a:latin typeface="Segoe UI Light" panose="020B0502040204020203" pitchFamily="34" charset="0"/>
              </a:rPr>
              <a:t> úkolů</a:t>
            </a:r>
            <a:endParaRPr lang="cs-CZ" b="1" dirty="0">
              <a:solidFill>
                <a:srgbClr val="FF0000"/>
              </a:solidFill>
              <a:latin typeface="Segoe UI Light" panose="020B0502040204020203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95375" y="1400175"/>
            <a:ext cx="74161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>
                <a:latin typeface="Segoe UI Light" panose="020B0502040204020203" pitchFamily="34" charset="0"/>
              </a:rPr>
              <a:t>Otevřete obrázek </a:t>
            </a:r>
            <a:r>
              <a:rPr lang="cs-CZ" sz="1600" dirty="0" smtClean="0">
                <a:latin typeface="Segoe UI Light" panose="020B0502040204020203" pitchFamily="34" charset="0"/>
              </a:rPr>
              <a:t>VY_32_INOVACE_ICT_I_S2_18a.jpg a pomocí nástroje „Volný výběr“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Segoe UI Light" panose="020B0502040204020203" pitchFamily="34" charset="0"/>
              </a:rPr>
              <a:t>Seřaďte na obrázku čísla od 1 do 5!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Segoe UI Light" panose="020B0502040204020203" pitchFamily="34" charset="0"/>
              </a:rPr>
              <a:t>Jednotlivě vzniklé nové vrstvy přejmenujte dle vybraného čísla!</a:t>
            </a:r>
          </a:p>
          <a:p>
            <a:pPr>
              <a:lnSpc>
                <a:spcPct val="150000"/>
              </a:lnSpc>
            </a:pPr>
            <a:r>
              <a:rPr lang="cs-CZ" sz="1600" dirty="0" smtClean="0">
                <a:latin typeface="Segoe UI Light" panose="020B0502040204020203" pitchFamily="34" charset="0"/>
              </a:rPr>
              <a:t>Obrázek dle potřeby ořízněte dle srovnaných čísel (nástroj Výběr obdélníku)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687" y="3361837"/>
            <a:ext cx="1993307" cy="3081158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095375" y="2944701"/>
            <a:ext cx="2354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Co budete potřebovat?</a:t>
            </a:r>
            <a:endParaRPr lang="cs-CZ" dirty="0">
              <a:solidFill>
                <a:srgbClr val="FF0000"/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566304" y="3736724"/>
            <a:ext cx="5359674" cy="1046440"/>
            <a:chOff x="1473200" y="3618011"/>
            <a:chExt cx="5359674" cy="1046440"/>
          </a:xfrm>
        </p:grpSpPr>
        <p:sp>
          <p:nvSpPr>
            <p:cNvPr id="9" name="Ovál 8"/>
            <p:cNvSpPr/>
            <p:nvPr/>
          </p:nvSpPr>
          <p:spPr>
            <a:xfrm>
              <a:off x="1473200" y="3683000"/>
              <a:ext cx="304800" cy="2667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" name="Přímá spojnice se šipkou 11"/>
            <p:cNvCxnSpPr>
              <a:stCxn id="14" idx="1"/>
              <a:endCxn id="9" idx="6"/>
            </p:cNvCxnSpPr>
            <p:nvPr/>
          </p:nvCxnSpPr>
          <p:spPr>
            <a:xfrm flipH="1" flipV="1">
              <a:off x="1778000" y="3816350"/>
              <a:ext cx="2209800" cy="32488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3987800" y="3618011"/>
              <a:ext cx="2845074" cy="1046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</a:rPr>
                <a:t>Nástroj „Volný výběr“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Jednotlivá čísla „</a:t>
              </a:r>
              <a:r>
                <a:rPr lang="cs-CZ" sz="1200" dirty="0" err="1" smtClean="0">
                  <a:solidFill>
                    <a:srgbClr val="00B0F0"/>
                  </a:solidFill>
                </a:rPr>
                <a:t>obklikejte</a:t>
              </a:r>
              <a:r>
                <a:rPr lang="cs-CZ" sz="1200" dirty="0" smtClean="0">
                  <a:solidFill>
                    <a:srgbClr val="00B0F0"/>
                  </a:solidFill>
                </a:rPr>
                <a:t>“, 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vyjměte z obrázku (CTRL+X)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Vložte do obrázku (CTRL+V)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Potom lze výběrem samostatně pohybovat</a:t>
              </a:r>
              <a:endParaRPr lang="cs-CZ" sz="12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2081924" y="5046986"/>
            <a:ext cx="6383420" cy="861774"/>
            <a:chOff x="1338416" y="3618011"/>
            <a:chExt cx="6383420" cy="861774"/>
          </a:xfrm>
        </p:grpSpPr>
        <p:sp>
          <p:nvSpPr>
            <p:cNvPr id="18" name="Ovál 17"/>
            <p:cNvSpPr/>
            <p:nvPr/>
          </p:nvSpPr>
          <p:spPr>
            <a:xfrm>
              <a:off x="1338416" y="3703698"/>
              <a:ext cx="510540" cy="28956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se šipkou 18"/>
            <p:cNvCxnSpPr>
              <a:stCxn id="20" idx="1"/>
              <a:endCxn id="18" idx="6"/>
            </p:cNvCxnSpPr>
            <p:nvPr/>
          </p:nvCxnSpPr>
          <p:spPr>
            <a:xfrm flipH="1" flipV="1">
              <a:off x="1848956" y="3848478"/>
              <a:ext cx="2138844" cy="20042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ovéPole 19"/>
            <p:cNvSpPr txBox="1"/>
            <p:nvPr/>
          </p:nvSpPr>
          <p:spPr>
            <a:xfrm>
              <a:off x="3987800" y="3618011"/>
              <a:ext cx="3734036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</a:rPr>
                <a:t>Záložka „Vrstvy“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Zobrazuje jednotlivé vrstvy (objekty)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Pomocí „dvojkliku“ lze vrstvu přejmenovat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Pomocí myši lze vrstvy přesouvat a tím regulovat překrytí</a:t>
              </a:r>
            </a:p>
          </p:txBody>
        </p:sp>
      </p:grpSp>
      <p:sp>
        <p:nvSpPr>
          <p:cNvPr id="15" name="TextovéPole 2"/>
          <p:cNvSpPr txBox="1"/>
          <p:nvPr/>
        </p:nvSpPr>
        <p:spPr>
          <a:xfrm>
            <a:off x="3793231" y="6337095"/>
            <a:ext cx="4672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Obrázek uložte pod </a:t>
            </a:r>
            <a:r>
              <a:rPr lang="cs-CZ" dirty="0" smtClean="0">
                <a:solidFill>
                  <a:srgbClr val="FF0000"/>
                </a:solidFill>
              </a:rPr>
              <a:t>názvem „</a:t>
            </a:r>
            <a:r>
              <a:rPr lang="cs-CZ" dirty="0" smtClean="0">
                <a:solidFill>
                  <a:srgbClr val="FF0000"/>
                </a:solidFill>
              </a:rPr>
              <a:t>ICT_I_S2_18.docx</a:t>
            </a:r>
            <a:r>
              <a:rPr lang="cs-CZ" dirty="0" smtClean="0">
                <a:solidFill>
                  <a:srgbClr val="FF0000"/>
                </a:solidFill>
              </a:rPr>
              <a:t>“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0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86731" y="908052"/>
            <a:ext cx="6757194" cy="456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Segoe UI Light" panose="020B0502040204020203" pitchFamily="34" charset="0"/>
              </a:rPr>
              <a:t>Původní obrázek</a:t>
            </a:r>
            <a:endParaRPr lang="cs-CZ" dirty="0">
              <a:latin typeface="Segoe UI Light" panose="020B0502040204020203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563589"/>
            <a:ext cx="8594726" cy="465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61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487" y="1571137"/>
            <a:ext cx="1993307" cy="308115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273175" y="1154001"/>
            <a:ext cx="2354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Co budete potřebovat?</a:t>
            </a:r>
            <a:endParaRPr lang="cs-CZ" dirty="0">
              <a:solidFill>
                <a:srgbClr val="FF0000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744104" y="1946024"/>
            <a:ext cx="5359674" cy="1046440"/>
            <a:chOff x="1473200" y="3618011"/>
            <a:chExt cx="5359674" cy="1046440"/>
          </a:xfrm>
        </p:grpSpPr>
        <p:sp>
          <p:nvSpPr>
            <p:cNvPr id="12" name="Ovál 11"/>
            <p:cNvSpPr/>
            <p:nvPr/>
          </p:nvSpPr>
          <p:spPr>
            <a:xfrm>
              <a:off x="1473200" y="3683000"/>
              <a:ext cx="304800" cy="2667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se šipkou 12"/>
            <p:cNvCxnSpPr>
              <a:stCxn id="14" idx="1"/>
              <a:endCxn id="12" idx="6"/>
            </p:cNvCxnSpPr>
            <p:nvPr/>
          </p:nvCxnSpPr>
          <p:spPr>
            <a:xfrm flipH="1" flipV="1">
              <a:off x="1778000" y="3816350"/>
              <a:ext cx="2209800" cy="32488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ovéPole 13"/>
            <p:cNvSpPr txBox="1"/>
            <p:nvPr/>
          </p:nvSpPr>
          <p:spPr>
            <a:xfrm>
              <a:off x="3987800" y="3618011"/>
              <a:ext cx="2845074" cy="1046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</a:rPr>
                <a:t>Nástroj „Volný výběr“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Jednotlivá čísla „</a:t>
              </a:r>
              <a:r>
                <a:rPr lang="cs-CZ" sz="1200" dirty="0" err="1" smtClean="0">
                  <a:solidFill>
                    <a:srgbClr val="00B0F0"/>
                  </a:solidFill>
                </a:rPr>
                <a:t>obklikejte</a:t>
              </a:r>
              <a:r>
                <a:rPr lang="cs-CZ" sz="1200" dirty="0" smtClean="0">
                  <a:solidFill>
                    <a:srgbClr val="00B0F0"/>
                  </a:solidFill>
                </a:rPr>
                <a:t>“, 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vyjměte z obrázku (CTRL+X)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Vložte do obrázku (CTRL+V)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Potom lze výběrem samostatně pohybovat</a:t>
              </a:r>
              <a:endParaRPr lang="cs-CZ" sz="12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2259724" y="3256286"/>
            <a:ext cx="6383420" cy="861774"/>
            <a:chOff x="1338416" y="3618011"/>
            <a:chExt cx="6383420" cy="861774"/>
          </a:xfrm>
        </p:grpSpPr>
        <p:sp>
          <p:nvSpPr>
            <p:cNvPr id="16" name="Ovál 15"/>
            <p:cNvSpPr/>
            <p:nvPr/>
          </p:nvSpPr>
          <p:spPr>
            <a:xfrm>
              <a:off x="1338416" y="3703698"/>
              <a:ext cx="510540" cy="28956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nice se šipkou 16"/>
            <p:cNvCxnSpPr>
              <a:stCxn id="18" idx="1"/>
              <a:endCxn id="16" idx="6"/>
            </p:cNvCxnSpPr>
            <p:nvPr/>
          </p:nvCxnSpPr>
          <p:spPr>
            <a:xfrm flipH="1" flipV="1">
              <a:off x="1848956" y="3848478"/>
              <a:ext cx="2138844" cy="20042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3987800" y="3618011"/>
              <a:ext cx="3734036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b="1" dirty="0" smtClean="0">
                  <a:solidFill>
                    <a:srgbClr val="FF0000"/>
                  </a:solidFill>
                </a:rPr>
                <a:t>Záložka „Vrstvy“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Zobrazuje jednotlivé vrstvy (objekty)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Pomocí „dvojkliku“ lze vrstvu přejmenovat</a:t>
              </a:r>
            </a:p>
            <a:p>
              <a:r>
                <a:rPr lang="cs-CZ" sz="1200" dirty="0" smtClean="0">
                  <a:solidFill>
                    <a:srgbClr val="00B0F0"/>
                  </a:solidFill>
                </a:rPr>
                <a:t>Pomocí myši lze vrstvy přesouvat a tím regulovat překrytí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568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86731" y="908052"/>
            <a:ext cx="6757194" cy="456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Segoe UI Light" panose="020B0502040204020203" pitchFamily="34" charset="0"/>
              </a:rPr>
              <a:t>Upravený obrázek může vypadat například takto:</a:t>
            </a:r>
            <a:endParaRPr lang="cs-CZ" dirty="0">
              <a:latin typeface="Segoe UI Light" panose="020B0502040204020203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0" y="1590509"/>
            <a:ext cx="8602581" cy="4657891"/>
          </a:xfrm>
          <a:prstGeom prst="rect">
            <a:avLst/>
          </a:prstGeom>
        </p:spPr>
      </p:pic>
      <p:sp>
        <p:nvSpPr>
          <p:cNvPr id="5" name="TextovéPole 2"/>
          <p:cNvSpPr txBox="1"/>
          <p:nvPr/>
        </p:nvSpPr>
        <p:spPr>
          <a:xfrm>
            <a:off x="2219233" y="6365907"/>
            <a:ext cx="4672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Obrázek uložte pod </a:t>
            </a:r>
            <a:r>
              <a:rPr lang="cs-CZ" dirty="0" smtClean="0">
                <a:solidFill>
                  <a:srgbClr val="FF0000"/>
                </a:solidFill>
              </a:rPr>
              <a:t>názvem „</a:t>
            </a:r>
            <a:r>
              <a:rPr lang="cs-CZ" dirty="0" smtClean="0">
                <a:solidFill>
                  <a:srgbClr val="FF0000"/>
                </a:solidFill>
              </a:rPr>
              <a:t>ICT_I_S2_18.docx</a:t>
            </a:r>
            <a:r>
              <a:rPr lang="cs-CZ" dirty="0" smtClean="0">
                <a:solidFill>
                  <a:srgbClr val="FF0000"/>
                </a:solidFill>
              </a:rPr>
              <a:t>“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1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3323</TotalTime>
  <Words>342</Words>
  <Application>Microsoft Office PowerPoint</Application>
  <PresentationFormat>Předvádění na obrazovce (4:3)</PresentationFormat>
  <Paragraphs>78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Segoe UI Light</vt:lpstr>
      <vt:lpstr>Tahoma</vt:lpstr>
      <vt:lpstr>Office Theme</vt:lpstr>
      <vt:lpstr>Prezentace aplikace PowerPoint</vt:lpstr>
      <vt:lpstr>Co je GIMp?</vt:lpstr>
      <vt:lpstr>Co je GIMp?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Pavel Lintemer</cp:lastModifiedBy>
  <cp:revision>278</cp:revision>
  <cp:lastPrinted>2013-05-29T10:30:23Z</cp:lastPrinted>
  <dcterms:created xsi:type="dcterms:W3CDTF">2013-05-29T06:59:46Z</dcterms:created>
  <dcterms:modified xsi:type="dcterms:W3CDTF">2014-06-05T06:57:09Z</dcterms:modified>
</cp:coreProperties>
</file>