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8" r:id="rId4"/>
    <p:sldId id="261" r:id="rId5"/>
    <p:sldId id="275" r:id="rId6"/>
    <p:sldId id="267" r:id="rId7"/>
    <p:sldId id="274" r:id="rId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03" autoAdjust="0"/>
    <p:restoredTop sz="94660"/>
  </p:normalViewPr>
  <p:slideViewPr>
    <p:cSldViewPr snapToGrid="0">
      <p:cViewPr varScale="1">
        <p:scale>
          <a:sx n="91" d="100"/>
          <a:sy n="91" d="100"/>
        </p:scale>
        <p:origin x="105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53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4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733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101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442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891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27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598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996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877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488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157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Vektorov%C3%A1_grafika&amp;oldid=11412429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VY_32_INOVACE_ICT_I_S2_19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715645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Grafika – vektorová – seznámení s programem Zoner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2. 4. 2014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naváže na předchozí znalost vektorové grafiky a osvojí si základní funkce (křivka, vrstva)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>
                <a:latin typeface="Segoe UI Light" panose="020B0502040204020203" pitchFamily="34" charset="0"/>
              </a:rPr>
              <a:t>Co je ZONER CALLISTO?</a:t>
            </a:r>
            <a:endParaRPr lang="cs-CZ" b="1" cap="all" dirty="0">
              <a:latin typeface="Segoe UI Light" panose="020B0502040204020203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0" y="10072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</a:rPr>
              <a:t>ZÁKLADNÍ INFORMACE:</a:t>
            </a:r>
            <a:endParaRPr lang="cs-CZ" sz="2400" dirty="0">
              <a:solidFill>
                <a:srgbClr val="00B0F0"/>
              </a:solidFill>
              <a:latin typeface="Segoe UI Light" panose="020B0502040204020203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900" y="1468964"/>
            <a:ext cx="8585200" cy="4039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cs-CZ" sz="1600" b="1" dirty="0" smtClean="0">
                <a:solidFill>
                  <a:srgbClr val="FF0000"/>
                </a:solidFill>
                <a:latin typeface="Segoe UI Light" panose="020B0502040204020203" pitchFamily="34" charset="0"/>
              </a:rPr>
              <a:t>Zoner CALLISTO JE ZDARMA !!!! </a:t>
            </a:r>
            <a:r>
              <a:rPr lang="cs-CZ" sz="1600" b="1" dirty="0" smtClean="0">
                <a:latin typeface="Segoe UI Light" panose="020B0502040204020203" pitchFamily="34" charset="0"/>
              </a:rPr>
              <a:t>– www.zoner.cz</a:t>
            </a:r>
          </a:p>
          <a:p>
            <a:pPr lvl="1">
              <a:lnSpc>
                <a:spcPct val="150000"/>
              </a:lnSpc>
            </a:pPr>
            <a:endParaRPr lang="cs-CZ" sz="1100" b="1" dirty="0">
              <a:latin typeface="Segoe UI Light" panose="020B0502040204020203" pitchFamily="34" charset="0"/>
            </a:endParaRPr>
          </a:p>
          <a:p>
            <a:pPr lvl="1">
              <a:lnSpc>
                <a:spcPct val="150000"/>
              </a:lnSpc>
            </a:pPr>
            <a:r>
              <a:rPr lang="cs-CZ" sz="1600" b="1" dirty="0">
                <a:latin typeface="Segoe UI Light" panose="020B0502040204020203" pitchFamily="34" charset="0"/>
              </a:rPr>
              <a:t>Zoner Callisto 5 </a:t>
            </a:r>
            <a:r>
              <a:rPr lang="cs-CZ" sz="1600" b="1" dirty="0" smtClean="0">
                <a:latin typeface="Segoe UI Light" panose="020B0502040204020203" pitchFamily="34" charset="0"/>
              </a:rPr>
              <a:t>je nástroj </a:t>
            </a:r>
            <a:r>
              <a:rPr lang="cs-CZ" sz="1600" b="1" dirty="0">
                <a:latin typeface="Segoe UI Light" panose="020B0502040204020203" pitchFamily="34" charset="0"/>
              </a:rPr>
              <a:t>pro vytváření </a:t>
            </a:r>
            <a:r>
              <a:rPr lang="cs-CZ" sz="1600" b="1" dirty="0" smtClean="0">
                <a:latin typeface="Segoe UI Light" panose="020B0502040204020203" pitchFamily="34" charset="0"/>
              </a:rPr>
              <a:t>graficky zpracovaných </a:t>
            </a:r>
            <a:r>
              <a:rPr lang="cs-CZ" sz="1600" b="1" dirty="0">
                <a:latin typeface="Segoe UI Light" panose="020B0502040204020203" pitchFamily="34" charset="0"/>
              </a:rPr>
              <a:t>dokumentů jako </a:t>
            </a:r>
            <a:r>
              <a:rPr lang="cs-CZ" sz="1600" b="1" dirty="0" smtClean="0">
                <a:latin typeface="Segoe UI Light" panose="020B0502040204020203" pitchFamily="34" charset="0"/>
              </a:rPr>
              <a:t>jsou: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Loga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Vizitky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Letáky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Graficky zpracované ceníky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Hlavičkové papíry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Orientační plánky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Schémata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>
                <a:latin typeface="Segoe UI Light" panose="020B0502040204020203" pitchFamily="34" charset="0"/>
              </a:rPr>
              <a:t>Kalendáře atd. …</a:t>
            </a:r>
            <a:endParaRPr lang="cs-CZ" sz="1600" b="1" dirty="0">
              <a:latin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192" y="1265763"/>
            <a:ext cx="8792748" cy="4753881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139717" y="1765816"/>
            <a:ext cx="3018464" cy="1386822"/>
            <a:chOff x="523159" y="2184433"/>
            <a:chExt cx="3018464" cy="1386822"/>
          </a:xfrm>
        </p:grpSpPr>
        <p:sp>
          <p:nvSpPr>
            <p:cNvPr id="3" name="Zaoblený obdélník 2"/>
            <p:cNvSpPr/>
            <p:nvPr/>
          </p:nvSpPr>
          <p:spPr>
            <a:xfrm>
              <a:off x="523159" y="2184433"/>
              <a:ext cx="259353" cy="138682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se šipkou 7"/>
            <p:cNvCxnSpPr>
              <a:stCxn id="9" idx="1"/>
              <a:endCxn id="3" idx="3"/>
            </p:cNvCxnSpPr>
            <p:nvPr/>
          </p:nvCxnSpPr>
          <p:spPr>
            <a:xfrm flipH="1">
              <a:off x="782512" y="2807239"/>
              <a:ext cx="1860586" cy="7060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2643098" y="2545629"/>
              <a:ext cx="8985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základní nástroje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305743" y="3201065"/>
            <a:ext cx="3673096" cy="1466185"/>
            <a:chOff x="-1530765" y="2524189"/>
            <a:chExt cx="3673096" cy="1466185"/>
          </a:xfrm>
        </p:grpSpPr>
        <p:sp>
          <p:nvSpPr>
            <p:cNvPr id="16" name="Zaoblený obdélník 15"/>
            <p:cNvSpPr/>
            <p:nvPr/>
          </p:nvSpPr>
          <p:spPr>
            <a:xfrm>
              <a:off x="869216" y="2524189"/>
              <a:ext cx="1273115" cy="146618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se šipkou 16"/>
            <p:cNvCxnSpPr>
              <a:endCxn id="16" idx="1"/>
            </p:cNvCxnSpPr>
            <p:nvPr/>
          </p:nvCxnSpPr>
          <p:spPr>
            <a:xfrm flipV="1">
              <a:off x="-533498" y="3257282"/>
              <a:ext cx="1402714" cy="27589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-1530765" y="3173872"/>
              <a:ext cx="997267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volby vybraného nástroje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77192" y="5643432"/>
            <a:ext cx="8792748" cy="877936"/>
            <a:chOff x="626110" y="3394741"/>
            <a:chExt cx="8792748" cy="877936"/>
          </a:xfrm>
        </p:grpSpPr>
        <p:sp>
          <p:nvSpPr>
            <p:cNvPr id="25" name="Zaoblený obdélník 24"/>
            <p:cNvSpPr/>
            <p:nvPr/>
          </p:nvSpPr>
          <p:spPr>
            <a:xfrm>
              <a:off x="626110" y="3394741"/>
              <a:ext cx="8792748" cy="32431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se šipkou 25"/>
            <p:cNvCxnSpPr>
              <a:stCxn id="27" idx="0"/>
              <a:endCxn id="25" idx="2"/>
            </p:cNvCxnSpPr>
            <p:nvPr/>
          </p:nvCxnSpPr>
          <p:spPr>
            <a:xfrm flipH="1" flipV="1">
              <a:off x="5022484" y="3719056"/>
              <a:ext cx="46101" cy="24584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718311" y="3964900"/>
              <a:ext cx="870054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Paleta barev (levý klik – barva obrysu, pravý klik – barva výplně)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68293" y="1134950"/>
            <a:ext cx="7375507" cy="439981"/>
            <a:chOff x="-712788" y="2641939"/>
            <a:chExt cx="7375507" cy="439981"/>
          </a:xfrm>
        </p:grpSpPr>
        <p:sp>
          <p:nvSpPr>
            <p:cNvPr id="36" name="Zaoblený obdélník 35"/>
            <p:cNvSpPr/>
            <p:nvPr/>
          </p:nvSpPr>
          <p:spPr>
            <a:xfrm>
              <a:off x="-712788" y="2878701"/>
              <a:ext cx="3564791" cy="203219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se šipkou 36"/>
            <p:cNvCxnSpPr>
              <a:stCxn id="38" idx="1"/>
              <a:endCxn id="36" idx="3"/>
            </p:cNvCxnSpPr>
            <p:nvPr/>
          </p:nvCxnSpPr>
          <p:spPr>
            <a:xfrm flipH="1">
              <a:off x="2852003" y="2795828"/>
              <a:ext cx="1886666" cy="18448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4738669" y="2641939"/>
              <a:ext cx="192405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rozbalovací menu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628650" y="804099"/>
            <a:ext cx="78867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</a:rPr>
              <a:t>ZÁKLADNÍ ROZLOŽENÍ OBRAZOVKY:</a:t>
            </a:r>
            <a:endParaRPr lang="cs-CZ" sz="2400" dirty="0">
              <a:solidFill>
                <a:srgbClr val="00B0F0"/>
              </a:solidFill>
              <a:latin typeface="Segoe UI Light" panose="020B0502040204020203" pitchFamily="34" charset="0"/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146479" y="3201064"/>
            <a:ext cx="3095514" cy="1218535"/>
            <a:chOff x="529921" y="3333503"/>
            <a:chExt cx="3095514" cy="1218535"/>
          </a:xfrm>
        </p:grpSpPr>
        <p:sp>
          <p:nvSpPr>
            <p:cNvPr id="33" name="Zaoblený obdélník 32"/>
            <p:cNvSpPr/>
            <p:nvPr/>
          </p:nvSpPr>
          <p:spPr>
            <a:xfrm>
              <a:off x="529921" y="3333503"/>
              <a:ext cx="256442" cy="121853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nice se šipkou 33"/>
            <p:cNvCxnSpPr>
              <a:stCxn id="39" idx="1"/>
              <a:endCxn id="33" idx="3"/>
            </p:cNvCxnSpPr>
            <p:nvPr/>
          </p:nvCxnSpPr>
          <p:spPr>
            <a:xfrm flipH="1">
              <a:off x="786363" y="3595115"/>
              <a:ext cx="1940547" cy="34765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2726910" y="3333505"/>
              <a:ext cx="8985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Ovládání </a:t>
              </a:r>
            </a:p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zobrazení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8" name="Nadpis 1"/>
          <p:cNvSpPr txBox="1">
            <a:spLocks/>
          </p:cNvSpPr>
          <p:nvPr/>
        </p:nvSpPr>
        <p:spPr>
          <a:xfrm>
            <a:off x="781050" y="250827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>
                <a:latin typeface="Segoe UI Light" panose="020B0502040204020203" pitchFamily="34" charset="0"/>
              </a:rPr>
              <a:t>Co je ZONER CALLISTO?</a:t>
            </a:r>
            <a:endParaRPr lang="cs-CZ" b="1" cap="all" dirty="0">
              <a:latin typeface="Segoe UI Light" panose="020B0502040204020203" pitchFamily="34" charset="0"/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5334319" y="1693176"/>
            <a:ext cx="3673096" cy="1466185"/>
            <a:chOff x="-1530765" y="2524189"/>
            <a:chExt cx="3673096" cy="1466185"/>
          </a:xfrm>
        </p:grpSpPr>
        <p:sp>
          <p:nvSpPr>
            <p:cNvPr id="48" name="Zaoblený obdélník 47"/>
            <p:cNvSpPr/>
            <p:nvPr/>
          </p:nvSpPr>
          <p:spPr>
            <a:xfrm>
              <a:off x="869216" y="2524189"/>
              <a:ext cx="1273115" cy="146618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nice se šipkou 48"/>
            <p:cNvCxnSpPr>
              <a:stCxn id="50" idx="3"/>
              <a:endCxn id="48" idx="1"/>
            </p:cNvCxnSpPr>
            <p:nvPr/>
          </p:nvCxnSpPr>
          <p:spPr>
            <a:xfrm flipV="1">
              <a:off x="-283309" y="3257282"/>
              <a:ext cx="1152525" cy="17820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/>
            <p:nvPr/>
          </p:nvSpPr>
          <p:spPr>
            <a:xfrm>
              <a:off x="-1530765" y="3173872"/>
              <a:ext cx="12474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Transformační nástroje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241993" y="1515068"/>
            <a:ext cx="4606129" cy="1467379"/>
            <a:chOff x="-1754126" y="2878701"/>
            <a:chExt cx="4606129" cy="1467379"/>
          </a:xfrm>
        </p:grpSpPr>
        <p:sp>
          <p:nvSpPr>
            <p:cNvPr id="57" name="Zaoblený obdélník 56"/>
            <p:cNvSpPr/>
            <p:nvPr/>
          </p:nvSpPr>
          <p:spPr>
            <a:xfrm>
              <a:off x="-1225560" y="2878701"/>
              <a:ext cx="4077563" cy="23119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8" name="Přímá spojnice se šipkou 57"/>
            <p:cNvCxnSpPr>
              <a:stCxn id="59" idx="0"/>
              <a:endCxn id="57" idx="2"/>
            </p:cNvCxnSpPr>
            <p:nvPr/>
          </p:nvCxnSpPr>
          <p:spPr>
            <a:xfrm flipV="1">
              <a:off x="-792101" y="3109896"/>
              <a:ext cx="1605323" cy="71296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ovéPole 58"/>
            <p:cNvSpPr txBox="1"/>
            <p:nvPr/>
          </p:nvSpPr>
          <p:spPr>
            <a:xfrm>
              <a:off x="-1754126" y="3822860"/>
              <a:ext cx="192405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Alternativní nástroje vybraného objektu</a:t>
              </a:r>
              <a:endParaRPr lang="cs-CZ" sz="1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2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5321" y="3140601"/>
            <a:ext cx="3372248" cy="357611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85775" y="1247775"/>
            <a:ext cx="623600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>
                <a:latin typeface="Segoe UI Light" panose="020B0502040204020203" pitchFamily="34" charset="0"/>
              </a:rPr>
              <a:t>Teoretickým základem vektorové grafiky je analytická geometrie. </a:t>
            </a:r>
            <a:endParaRPr lang="cs-CZ" sz="1600" dirty="0" smtClean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Obrázek </a:t>
            </a:r>
            <a:r>
              <a:rPr lang="cs-CZ" sz="1600" dirty="0">
                <a:latin typeface="Segoe UI Light" panose="020B0502040204020203" pitchFamily="34" charset="0"/>
              </a:rPr>
              <a:t>není složen z jednotlivých bodů, ale z křivek – vektorů. </a:t>
            </a:r>
            <a:endParaRPr lang="cs-CZ" sz="1600" dirty="0" smtClean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Křivky </a:t>
            </a:r>
            <a:r>
              <a:rPr lang="cs-CZ" sz="1600" dirty="0">
                <a:latin typeface="Segoe UI Light" panose="020B0502040204020203" pitchFamily="34" charset="0"/>
              </a:rPr>
              <a:t>spojují jednotlivé kotevní body a mohou mít definovanou </a:t>
            </a:r>
            <a:r>
              <a:rPr lang="cs-CZ" sz="1600" dirty="0" smtClean="0">
                <a:latin typeface="Segoe UI Light" panose="020B0502040204020203" pitchFamily="34" charset="0"/>
              </a:rPr>
              <a:t>výplň. </a:t>
            </a:r>
          </a:p>
          <a:p>
            <a:pPr>
              <a:lnSpc>
                <a:spcPct val="150000"/>
              </a:lnSpc>
            </a:pPr>
            <a:endParaRPr lang="cs-CZ" sz="1600" dirty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Tyto </a:t>
            </a:r>
            <a:r>
              <a:rPr lang="cs-CZ" sz="1600" dirty="0">
                <a:latin typeface="Segoe UI Light" panose="020B0502040204020203" pitchFamily="34" charset="0"/>
              </a:rPr>
              <a:t>čáry se nazývají </a:t>
            </a:r>
            <a:r>
              <a:rPr lang="cs-CZ" sz="1600" b="1" dirty="0" err="1">
                <a:latin typeface="Segoe UI Light" panose="020B0502040204020203" pitchFamily="34" charset="0"/>
              </a:rPr>
              <a:t>Bézierovy</a:t>
            </a:r>
            <a:r>
              <a:rPr lang="cs-CZ" sz="1600" b="1" dirty="0">
                <a:latin typeface="Segoe UI Light" panose="020B0502040204020203" pitchFamily="34" charset="0"/>
              </a:rPr>
              <a:t> křivky</a:t>
            </a:r>
            <a:r>
              <a:rPr lang="cs-CZ" sz="1600" dirty="0">
                <a:latin typeface="Segoe UI Light" panose="020B0502040204020203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Francouz </a:t>
            </a:r>
            <a:r>
              <a:rPr lang="cs-CZ" sz="1600" dirty="0" err="1">
                <a:latin typeface="Segoe UI Light" panose="020B0502040204020203" pitchFamily="34" charset="0"/>
              </a:rPr>
              <a:t>Pierre</a:t>
            </a:r>
            <a:r>
              <a:rPr lang="cs-CZ" sz="1600" dirty="0">
                <a:latin typeface="Segoe UI Light" panose="020B0502040204020203" pitchFamily="34" charset="0"/>
              </a:rPr>
              <a:t> </a:t>
            </a:r>
            <a:r>
              <a:rPr lang="cs-CZ" sz="1600" dirty="0" err="1">
                <a:latin typeface="Segoe UI Light" panose="020B0502040204020203" pitchFamily="34" charset="0"/>
              </a:rPr>
              <a:t>Bézier</a:t>
            </a:r>
            <a:r>
              <a:rPr lang="cs-CZ" sz="1600" dirty="0">
                <a:latin typeface="Segoe UI Light" panose="020B0502040204020203" pitchFamily="34" charset="0"/>
              </a:rPr>
              <a:t> vyvinul </a:t>
            </a:r>
            <a:r>
              <a:rPr lang="cs-CZ" sz="1600" dirty="0" smtClean="0">
                <a:latin typeface="Segoe UI Light" panose="020B0502040204020203" pitchFamily="34" charset="0"/>
              </a:rPr>
              <a:t>metodu,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díky </a:t>
            </a:r>
            <a:r>
              <a:rPr lang="cs-CZ" sz="1600" dirty="0">
                <a:latin typeface="Segoe UI Light" panose="020B0502040204020203" pitchFamily="34" charset="0"/>
              </a:rPr>
              <a:t>které je schopen popsat pomocí čtyř bodů libovolný úsek křivky. </a:t>
            </a:r>
            <a:endParaRPr lang="cs-CZ" sz="1600" dirty="0" smtClean="0">
              <a:latin typeface="Segoe UI Light" panose="020B0502040204020203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Křivka </a:t>
            </a:r>
            <a:r>
              <a:rPr lang="cs-CZ" sz="1600" dirty="0">
                <a:latin typeface="Segoe UI Light" panose="020B0502040204020203" pitchFamily="34" charset="0"/>
              </a:rPr>
              <a:t>je popsána pomocí dvou krajních bodů (tzv. kotevní body</a:t>
            </a:r>
            <a:r>
              <a:rPr lang="cs-CZ" sz="1600" dirty="0" smtClean="0">
                <a:latin typeface="Segoe UI Light" panose="020B0502040204020203" pitchFamily="34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a </a:t>
            </a:r>
            <a:r>
              <a:rPr lang="cs-CZ" sz="1600" dirty="0">
                <a:latin typeface="Segoe UI Light" panose="020B0502040204020203" pitchFamily="34" charset="0"/>
              </a:rPr>
              <a:t>dvou bodů, které určují tvar křivky (tzv. kontrolní body). </a:t>
            </a:r>
            <a:endParaRPr lang="cs-CZ" sz="1600" dirty="0" smtClean="0">
              <a:latin typeface="Segoe UI Light" panose="020B0502040204020203" pitchFamily="34" charset="0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860091" y="385561"/>
            <a:ext cx="78867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cap="all" dirty="0" smtClean="0">
                <a:latin typeface="Segoe UI Light" panose="020B0502040204020203" pitchFamily="34" charset="0"/>
              </a:rPr>
              <a:t>Co je </a:t>
            </a:r>
            <a:r>
              <a:rPr lang="cs-CZ" b="1" cap="all" dirty="0" err="1" smtClean="0">
                <a:latin typeface="Segoe UI Light" panose="020B0502040204020203" pitchFamily="34" charset="0"/>
              </a:rPr>
              <a:t>bÉzierova</a:t>
            </a:r>
            <a:r>
              <a:rPr lang="cs-CZ" b="1" cap="all" dirty="0" smtClean="0">
                <a:latin typeface="Segoe UI Light" panose="020B0502040204020203" pitchFamily="34" charset="0"/>
              </a:rPr>
              <a:t> křivka</a:t>
            </a:r>
            <a:endParaRPr lang="cs-CZ" b="1" cap="all" dirty="0">
              <a:latin typeface="Segoe UI Light" panose="020B0502040204020203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019800" y="4546600"/>
            <a:ext cx="2298700" cy="1143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419600" y="4928657"/>
            <a:ext cx="2781300" cy="168434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28650" y="6292989"/>
            <a:ext cx="4717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Vektorová grafika</a:t>
            </a:r>
            <a:r>
              <a:rPr lang="cs-CZ" sz="800" dirty="0"/>
              <a:t> [online]. c2014 [citováno </a:t>
            </a:r>
            <a:r>
              <a:rPr lang="cs-CZ" sz="800" dirty="0" smtClean="0"/>
              <a:t>2.</a:t>
            </a:r>
            <a:r>
              <a:rPr lang="cs-CZ" sz="800" dirty="0"/>
              <a:t> </a:t>
            </a:r>
            <a:r>
              <a:rPr lang="cs-CZ" sz="800" dirty="0" smtClean="0"/>
              <a:t>4</a:t>
            </a:r>
            <a:r>
              <a:rPr lang="cs-CZ" sz="800" dirty="0"/>
              <a:t>. 2014]. </a:t>
            </a:r>
            <a:endParaRPr lang="cs-CZ" sz="800" dirty="0" smtClean="0"/>
          </a:p>
          <a:p>
            <a:r>
              <a:rPr lang="cs-CZ" sz="800" dirty="0" smtClean="0"/>
              <a:t>Dostupný </a:t>
            </a:r>
            <a:r>
              <a:rPr lang="cs-CZ" sz="800" dirty="0"/>
              <a:t>z WWW: &lt;</a:t>
            </a:r>
            <a:r>
              <a:rPr lang="cs-CZ" sz="800" dirty="0">
                <a:hlinkClick r:id="rId3"/>
              </a:rPr>
              <a:t>http://cs.wikipedia.org/w/</a:t>
            </a:r>
            <a:r>
              <a:rPr lang="cs-CZ" sz="800" dirty="0" err="1">
                <a:hlinkClick r:id="rId3"/>
              </a:rPr>
              <a:t>index.php?title</a:t>
            </a:r>
            <a:r>
              <a:rPr lang="cs-CZ" sz="800" dirty="0">
                <a:hlinkClick r:id="rId3"/>
              </a:rPr>
              <a:t>=Vektorov%C3%A1_grafika&amp;oldid=11412429</a:t>
            </a:r>
            <a:r>
              <a:rPr lang="cs-CZ" sz="800" dirty="0"/>
              <a:t>&gt;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350976"/>
              </p:ext>
            </p:extLst>
          </p:nvPr>
        </p:nvGraphicFramePr>
        <p:xfrm>
          <a:off x="1157999" y="2506053"/>
          <a:ext cx="3986213" cy="2425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r:id="rId3" imgW="3987000" imgH="2425320" progId="">
                  <p:embed/>
                </p:oleObj>
              </mc:Choice>
              <mc:Fallback>
                <p:oleObj r:id="rId3" imgW="3987000" imgH="2425320" progId="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57999" y="2506053"/>
                        <a:ext cx="3986213" cy="2425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latin typeface="Segoe UI Light" panose="020B0502040204020203" pitchFamily="34" charset="0"/>
              </a:rPr>
              <a:t>Zadání</a:t>
            </a:r>
            <a:r>
              <a:rPr lang="cs-CZ" b="1" dirty="0" smtClean="0">
                <a:latin typeface="Segoe UI Light" panose="020B0502040204020203" pitchFamily="34" charset="0"/>
              </a:rPr>
              <a:t> úkolů</a:t>
            </a:r>
            <a:endParaRPr lang="cs-CZ" b="1" dirty="0">
              <a:solidFill>
                <a:srgbClr val="FF0000"/>
              </a:solidFill>
              <a:latin typeface="Segoe UI Light" panose="020B0502040204020203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95375" y="1400175"/>
            <a:ext cx="6624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Pomocí nástrojů Tvary a Křivky vytvořte kaňku s očima a ústy.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Segoe UI Light" panose="020B0502040204020203" pitchFamily="34" charset="0"/>
              </a:rPr>
              <a:t>Kaňka bude modrá, oči černobílé a ústa červené. Pozor na překrytí objektů.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95375" y="2142272"/>
            <a:ext cx="2354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budete potřebovat?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157999" y="3751466"/>
            <a:ext cx="6701920" cy="677108"/>
            <a:chOff x="1064895" y="3632753"/>
            <a:chExt cx="6701920" cy="677108"/>
          </a:xfrm>
        </p:grpSpPr>
        <p:sp>
          <p:nvSpPr>
            <p:cNvPr id="9" name="Ovál 8"/>
            <p:cNvSpPr/>
            <p:nvPr/>
          </p:nvSpPr>
          <p:spPr>
            <a:xfrm>
              <a:off x="1064895" y="3868421"/>
              <a:ext cx="304800" cy="26670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se šipkou 11"/>
            <p:cNvCxnSpPr>
              <a:stCxn id="14" idx="1"/>
              <a:endCxn id="9" idx="6"/>
            </p:cNvCxnSpPr>
            <p:nvPr/>
          </p:nvCxnSpPr>
          <p:spPr>
            <a:xfrm flipH="1">
              <a:off x="1369695" y="3971307"/>
              <a:ext cx="4170998" cy="3046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5540693" y="3632753"/>
              <a:ext cx="2226122" cy="67710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Nástroj „Křivka“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Ručně malujete ústa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Upravujete jako </a:t>
              </a:r>
              <a:r>
                <a:rPr lang="cs-CZ" sz="1200" dirty="0" err="1" smtClean="0">
                  <a:solidFill>
                    <a:srgbClr val="00B0F0"/>
                  </a:solidFill>
                </a:rPr>
                <a:t>Bézierovu</a:t>
              </a:r>
              <a:r>
                <a:rPr lang="cs-CZ" sz="1200" dirty="0" smtClean="0">
                  <a:solidFill>
                    <a:srgbClr val="00B0F0"/>
                  </a:solidFill>
                </a:rPr>
                <a:t> křivku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158124" y="4287521"/>
            <a:ext cx="7047386" cy="1255770"/>
            <a:chOff x="576416" y="3620986"/>
            <a:chExt cx="7047386" cy="1255770"/>
          </a:xfrm>
        </p:grpSpPr>
        <p:sp>
          <p:nvSpPr>
            <p:cNvPr id="18" name="Ovál 17"/>
            <p:cNvSpPr/>
            <p:nvPr/>
          </p:nvSpPr>
          <p:spPr>
            <a:xfrm>
              <a:off x="576416" y="3620986"/>
              <a:ext cx="661276" cy="315542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se šipkou 18"/>
            <p:cNvCxnSpPr>
              <a:stCxn id="20" idx="1"/>
              <a:endCxn id="18" idx="6"/>
            </p:cNvCxnSpPr>
            <p:nvPr/>
          </p:nvCxnSpPr>
          <p:spPr>
            <a:xfrm flipH="1" flipV="1">
              <a:off x="1237692" y="3778757"/>
              <a:ext cx="2464139" cy="66711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3701831" y="4014982"/>
              <a:ext cx="3921971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Funkce „Tvary“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Pomocí elipsy a kolečka můžete vytvořit oči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Pomocí „</a:t>
              </a:r>
              <a:r>
                <a:rPr lang="cs-CZ" sz="1200" dirty="0" err="1" smtClean="0">
                  <a:solidFill>
                    <a:srgbClr val="00B0F0"/>
                  </a:solidFill>
                </a:rPr>
                <a:t>Vícelístku</a:t>
              </a:r>
              <a:r>
                <a:rPr lang="cs-CZ" sz="1200" dirty="0" smtClean="0">
                  <a:solidFill>
                    <a:srgbClr val="00B0F0"/>
                  </a:solidFill>
                </a:rPr>
                <a:t>“ vytvoříte kaňku, kterou upravíte pomocí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Tvarování objektů.</a:t>
              </a:r>
            </a:p>
          </p:txBody>
        </p:sp>
      </p:grpSp>
      <p:sp>
        <p:nvSpPr>
          <p:cNvPr id="21" name="Ovál 20"/>
          <p:cNvSpPr/>
          <p:nvPr/>
        </p:nvSpPr>
        <p:spPr>
          <a:xfrm>
            <a:off x="3158249" y="4313503"/>
            <a:ext cx="510540" cy="28956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>
            <a:stCxn id="20" idx="1"/>
            <a:endCxn id="21" idx="6"/>
          </p:cNvCxnSpPr>
          <p:nvPr/>
        </p:nvCxnSpPr>
        <p:spPr>
          <a:xfrm flipH="1" flipV="1">
            <a:off x="3668789" y="4458283"/>
            <a:ext cx="1614750" cy="65412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1157999" y="2959483"/>
            <a:ext cx="7248160" cy="1006025"/>
            <a:chOff x="1064895" y="3129096"/>
            <a:chExt cx="7248160" cy="1006025"/>
          </a:xfrm>
        </p:grpSpPr>
        <p:sp>
          <p:nvSpPr>
            <p:cNvPr id="27" name="Ovál 26"/>
            <p:cNvSpPr/>
            <p:nvPr/>
          </p:nvSpPr>
          <p:spPr>
            <a:xfrm>
              <a:off x="1064895" y="3868421"/>
              <a:ext cx="304800" cy="266700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se šipkou 27"/>
            <p:cNvCxnSpPr>
              <a:stCxn id="29" idx="1"/>
              <a:endCxn id="27" idx="6"/>
            </p:cNvCxnSpPr>
            <p:nvPr/>
          </p:nvCxnSpPr>
          <p:spPr>
            <a:xfrm flipH="1">
              <a:off x="1369695" y="3375318"/>
              <a:ext cx="4170998" cy="626453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5540693" y="3129096"/>
              <a:ext cx="2772362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Nástroj „Tvarování objektů“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Pomocí tohoto nástroje upravujete křivky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</p:grpSp>
      <p:pic>
        <p:nvPicPr>
          <p:cNvPr id="31" name="Obrázek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30" y="6442279"/>
            <a:ext cx="5924550" cy="323850"/>
          </a:xfrm>
          <a:prstGeom prst="rect">
            <a:avLst/>
          </a:prstGeom>
        </p:spPr>
      </p:pic>
      <p:grpSp>
        <p:nvGrpSpPr>
          <p:cNvPr id="35" name="Skupina 34"/>
          <p:cNvGrpSpPr/>
          <p:nvPr/>
        </p:nvGrpSpPr>
        <p:grpSpPr>
          <a:xfrm>
            <a:off x="2658590" y="5660064"/>
            <a:ext cx="2624949" cy="1106065"/>
            <a:chOff x="6675736" y="3977140"/>
            <a:chExt cx="2624949" cy="1106065"/>
          </a:xfrm>
        </p:grpSpPr>
        <p:sp>
          <p:nvSpPr>
            <p:cNvPr id="36" name="Ovál 35"/>
            <p:cNvSpPr/>
            <p:nvPr/>
          </p:nvSpPr>
          <p:spPr>
            <a:xfrm>
              <a:off x="7286127" y="4780981"/>
              <a:ext cx="297180" cy="30222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se šipkou 36"/>
            <p:cNvCxnSpPr>
              <a:stCxn id="38" idx="2"/>
              <a:endCxn id="36" idx="0"/>
            </p:cNvCxnSpPr>
            <p:nvPr/>
          </p:nvCxnSpPr>
          <p:spPr>
            <a:xfrm flipH="1">
              <a:off x="7434717" y="4469583"/>
              <a:ext cx="553494" cy="311398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6675736" y="3977140"/>
              <a:ext cx="2624949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>
                  <a:solidFill>
                    <a:srgbClr val="FF0000"/>
                  </a:solidFill>
                </a:rPr>
                <a:t>Nástroj „Převod na křivku“</a:t>
              </a:r>
            </a:p>
            <a:p>
              <a:r>
                <a:rPr lang="cs-CZ" sz="1200" dirty="0" smtClean="0">
                  <a:solidFill>
                    <a:srgbClr val="00B0F0"/>
                  </a:solidFill>
                </a:rPr>
                <a:t>Objekt pak můžete libovolně upravovat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5112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0224" y="1073152"/>
            <a:ext cx="8486776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Otevřete Zoner Callisto &gt; Soubor &gt; Nový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Soubor &gt; Nastavení dokumentu &gt; Orientace na šířku &gt; OK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Tvary &gt; „</a:t>
            </a:r>
            <a:r>
              <a:rPr lang="cs-CZ" dirty="0" err="1" smtClean="0">
                <a:latin typeface="Segoe UI Light" panose="020B0502040204020203" pitchFamily="34" charset="0"/>
              </a:rPr>
              <a:t>Vícelístek</a:t>
            </a:r>
            <a:r>
              <a:rPr lang="cs-CZ" dirty="0" smtClean="0">
                <a:latin typeface="Segoe UI Light" panose="020B0502040204020203" pitchFamily="34" charset="0"/>
              </a:rPr>
              <a:t>“ &gt; Zvětšit počet </a:t>
            </a:r>
            <a:r>
              <a:rPr lang="cs-CZ" dirty="0" err="1" smtClean="0">
                <a:latin typeface="Segoe UI Light" panose="020B0502040204020203" pitchFamily="34" charset="0"/>
              </a:rPr>
              <a:t>Clipů</a:t>
            </a:r>
            <a:r>
              <a:rPr lang="cs-CZ" dirty="0" smtClean="0">
                <a:latin typeface="Segoe UI Light" panose="020B0502040204020203" pitchFamily="34" charset="0"/>
              </a:rPr>
              <a:t> na 6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Převést na křivky &gt; Modrá výplň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Libovolně tvarujte pomocí Tvarování objektů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>
                <a:latin typeface="Segoe UI Light" panose="020B0502040204020203" pitchFamily="34" charset="0"/>
              </a:rPr>
              <a:t>N</a:t>
            </a:r>
            <a:r>
              <a:rPr lang="cs-CZ" dirty="0" smtClean="0">
                <a:latin typeface="Segoe UI Light" panose="020B0502040204020203" pitchFamily="34" charset="0"/>
              </a:rPr>
              <a:t>ástrojů Elipsa nebo Kolečko &gt; vytvořte černý a bílý tvar &gt; překryjte je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Segoe UI Light" panose="020B0502040204020203" pitchFamily="34" charset="0"/>
              </a:rPr>
              <a:t>Nástroj Křivka &gt; Ruční kreslení &gt; vytvořte „ústa“ &gt; nastavte červenou &gt; šířka 2mm</a:t>
            </a:r>
            <a:endParaRPr lang="cs-CZ" dirty="0">
              <a:latin typeface="Segoe UI Light" panose="020B0502040204020203" pitchFamily="34" charset="0"/>
            </a:endParaRPr>
          </a:p>
        </p:txBody>
      </p:sp>
      <p:sp>
        <p:nvSpPr>
          <p:cNvPr id="4" name="TextovéPole 2"/>
          <p:cNvSpPr txBox="1"/>
          <p:nvPr/>
        </p:nvSpPr>
        <p:spPr>
          <a:xfrm>
            <a:off x="2264518" y="4347919"/>
            <a:ext cx="4672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Obrázek uložte pod názvem „</a:t>
            </a:r>
            <a:r>
              <a:rPr lang="cs-CZ" dirty="0" smtClean="0">
                <a:solidFill>
                  <a:srgbClr val="FF0000"/>
                </a:solidFill>
              </a:rPr>
              <a:t>ICT_I_S2_19.docx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86731" y="908052"/>
            <a:ext cx="6757194" cy="456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>
                <a:latin typeface="Segoe UI Light" panose="020B0502040204020203" pitchFamily="34" charset="0"/>
              </a:rPr>
              <a:t>O</a:t>
            </a:r>
            <a:r>
              <a:rPr lang="cs-CZ" dirty="0" smtClean="0">
                <a:latin typeface="Segoe UI Light" panose="020B0502040204020203" pitchFamily="34" charset="0"/>
              </a:rPr>
              <a:t>brázek může vypadat například takto:</a:t>
            </a:r>
            <a:endParaRPr lang="cs-CZ" dirty="0">
              <a:latin typeface="Segoe UI Light" panose="020B0502040204020203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112" y="1386493"/>
            <a:ext cx="8921395" cy="483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510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3501</TotalTime>
  <Words>360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Co je ZONER CALLISTO?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290</cp:revision>
  <cp:lastPrinted>2013-05-29T10:30:23Z</cp:lastPrinted>
  <dcterms:created xsi:type="dcterms:W3CDTF">2013-05-29T06:59:46Z</dcterms:created>
  <dcterms:modified xsi:type="dcterms:W3CDTF">2014-06-05T06:57:56Z</dcterms:modified>
</cp:coreProperties>
</file>