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59" r:id="rId6"/>
    <p:sldId id="260" r:id="rId7"/>
    <p:sldId id="271" r:id="rId8"/>
    <p:sldId id="272" r:id="rId9"/>
    <p:sldId id="273" r:id="rId10"/>
    <p:sldId id="274" r:id="rId11"/>
    <p:sldId id="275" r:id="rId12"/>
    <p:sldId id="27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Napište</a:t>
            </a:r>
            <a:r>
              <a:rPr lang="cs-CZ" baseline="0" dirty="0" smtClean="0"/>
              <a:t> si černě napsaný text.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ED328-13A9-4814-93C5-71AC37F46F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00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FED328-13A9-4814-93C5-71AC37F46F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95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30. 6. 2014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108721"/>
              </p:ext>
            </p:extLst>
          </p:nvPr>
        </p:nvGraphicFramePr>
        <p:xfrm>
          <a:off x="1609725" y="115888"/>
          <a:ext cx="5821363" cy="6516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2" name="Dokument" r:id="rId4" imgW="5889940" imgH="6594719" progId="Word.Document.12">
                  <p:embed/>
                </p:oleObj>
              </mc:Choice>
              <mc:Fallback>
                <p:oleObj name="Dokument" r:id="rId4" imgW="5889940" imgH="659471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166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WORD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TABULKY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Postup při tvorbě jednoduché tabulky: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71910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dirty="0" smtClean="0">
                <a:solidFill>
                  <a:schemeClr val="tx2"/>
                </a:solidFill>
              </a:rPr>
              <a:t>V záložce Vložení klikneme na šipku ikony Tabulka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14" y="2407422"/>
            <a:ext cx="8489364" cy="3312368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</p:pic>
      <p:sp>
        <p:nvSpPr>
          <p:cNvPr id="6" name="Ovál 5"/>
          <p:cNvSpPr/>
          <p:nvPr/>
        </p:nvSpPr>
        <p:spPr>
          <a:xfrm>
            <a:off x="899592" y="2420889"/>
            <a:ext cx="648072" cy="43204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899592" y="2699434"/>
            <a:ext cx="504056" cy="5151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403648" y="1916832"/>
            <a:ext cx="1800200" cy="50405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99592" y="2168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3076418"/>
            <a:ext cx="387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460464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Zobrazí se následující nabídka</a:t>
            </a:r>
            <a:endParaRPr lang="cs-CZ" sz="2400" dirty="0">
              <a:solidFill>
                <a:srgbClr val="002060"/>
              </a:solidFill>
            </a:endParaRPr>
          </a:p>
        </p:txBody>
      </p:sp>
      <p:cxnSp>
        <p:nvCxnSpPr>
          <p:cNvPr id="18" name="Přímá spojnice se šipkou 17"/>
          <p:cNvCxnSpPr>
            <a:stCxn id="19" idx="1"/>
          </p:cNvCxnSpPr>
          <p:nvPr/>
        </p:nvCxnSpPr>
        <p:spPr>
          <a:xfrm flipH="1" flipV="1">
            <a:off x="2699792" y="4166592"/>
            <a:ext cx="971669" cy="39048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3059832" y="4441758"/>
            <a:ext cx="4176464" cy="7874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1547664" y="1916832"/>
            <a:ext cx="6408712" cy="115958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03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19256" cy="122899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/>
                </a:solidFill>
                <a:latin typeface="+mn-lt"/>
              </a:rPr>
            </a:b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2) </a:t>
            </a: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Tažením myší označíme počet buněk tabulky v řádku </a:t>
            </a:r>
            <a:br>
              <a:rPr lang="cs-CZ" sz="3100" dirty="0" smtClean="0">
                <a:solidFill>
                  <a:schemeClr val="tx2"/>
                </a:solidFill>
                <a:latin typeface="+mn-lt"/>
              </a:rPr>
            </a:b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a sloupci</a:t>
            </a:r>
            <a:r>
              <a:rPr lang="cs-CZ" sz="3100" dirty="0" smtClean="0">
                <a:solidFill>
                  <a:schemeClr val="tx2"/>
                </a:solidFill>
              </a:rPr>
              <a:t>: </a:t>
            </a:r>
            <a:r>
              <a:rPr lang="cs-CZ" sz="3100" dirty="0" smtClean="0">
                <a:solidFill>
                  <a:schemeClr val="tx2"/>
                </a:solidFill>
                <a:latin typeface="+mn-lt"/>
              </a:rPr>
              <a:t> 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/>
                </a:solidFill>
                <a:latin typeface="+mn-lt"/>
              </a:rPr>
            </a:b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(současně se nám návrh tabulky zobrazí a vytvoří)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/>
                </a:solidFill>
                <a:latin typeface="+mn-lt"/>
              </a:rPr>
            </a:b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04864"/>
            <a:ext cx="8792698" cy="3300209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6" name="Ovál 5"/>
          <p:cNvSpPr/>
          <p:nvPr/>
        </p:nvSpPr>
        <p:spPr>
          <a:xfrm>
            <a:off x="1043608" y="3140968"/>
            <a:ext cx="1368152" cy="86409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907704" y="511487"/>
            <a:ext cx="360040" cy="26642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788024" y="1340768"/>
            <a:ext cx="576064" cy="288032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9552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39423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2.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2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3</a:t>
            </a:r>
            <a:r>
              <a:rPr lang="cs-CZ" sz="2800" dirty="0">
                <a:solidFill>
                  <a:schemeClr val="tx2"/>
                </a:solidFill>
              </a:rPr>
              <a:t>) </a:t>
            </a:r>
            <a:r>
              <a:rPr lang="cs-CZ" sz="2800" dirty="0" smtClean="0">
                <a:solidFill>
                  <a:schemeClr val="tx2"/>
                </a:solidFill>
              </a:rPr>
              <a:t>Jiná možnost vložení tabulky: rozkliknu ikonu Tabulka 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a zvolím Vložit tabulku. Zobrazí se okno, kde přímo zvolím počet sloupců i řádků tabulky.</a:t>
            </a:r>
            <a:endParaRPr lang="cs-CZ" sz="2800" dirty="0" smtClean="0"/>
          </a:p>
          <a:p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092571"/>
            <a:ext cx="7901995" cy="444270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5427" y="3212976"/>
            <a:ext cx="2572790" cy="27633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5" name="Ovál 14"/>
          <p:cNvSpPr/>
          <p:nvPr/>
        </p:nvSpPr>
        <p:spPr>
          <a:xfrm>
            <a:off x="683568" y="2204864"/>
            <a:ext cx="792088" cy="64807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79612" y="3717032"/>
            <a:ext cx="1260140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endCxn id="16" idx="2"/>
          </p:cNvCxnSpPr>
          <p:nvPr/>
        </p:nvCxnSpPr>
        <p:spPr>
          <a:xfrm flipH="1">
            <a:off x="1079612" y="2780928"/>
            <a:ext cx="12812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3415214" y="3254495"/>
            <a:ext cx="1718621" cy="39604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451129" y="3778626"/>
            <a:ext cx="2443003" cy="535295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se šipkou 30"/>
          <p:cNvCxnSpPr>
            <a:stCxn id="16" idx="6"/>
          </p:cNvCxnSpPr>
          <p:nvPr/>
        </p:nvCxnSpPr>
        <p:spPr>
          <a:xfrm flipV="1">
            <a:off x="2339752" y="3452517"/>
            <a:ext cx="1075462" cy="40853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28" idx="2"/>
          </p:cNvCxnSpPr>
          <p:nvPr/>
        </p:nvCxnSpPr>
        <p:spPr>
          <a:xfrm>
            <a:off x="3415214" y="3452517"/>
            <a:ext cx="35915" cy="55254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83568" y="1916832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3568" y="3861048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59831" y="3068960"/>
            <a:ext cx="391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59832" y="4045714"/>
            <a:ext cx="391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se šipkou 38"/>
          <p:cNvCxnSpPr/>
          <p:nvPr/>
        </p:nvCxnSpPr>
        <p:spPr>
          <a:xfrm flipH="1">
            <a:off x="1034164" y="867691"/>
            <a:ext cx="6480720" cy="119277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1259632" y="1268760"/>
            <a:ext cx="1617851" cy="24482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4932040" y="1268760"/>
            <a:ext cx="3293483" cy="246003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37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5328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Vytvoří se námi požadovaná tabulka: (má 2 řádky a 5 sloupců) a jinak vypadající panel nástrojů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7308304" y="2348880"/>
            <a:ext cx="144016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4784"/>
            <a:ext cx="9144000" cy="5140990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0" name="Přímá spojnice se šipkou 9"/>
          <p:cNvCxnSpPr/>
          <p:nvPr/>
        </p:nvCxnSpPr>
        <p:spPr>
          <a:xfrm flipH="1">
            <a:off x="5652120" y="1196752"/>
            <a:ext cx="504056" cy="43204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98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Práce s tabulkou: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41987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Označení celé tabulky </a:t>
            </a:r>
            <a:r>
              <a:rPr lang="cs-CZ" sz="2800" dirty="0" smtClean="0"/>
              <a:t>– myší klikneme na čtvereček </a:t>
            </a:r>
          </a:p>
          <a:p>
            <a:pPr marL="0" indent="0">
              <a:buNone/>
            </a:pPr>
            <a:r>
              <a:rPr lang="cs-CZ" sz="2800" dirty="0" smtClean="0"/>
              <a:t>v levém horním rohu tabulky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r>
              <a:rPr lang="cs-CZ" sz="2800" u="sng" dirty="0" smtClean="0">
                <a:solidFill>
                  <a:srgbClr val="002060"/>
                </a:solidFill>
              </a:rPr>
              <a:t>Označení řádku </a:t>
            </a:r>
            <a:r>
              <a:rPr lang="cs-CZ" sz="2800" dirty="0" smtClean="0"/>
              <a:t>– myší klikneme na levé straně řádku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4" y="2578867"/>
            <a:ext cx="6577517" cy="1497448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7" name="Ovál 6"/>
          <p:cNvSpPr/>
          <p:nvPr/>
        </p:nvSpPr>
        <p:spPr>
          <a:xfrm>
            <a:off x="748145" y="2507616"/>
            <a:ext cx="432048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169" y="4869160"/>
            <a:ext cx="6225949" cy="1390844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9" name="Šipka doprava 8"/>
          <p:cNvSpPr/>
          <p:nvPr/>
        </p:nvSpPr>
        <p:spPr>
          <a:xfrm rot="19949692">
            <a:off x="907715" y="5293346"/>
            <a:ext cx="216024" cy="72008"/>
          </a:xfrm>
          <a:prstGeom prst="rightArrow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48145" y="5085184"/>
            <a:ext cx="532803" cy="47939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6048672"/>
          </a:xfrm>
        </p:spPr>
        <p:txBody>
          <a:bodyPr/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Označení sloupce </a:t>
            </a:r>
            <a:r>
              <a:rPr lang="cs-CZ" sz="2800" dirty="0" smtClean="0"/>
              <a:t>– myší klikneme nad požadovaným sloupcem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800" u="sng" dirty="0" smtClean="0">
                <a:solidFill>
                  <a:srgbClr val="002060"/>
                </a:solidFill>
              </a:rPr>
              <a:t>Označení jedné buňky </a:t>
            </a:r>
            <a:r>
              <a:rPr lang="cs-CZ" sz="2800" dirty="0" smtClean="0"/>
              <a:t>-  myší najedeme do levého dolního rohu buňky a klikneme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6344536" cy="154326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5" name="Šipka dolů 4"/>
          <p:cNvSpPr/>
          <p:nvPr/>
        </p:nvSpPr>
        <p:spPr>
          <a:xfrm>
            <a:off x="2483768" y="1556792"/>
            <a:ext cx="72008" cy="144016"/>
          </a:xfrm>
          <a:prstGeom prst="downArrow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339752" y="1448780"/>
            <a:ext cx="360040" cy="3600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509120"/>
            <a:ext cx="6220694" cy="1409897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10" name="Přímá spojnice se šipkou 9"/>
          <p:cNvCxnSpPr/>
          <p:nvPr/>
        </p:nvCxnSpPr>
        <p:spPr>
          <a:xfrm flipV="1">
            <a:off x="3131840" y="4995163"/>
            <a:ext cx="216024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2987824" y="4914148"/>
            <a:ext cx="432048" cy="37805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8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720966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Změna šířky sloupce </a:t>
            </a:r>
            <a:r>
              <a:rPr lang="cs-CZ" sz="2800" dirty="0" smtClean="0"/>
              <a:t>– kurzorem najedeme na rozhraní sloupců a tažením myši změníme šířku sloupce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35189"/>
            <a:ext cx="6335010" cy="167663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76" y="3136341"/>
            <a:ext cx="6296815" cy="157420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505" y="4778215"/>
            <a:ext cx="6273089" cy="1453640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8" name="Přímá spojnice se šipkou 7"/>
          <p:cNvCxnSpPr/>
          <p:nvPr/>
        </p:nvCxnSpPr>
        <p:spPr>
          <a:xfrm>
            <a:off x="2195736" y="1988840"/>
            <a:ext cx="14401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979712" y="1988840"/>
            <a:ext cx="21602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7784" y="3501008"/>
            <a:ext cx="216024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635896" y="371703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27784" y="350100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483768" y="3501008"/>
            <a:ext cx="144016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1925706" y="1772816"/>
            <a:ext cx="540060" cy="48710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440271" y="3284984"/>
            <a:ext cx="504056" cy="50881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19888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5536" y="3543405"/>
            <a:ext cx="493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157192"/>
            <a:ext cx="421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26129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Změna šířky řádku </a:t>
            </a:r>
            <a:r>
              <a:rPr lang="cs-CZ" sz="2800" dirty="0" smtClean="0"/>
              <a:t>– klikneme na rozhraní řádku </a:t>
            </a:r>
            <a:br>
              <a:rPr lang="cs-CZ" sz="2800" dirty="0" smtClean="0"/>
            </a:br>
            <a:r>
              <a:rPr lang="cs-CZ" sz="2800" dirty="0" smtClean="0"/>
              <a:t>a tažením myši řádek rozšíříme (zúžíme)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56792"/>
            <a:ext cx="6230220" cy="152421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284984"/>
            <a:ext cx="6258799" cy="1667108"/>
          </a:xfrm>
          <a:prstGeom prst="rect">
            <a:avLst/>
          </a:prstGeom>
          <a:ln>
            <a:solidFill>
              <a:srgbClr val="FF0000"/>
            </a:solidFill>
          </a:ln>
        </p:spPr>
      </p:pic>
      <p:cxnSp>
        <p:nvCxnSpPr>
          <p:cNvPr id="7" name="Přímá spojnice se šipkou 6"/>
          <p:cNvCxnSpPr/>
          <p:nvPr/>
        </p:nvCxnSpPr>
        <p:spPr>
          <a:xfrm flipV="1">
            <a:off x="1547664" y="1988840"/>
            <a:ext cx="0" cy="1440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547664" y="2132856"/>
            <a:ext cx="0" cy="18604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1331640" y="1971417"/>
            <a:ext cx="432048" cy="5040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21328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5274" y="39330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14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Úkol: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Vytvoř jednoduchou tabulku s rozvrhem tvé třídy:</a:t>
            </a:r>
          </a:p>
          <a:p>
            <a:r>
              <a:rPr lang="cs-CZ" dirty="0" smtClean="0"/>
              <a:t>Zvol správný počet řádků i sloupců</a:t>
            </a:r>
          </a:p>
          <a:p>
            <a:r>
              <a:rPr lang="cs-CZ" dirty="0" smtClean="0"/>
              <a:t>Do řádků zvol dny v týdnu</a:t>
            </a:r>
          </a:p>
          <a:p>
            <a:r>
              <a:rPr lang="cs-CZ" dirty="0" smtClean="0"/>
              <a:t>Do sloupců jednotlivé hodiny 1 – 7 (8) včetně času</a:t>
            </a:r>
          </a:p>
          <a:p>
            <a:r>
              <a:rPr lang="cs-CZ" dirty="0" smtClean="0"/>
              <a:t>Doplň tvůj rozvrh hodin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09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Výsledek může vypadat takto: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96752"/>
            <a:ext cx="8577434" cy="5196837"/>
          </a:xfr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2659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518457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</a:t>
            </a:r>
            <a:r>
              <a:rPr lang="cs-CZ" sz="2000"/>
              <a:t>Office </a:t>
            </a:r>
            <a:r>
              <a:rPr lang="cs-CZ" sz="2000" smtClean="0"/>
              <a:t>2010, </a:t>
            </a:r>
            <a:r>
              <a:rPr lang="cs-CZ" sz="2000" dirty="0"/>
              <a:t>vlastník licence je ZŠ Jablonec </a:t>
            </a:r>
            <a:r>
              <a:rPr lang="cs-CZ" sz="2000" dirty="0" smtClean="0"/>
              <a:t>nad </a:t>
            </a:r>
            <a:r>
              <a:rPr lang="cs-CZ" sz="2000" dirty="0"/>
              <a:t>Nisou – Mšeno, Mozartova 24, příspěvková </a:t>
            </a:r>
            <a:r>
              <a:rPr lang="cs-CZ" sz="2000" dirty="0" smtClean="0"/>
              <a:t>organizace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80-866-8619-1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218</Words>
  <Application>Microsoft Office PowerPoint</Application>
  <PresentationFormat>Předvádění na obrazovce (4:3)</PresentationFormat>
  <Paragraphs>47</Paragraphs>
  <Slides>13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</vt:lpstr>
      <vt:lpstr>Prezentace aplikace PowerPoint</vt:lpstr>
      <vt:lpstr>MS WORD 2010</vt:lpstr>
      <vt:lpstr>Postup při tvorbě jednoduché tabulky:</vt:lpstr>
      <vt:lpstr> 2) Tažením myší označíme počet buněk tabulky v řádku  a sloupci:    (současně se nám návrh tabulky zobrazí a vytvoří) </vt:lpstr>
      <vt:lpstr>Prezentace aplikace PowerPoint</vt:lpstr>
      <vt:lpstr>Vytvoří se námi požadovaná tabulka: (má 2 řádky a 5 sloupců) a jinak vypadající panel nástrojů </vt:lpstr>
      <vt:lpstr>Práce s tabulkou:</vt:lpstr>
      <vt:lpstr>Prezentace aplikace PowerPoint</vt:lpstr>
      <vt:lpstr>Prezentace aplikace PowerPoint</vt:lpstr>
      <vt:lpstr>Prezentace aplikace PowerPoint</vt:lpstr>
      <vt:lpstr>Úkol:</vt:lpstr>
      <vt:lpstr>Výsledek může vypadat takto:</vt:lpstr>
      <vt:lpstr>Zdroje: V materiálu byly použity prostředky Microsoft Office 2010, vlastník licence je ZŠ Jablonec nad Nisou – Mšeno, Mozartova 24, příspěvková organizace  NAVRÁTIL, Pavel. S počítačem nejen k maturitě. 5. vyd. Kralice na Hané: Computer Media, 2004, 175 s. ISBN 80-866-8619-1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52</cp:revision>
  <dcterms:created xsi:type="dcterms:W3CDTF">2013-12-01T21:57:08Z</dcterms:created>
  <dcterms:modified xsi:type="dcterms:W3CDTF">2014-06-30T19:47:45Z</dcterms:modified>
</cp:coreProperties>
</file>