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1" r:id="rId4"/>
    <p:sldId id="272" r:id="rId5"/>
    <p:sldId id="273" r:id="rId6"/>
    <p:sldId id="281" r:id="rId7"/>
    <p:sldId id="282" r:id="rId8"/>
    <p:sldId id="283" r:id="rId9"/>
    <p:sldId id="284" r:id="rId10"/>
    <p:sldId id="274" r:id="rId11"/>
    <p:sldId id="277" r:id="rId12"/>
    <p:sldId id="278" r:id="rId13"/>
    <p:sldId id="279" r:id="rId14"/>
    <p:sldId id="280" r:id="rId15"/>
    <p:sldId id="275" r:id="rId16"/>
    <p:sldId id="276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52110-B185-4818-9D72-78F4907BE92E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ED328-13A9-4814-93C5-71AC37F4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57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047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01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61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09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57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188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88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69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79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55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6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54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7225085"/>
              </p:ext>
            </p:extLst>
          </p:nvPr>
        </p:nvGraphicFramePr>
        <p:xfrm>
          <a:off x="1609725" y="115888"/>
          <a:ext cx="5821363" cy="676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" name="Dokument" r:id="rId3" imgW="5889940" imgH="6836546" progId="Word.Document.12">
                  <p:embed/>
                </p:oleObj>
              </mc:Choice>
              <mc:Fallback>
                <p:oleObj name="Dokument" r:id="rId3" imgW="5889940" imgH="683654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9725" y="115888"/>
                        <a:ext cx="5821363" cy="6761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045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cs-CZ" dirty="0" smtClean="0"/>
              <a:t>MS WORD 2010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ÚPRAVY TABULKY - PYRAMIDA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0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>Vybarvení buněk tabulky:</a:t>
            </a:r>
            <a:r>
              <a:rPr lang="cs-CZ" sz="2800" dirty="0" smtClean="0">
                <a:solidFill>
                  <a:srgbClr val="002060"/>
                </a:solidFill>
              </a:rPr>
              <a:t/>
            </a:r>
            <a:br>
              <a:rPr lang="cs-CZ" sz="2800" dirty="0" smtClean="0">
                <a:solidFill>
                  <a:srgbClr val="002060"/>
                </a:solidFill>
              </a:rPr>
            </a:br>
            <a:r>
              <a:rPr lang="cs-CZ" sz="2800" dirty="0" smtClean="0">
                <a:solidFill>
                  <a:srgbClr val="002060"/>
                </a:solidFill>
              </a:rPr>
              <a:t>1) Označím buňku, kterou chci vybarvit</a:t>
            </a:r>
            <a:br>
              <a:rPr lang="cs-CZ" sz="2800" dirty="0" smtClean="0">
                <a:solidFill>
                  <a:srgbClr val="002060"/>
                </a:solidFill>
              </a:rPr>
            </a:br>
            <a:r>
              <a:rPr lang="cs-CZ" sz="2800" dirty="0" smtClean="0">
                <a:solidFill>
                  <a:srgbClr val="002060"/>
                </a:solidFill>
              </a:rPr>
              <a:t>2) Záložka Domů</a:t>
            </a:r>
            <a:br>
              <a:rPr lang="cs-CZ" sz="2800" dirty="0" smtClean="0">
                <a:solidFill>
                  <a:srgbClr val="002060"/>
                </a:solidFill>
              </a:rPr>
            </a:br>
            <a:r>
              <a:rPr lang="cs-CZ" sz="2800" dirty="0" smtClean="0">
                <a:solidFill>
                  <a:srgbClr val="002060"/>
                </a:solidFill>
              </a:rPr>
              <a:t>3) Stínování - Barvy motivu</a:t>
            </a:r>
            <a:br>
              <a:rPr lang="cs-CZ" sz="2800" dirty="0" smtClean="0">
                <a:solidFill>
                  <a:srgbClr val="002060"/>
                </a:solidFill>
              </a:rPr>
            </a:br>
            <a:r>
              <a:rPr lang="cs-CZ" sz="2800" dirty="0" smtClean="0">
                <a:solidFill>
                  <a:srgbClr val="002060"/>
                </a:solidFill>
              </a:rPr>
              <a:t>4) Vyberu barvu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" y="2348880"/>
            <a:ext cx="8945964" cy="3805883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3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3" y="2479995"/>
            <a:ext cx="8881361" cy="3514302"/>
          </a:xfrm>
          <a:prstGeom prst="rect">
            <a:avLst/>
          </a:prstGeom>
        </p:spPr>
      </p:pic>
      <p:sp>
        <p:nvSpPr>
          <p:cNvPr id="5" name="Ovál 4"/>
          <p:cNvSpPr/>
          <p:nvPr/>
        </p:nvSpPr>
        <p:spPr>
          <a:xfrm>
            <a:off x="469504" y="2646931"/>
            <a:ext cx="576064" cy="50405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644008" y="3212976"/>
            <a:ext cx="576064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505284" y="5085184"/>
            <a:ext cx="576064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888107" y="5055127"/>
            <a:ext cx="1224136" cy="43204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483767" y="5085184"/>
            <a:ext cx="404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247999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83968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47971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7" name="Přímá spojnice se šipkou 6"/>
          <p:cNvCxnSpPr>
            <a:stCxn id="13" idx="2"/>
            <a:endCxn id="5" idx="5"/>
          </p:cNvCxnSpPr>
          <p:nvPr/>
        </p:nvCxnSpPr>
        <p:spPr>
          <a:xfrm flipH="1" flipV="1">
            <a:off x="961205" y="3077170"/>
            <a:ext cx="1926902" cy="219398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5" idx="6"/>
          </p:cNvCxnSpPr>
          <p:nvPr/>
        </p:nvCxnSpPr>
        <p:spPr>
          <a:xfrm>
            <a:off x="1045568" y="2898959"/>
            <a:ext cx="3598440" cy="68334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1" idx="4"/>
          </p:cNvCxnSpPr>
          <p:nvPr/>
        </p:nvCxnSpPr>
        <p:spPr>
          <a:xfrm flipH="1">
            <a:off x="4644008" y="3789040"/>
            <a:ext cx="288032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2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099" y="424989"/>
            <a:ext cx="8625136" cy="6048672"/>
          </a:xfrm>
        </p:spPr>
        <p:txBody>
          <a:bodyPr/>
          <a:lstStyle/>
          <a:p>
            <a:pPr marL="0" indent="0">
              <a:buNone/>
            </a:pPr>
            <a:r>
              <a:rPr lang="cs-CZ" sz="2800" u="sng" dirty="0" smtClean="0">
                <a:solidFill>
                  <a:srgbClr val="002060"/>
                </a:solidFill>
              </a:rPr>
              <a:t>Jiná možnost:</a:t>
            </a:r>
            <a:r>
              <a:rPr lang="cs-CZ" sz="2800" dirty="0">
                <a:solidFill>
                  <a:srgbClr val="002060"/>
                </a:solidFill>
              </a:rPr>
              <a:t/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1) Označím buňku, kterou chci vybarvit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2) Záložka </a:t>
            </a:r>
            <a:r>
              <a:rPr lang="cs-CZ" sz="2800" dirty="0" smtClean="0">
                <a:solidFill>
                  <a:srgbClr val="002060"/>
                </a:solidFill>
              </a:rPr>
              <a:t>Návrh</a:t>
            </a:r>
            <a:r>
              <a:rPr lang="cs-CZ" sz="2800" dirty="0">
                <a:solidFill>
                  <a:srgbClr val="002060"/>
                </a:solidFill>
              </a:rPr>
              <a:t/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3</a:t>
            </a:r>
            <a:r>
              <a:rPr lang="cs-CZ" sz="2800" dirty="0" smtClean="0">
                <a:solidFill>
                  <a:srgbClr val="002060"/>
                </a:solidFill>
              </a:rPr>
              <a:t>) Stínování - </a:t>
            </a:r>
            <a:r>
              <a:rPr lang="cs-CZ" sz="2800" dirty="0">
                <a:solidFill>
                  <a:srgbClr val="002060"/>
                </a:solidFill>
              </a:rPr>
              <a:t>Barvy motivu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4) Vyberu barvu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00" y="2636912"/>
            <a:ext cx="8928992" cy="294601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Ovál 7"/>
          <p:cNvSpPr/>
          <p:nvPr/>
        </p:nvSpPr>
        <p:spPr>
          <a:xfrm>
            <a:off x="3059832" y="4866991"/>
            <a:ext cx="1368152" cy="43204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940152" y="2636912"/>
            <a:ext cx="720080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660232" y="2960948"/>
            <a:ext cx="864096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660232" y="4568017"/>
            <a:ext cx="360040" cy="42987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915816" y="43651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40152" y="23488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08262" y="2596989"/>
            <a:ext cx="416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00192" y="43651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7" name="Obrázek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126" y="5877272"/>
            <a:ext cx="5992062" cy="71447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8" name="TextovéPole 27"/>
          <p:cNvSpPr txBox="1"/>
          <p:nvPr/>
        </p:nvSpPr>
        <p:spPr>
          <a:xfrm>
            <a:off x="323528" y="602128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solidFill>
                  <a:srgbClr val="002060"/>
                </a:solidFill>
              </a:rPr>
              <a:t>Výsledek:</a:t>
            </a:r>
            <a:endParaRPr lang="cs-CZ" sz="2800" u="sng" dirty="0">
              <a:solidFill>
                <a:srgbClr val="00206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743908" y="2966321"/>
            <a:ext cx="2196244" cy="190067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endCxn id="11" idx="0"/>
          </p:cNvCxnSpPr>
          <p:nvPr/>
        </p:nvCxnSpPr>
        <p:spPr>
          <a:xfrm>
            <a:off x="6660232" y="2781655"/>
            <a:ext cx="432048" cy="17929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1" idx="3"/>
            <a:endCxn id="12" idx="1"/>
          </p:cNvCxnSpPr>
          <p:nvPr/>
        </p:nvCxnSpPr>
        <p:spPr>
          <a:xfrm flipH="1">
            <a:off x="6712959" y="3360455"/>
            <a:ext cx="73817" cy="12705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58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1"/>
            <a:ext cx="8229600" cy="61644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u="sng" dirty="0" smtClean="0">
                <a:solidFill>
                  <a:srgbClr val="002060"/>
                </a:solidFill>
              </a:rPr>
              <a:t>Změna šířky jedné buňky </a:t>
            </a:r>
            <a:r>
              <a:rPr lang="cs-CZ" sz="2800" dirty="0" smtClean="0"/>
              <a:t>– (</a:t>
            </a:r>
            <a:r>
              <a:rPr lang="cs-CZ" sz="2800" dirty="0" smtClean="0">
                <a:solidFill>
                  <a:srgbClr val="FF0000"/>
                </a:solidFill>
              </a:rPr>
              <a:t>1</a:t>
            </a:r>
            <a:r>
              <a:rPr lang="cs-CZ" sz="2800" dirty="0" smtClean="0"/>
              <a:t>)označíme jednu buňku, (</a:t>
            </a:r>
            <a:r>
              <a:rPr lang="cs-CZ" sz="2800" dirty="0" smtClean="0">
                <a:solidFill>
                  <a:srgbClr val="FF0000"/>
                </a:solidFill>
              </a:rPr>
              <a:t>2</a:t>
            </a:r>
            <a:r>
              <a:rPr lang="cs-CZ" sz="2800" dirty="0" smtClean="0"/>
              <a:t>)kurzorem najedeme na rozhraní buňky a (</a:t>
            </a:r>
            <a:r>
              <a:rPr lang="cs-CZ" sz="2800" dirty="0" smtClean="0">
                <a:solidFill>
                  <a:srgbClr val="FF0000"/>
                </a:solidFill>
              </a:rPr>
              <a:t>3</a:t>
            </a:r>
            <a:r>
              <a:rPr lang="cs-CZ" sz="2800" dirty="0" smtClean="0"/>
              <a:t>)tažením myši změníme její šířku, (</a:t>
            </a:r>
            <a:r>
              <a:rPr lang="cs-CZ" sz="2800" dirty="0" smtClean="0">
                <a:solidFill>
                  <a:srgbClr val="FF0000"/>
                </a:solidFill>
              </a:rPr>
              <a:t>4</a:t>
            </a:r>
            <a:r>
              <a:rPr lang="cs-CZ" sz="2800" dirty="0" smtClean="0"/>
              <a:t>) výsledek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endParaRPr lang="cs-CZ" sz="2800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3635896" y="371703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543351" y="182469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49290" y="3073914"/>
            <a:ext cx="493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1060" y="4387822"/>
            <a:ext cx="421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14" y="2931601"/>
            <a:ext cx="4610744" cy="123321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20" y="4164815"/>
            <a:ext cx="4615507" cy="130663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13" y="5526524"/>
            <a:ext cx="4610744" cy="111458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24697"/>
            <a:ext cx="4553586" cy="1066949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13" name="Skupina 12"/>
          <p:cNvGrpSpPr/>
          <p:nvPr/>
        </p:nvGrpSpPr>
        <p:grpSpPr>
          <a:xfrm>
            <a:off x="1763688" y="3272144"/>
            <a:ext cx="504056" cy="508814"/>
            <a:chOff x="2440271" y="3284984"/>
            <a:chExt cx="504056" cy="508814"/>
          </a:xfrm>
        </p:grpSpPr>
        <p:cxnSp>
          <p:nvCxnSpPr>
            <p:cNvPr id="12" name="Přímá spojnice se šipkou 11"/>
            <p:cNvCxnSpPr/>
            <p:nvPr/>
          </p:nvCxnSpPr>
          <p:spPr>
            <a:xfrm>
              <a:off x="2627784" y="3501008"/>
              <a:ext cx="21602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2627784" y="3501008"/>
              <a:ext cx="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H="1">
              <a:off x="2483768" y="3501008"/>
              <a:ext cx="14401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ál 19"/>
            <p:cNvSpPr/>
            <p:nvPr/>
          </p:nvSpPr>
          <p:spPr>
            <a:xfrm>
              <a:off x="2440271" y="3284984"/>
              <a:ext cx="504056" cy="50881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1303129" y="4572488"/>
            <a:ext cx="504056" cy="508814"/>
            <a:chOff x="2440271" y="3284984"/>
            <a:chExt cx="504056" cy="508814"/>
          </a:xfrm>
        </p:grpSpPr>
        <p:cxnSp>
          <p:nvCxnSpPr>
            <p:cNvPr id="25" name="Přímá spojnice se šipkou 24"/>
            <p:cNvCxnSpPr/>
            <p:nvPr/>
          </p:nvCxnSpPr>
          <p:spPr>
            <a:xfrm>
              <a:off x="2627784" y="3501008"/>
              <a:ext cx="21602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/>
            <p:nvPr/>
          </p:nvCxnSpPr>
          <p:spPr>
            <a:xfrm>
              <a:off x="2627784" y="3501008"/>
              <a:ext cx="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/>
            <p:nvPr/>
          </p:nvCxnSpPr>
          <p:spPr>
            <a:xfrm flipH="1">
              <a:off x="2483768" y="3501008"/>
              <a:ext cx="14401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ál 27"/>
            <p:cNvSpPr/>
            <p:nvPr/>
          </p:nvSpPr>
          <p:spPr>
            <a:xfrm>
              <a:off x="2440271" y="3284984"/>
              <a:ext cx="504056" cy="50881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604344" y="5606953"/>
            <a:ext cx="493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59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pPr marL="0" indent="0" algn="l"/>
            <a:r>
              <a:rPr lang="cs-CZ" sz="3100" u="sng" dirty="0" smtClean="0">
                <a:solidFill>
                  <a:srgbClr val="002060"/>
                </a:solidFill>
              </a:rPr>
              <a:t/>
            </a:r>
            <a:br>
              <a:rPr lang="cs-CZ" sz="3100" u="sng" dirty="0" smtClean="0">
                <a:solidFill>
                  <a:srgbClr val="002060"/>
                </a:solidFill>
              </a:rPr>
            </a:br>
            <a:r>
              <a:rPr lang="cs-CZ" sz="3100" u="sng" dirty="0" smtClean="0">
                <a:solidFill>
                  <a:srgbClr val="002060"/>
                </a:solidFill>
              </a:rPr>
              <a:t/>
            </a:r>
            <a:br>
              <a:rPr lang="cs-CZ" sz="3100" u="sng" dirty="0" smtClean="0">
                <a:solidFill>
                  <a:srgbClr val="002060"/>
                </a:solidFill>
              </a:rPr>
            </a:br>
            <a:r>
              <a:rPr lang="cs-CZ" sz="3100" u="sng" dirty="0" smtClean="0">
                <a:solidFill>
                  <a:srgbClr val="002060"/>
                </a:solidFill>
              </a:rPr>
              <a:t>Vložení řádku nad označený řádek</a:t>
            </a:r>
            <a:br>
              <a:rPr lang="cs-CZ" sz="3100" u="sng" dirty="0" smtClean="0">
                <a:solidFill>
                  <a:srgbClr val="002060"/>
                </a:solidFill>
              </a:rPr>
            </a:br>
            <a:r>
              <a:rPr lang="cs-CZ" sz="3100" dirty="0" smtClean="0">
                <a:solidFill>
                  <a:srgbClr val="002060"/>
                </a:solidFill>
              </a:rPr>
              <a:t>1) Označit řádek</a:t>
            </a:r>
            <a:br>
              <a:rPr lang="cs-CZ" sz="3100" dirty="0" smtClean="0">
                <a:solidFill>
                  <a:srgbClr val="002060"/>
                </a:solidFill>
              </a:rPr>
            </a:br>
            <a:r>
              <a:rPr lang="cs-CZ" sz="3100" dirty="0" smtClean="0">
                <a:solidFill>
                  <a:srgbClr val="002060"/>
                </a:solidFill>
              </a:rPr>
              <a:t>2) Záložka </a:t>
            </a:r>
            <a:r>
              <a:rPr lang="cs-CZ" sz="3100" dirty="0">
                <a:solidFill>
                  <a:srgbClr val="002060"/>
                </a:solidFill>
              </a:rPr>
              <a:t>Rozložení</a:t>
            </a:r>
            <a:br>
              <a:rPr lang="cs-CZ" sz="3100" dirty="0">
                <a:solidFill>
                  <a:srgbClr val="002060"/>
                </a:solidFill>
              </a:rPr>
            </a:br>
            <a:r>
              <a:rPr lang="cs-CZ" sz="3100" dirty="0">
                <a:solidFill>
                  <a:srgbClr val="002060"/>
                </a:solidFill>
              </a:rPr>
              <a:t>3</a:t>
            </a:r>
            <a:r>
              <a:rPr lang="cs-CZ" sz="3100" dirty="0" smtClean="0">
                <a:solidFill>
                  <a:srgbClr val="002060"/>
                </a:solidFill>
              </a:rPr>
              <a:t>) Vložit řádek – nad řádek</a:t>
            </a:r>
            <a:r>
              <a:rPr lang="cs-CZ" sz="3100" dirty="0">
                <a:solidFill>
                  <a:srgbClr val="002060"/>
                </a:solidFill>
              </a:rPr>
              <a:t/>
            </a:r>
            <a:br>
              <a:rPr lang="cs-CZ" sz="3100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60848"/>
            <a:ext cx="8229600" cy="2646350"/>
          </a:xfr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229199"/>
            <a:ext cx="6115904" cy="100026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323528" y="5445224"/>
            <a:ext cx="216024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98378" y="417406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96136" y="20608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63689" y="2402471"/>
            <a:ext cx="3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>
            <a:endCxn id="3" idx="2"/>
          </p:cNvCxnSpPr>
          <p:nvPr/>
        </p:nvCxnSpPr>
        <p:spPr>
          <a:xfrm flipV="1">
            <a:off x="3014402" y="2389602"/>
            <a:ext cx="3141774" cy="196912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483768" y="2389602"/>
            <a:ext cx="3672409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ál 2"/>
          <p:cNvSpPr/>
          <p:nvPr/>
        </p:nvSpPr>
        <p:spPr>
          <a:xfrm>
            <a:off x="6156176" y="2204936"/>
            <a:ext cx="792088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946109" y="2430180"/>
            <a:ext cx="537659" cy="6387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28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Autofit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/>
            </a:r>
            <a:br>
              <a:rPr lang="cs-CZ" sz="2800" u="sng" dirty="0" smtClean="0">
                <a:solidFill>
                  <a:srgbClr val="002060"/>
                </a:solidFill>
              </a:rPr>
            </a:br>
            <a:r>
              <a:rPr lang="cs-CZ" sz="2800" u="sng" dirty="0" smtClean="0">
                <a:solidFill>
                  <a:srgbClr val="002060"/>
                </a:solidFill>
              </a:rPr>
              <a:t>Vložení </a:t>
            </a:r>
            <a:r>
              <a:rPr lang="cs-CZ" sz="2800" u="sng" dirty="0">
                <a:solidFill>
                  <a:srgbClr val="002060"/>
                </a:solidFill>
              </a:rPr>
              <a:t>řádku </a:t>
            </a:r>
            <a:r>
              <a:rPr lang="cs-CZ" sz="2800" u="sng" dirty="0" smtClean="0">
                <a:solidFill>
                  <a:srgbClr val="002060"/>
                </a:solidFill>
              </a:rPr>
              <a:t>pod </a:t>
            </a:r>
            <a:r>
              <a:rPr lang="cs-CZ" sz="2800" u="sng" dirty="0">
                <a:solidFill>
                  <a:srgbClr val="002060"/>
                </a:solidFill>
              </a:rPr>
              <a:t>označený řádek</a:t>
            </a:r>
            <a:br>
              <a:rPr lang="cs-CZ" sz="2800" u="sng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1) Označit řádek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2) Záložka Rozložení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3) Vložit řádek – </a:t>
            </a:r>
            <a:r>
              <a:rPr lang="cs-CZ" sz="2800" dirty="0" smtClean="0">
                <a:solidFill>
                  <a:srgbClr val="002060"/>
                </a:solidFill>
              </a:rPr>
              <a:t>pod </a:t>
            </a:r>
            <a:r>
              <a:rPr lang="cs-CZ" sz="2800" dirty="0">
                <a:solidFill>
                  <a:srgbClr val="002060"/>
                </a:solidFill>
              </a:rPr>
              <a:t>řádek</a:t>
            </a:r>
            <a:br>
              <a:rPr lang="cs-CZ" sz="2800" dirty="0">
                <a:solidFill>
                  <a:srgbClr val="002060"/>
                </a:solidFill>
              </a:rPr>
            </a:b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805264"/>
            <a:ext cx="36724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75" y="2375070"/>
            <a:ext cx="8676456" cy="309390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880" y="5676661"/>
            <a:ext cx="5915851" cy="105742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699792" y="47971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44208" y="249289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28622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>
            <a:stCxn id="7" idx="3"/>
            <a:endCxn id="8" idx="2"/>
          </p:cNvCxnSpPr>
          <p:nvPr/>
        </p:nvCxnSpPr>
        <p:spPr>
          <a:xfrm flipV="1">
            <a:off x="3131840" y="2862228"/>
            <a:ext cx="3492388" cy="21195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879812" y="2777995"/>
            <a:ext cx="3744416" cy="3693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ál 2"/>
          <p:cNvSpPr/>
          <p:nvPr/>
        </p:nvSpPr>
        <p:spPr>
          <a:xfrm>
            <a:off x="6636835" y="2543112"/>
            <a:ext cx="792088" cy="4697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483768" y="2777994"/>
            <a:ext cx="467112" cy="7950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58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/>
            </a:r>
            <a:br>
              <a:rPr lang="cs-CZ" sz="2800" u="sng" dirty="0" smtClean="0">
                <a:solidFill>
                  <a:srgbClr val="002060"/>
                </a:solidFill>
              </a:rPr>
            </a:br>
            <a:r>
              <a:rPr lang="cs-CZ" sz="2800" u="sng" dirty="0" smtClean="0">
                <a:solidFill>
                  <a:srgbClr val="002060"/>
                </a:solidFill>
              </a:rPr>
              <a:t>Vložení sloupce vlevo k označenému sloupci</a:t>
            </a:r>
            <a:r>
              <a:rPr lang="cs-CZ" sz="2800" u="sng" dirty="0">
                <a:solidFill>
                  <a:srgbClr val="002060"/>
                </a:solidFill>
              </a:rPr>
              <a:t/>
            </a:r>
            <a:br>
              <a:rPr lang="cs-CZ" sz="2800" u="sng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1) Označit </a:t>
            </a:r>
            <a:r>
              <a:rPr lang="cs-CZ" sz="2800" dirty="0" smtClean="0">
                <a:solidFill>
                  <a:srgbClr val="002060"/>
                </a:solidFill>
              </a:rPr>
              <a:t>sloupec</a:t>
            </a:r>
            <a:r>
              <a:rPr lang="cs-CZ" sz="2800" dirty="0">
                <a:solidFill>
                  <a:srgbClr val="002060"/>
                </a:solidFill>
              </a:rPr>
              <a:t/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2) Záložka Rozložení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3) Vložit </a:t>
            </a:r>
            <a:r>
              <a:rPr lang="cs-CZ" sz="2800" dirty="0" smtClean="0">
                <a:solidFill>
                  <a:srgbClr val="002060"/>
                </a:solidFill>
              </a:rPr>
              <a:t>sloupce </a:t>
            </a:r>
            <a:r>
              <a:rPr lang="cs-CZ" sz="2800" dirty="0">
                <a:solidFill>
                  <a:srgbClr val="002060"/>
                </a:solidFill>
              </a:rPr>
              <a:t>– </a:t>
            </a:r>
            <a:r>
              <a:rPr lang="cs-CZ" sz="2800" dirty="0" smtClean="0">
                <a:solidFill>
                  <a:srgbClr val="002060"/>
                </a:solidFill>
              </a:rPr>
              <a:t>nalevo</a:t>
            </a:r>
            <a:r>
              <a:rPr lang="cs-CZ" sz="2800" dirty="0">
                <a:solidFill>
                  <a:srgbClr val="002060"/>
                </a:solidFill>
              </a:rPr>
              <a:t/>
            </a:r>
            <a:br>
              <a:rPr lang="cs-CZ" sz="2800" dirty="0">
                <a:solidFill>
                  <a:srgbClr val="002060"/>
                </a:solidFill>
              </a:rPr>
            </a:b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5661248"/>
            <a:ext cx="19082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36" y="2079607"/>
            <a:ext cx="8748464" cy="3353411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91" y="5542172"/>
            <a:ext cx="5973009" cy="103837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5508103" y="3973706"/>
            <a:ext cx="36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2132856"/>
            <a:ext cx="380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9792" y="25021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5874326" y="2502188"/>
            <a:ext cx="970637" cy="18408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203848" y="2502188"/>
            <a:ext cx="3548750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6834480" y="2132856"/>
            <a:ext cx="771731" cy="5539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699792" y="2409855"/>
            <a:ext cx="504056" cy="9471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35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/>
            </a:r>
            <a:br>
              <a:rPr lang="cs-CZ" sz="2800" u="sng" dirty="0" smtClean="0">
                <a:solidFill>
                  <a:srgbClr val="002060"/>
                </a:solidFill>
              </a:rPr>
            </a:br>
            <a:r>
              <a:rPr lang="cs-CZ" sz="2800" u="sng" dirty="0" smtClean="0">
                <a:solidFill>
                  <a:srgbClr val="002060"/>
                </a:solidFill>
              </a:rPr>
              <a:t>Vložení </a:t>
            </a:r>
            <a:r>
              <a:rPr lang="cs-CZ" sz="2800" u="sng" dirty="0">
                <a:solidFill>
                  <a:srgbClr val="002060"/>
                </a:solidFill>
              </a:rPr>
              <a:t>sloupce </a:t>
            </a:r>
            <a:r>
              <a:rPr lang="cs-CZ" sz="2800" u="sng" dirty="0" smtClean="0">
                <a:solidFill>
                  <a:srgbClr val="002060"/>
                </a:solidFill>
              </a:rPr>
              <a:t>vpravo </a:t>
            </a:r>
            <a:r>
              <a:rPr lang="cs-CZ" sz="2800" u="sng" dirty="0">
                <a:solidFill>
                  <a:srgbClr val="002060"/>
                </a:solidFill>
              </a:rPr>
              <a:t>k označenému sloupci</a:t>
            </a:r>
            <a:br>
              <a:rPr lang="cs-CZ" sz="2800" u="sng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1) Označit sloupec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2) Záložka Rozložení</a:t>
            </a:r>
            <a:br>
              <a:rPr lang="cs-CZ" sz="2800" dirty="0">
                <a:solidFill>
                  <a:srgbClr val="002060"/>
                </a:solidFill>
              </a:rPr>
            </a:br>
            <a:r>
              <a:rPr lang="cs-CZ" sz="2800" dirty="0">
                <a:solidFill>
                  <a:srgbClr val="002060"/>
                </a:solidFill>
              </a:rPr>
              <a:t>3) Vložit sloupce – </a:t>
            </a:r>
            <a:r>
              <a:rPr lang="cs-CZ" sz="2800" dirty="0" smtClean="0">
                <a:solidFill>
                  <a:srgbClr val="002060"/>
                </a:solidFill>
              </a:rPr>
              <a:t>napravo</a:t>
            </a:r>
            <a:r>
              <a:rPr lang="cs-CZ" sz="2800" dirty="0">
                <a:solidFill>
                  <a:srgbClr val="002060"/>
                </a:solidFill>
              </a:rPr>
              <a:t/>
            </a:r>
            <a:br>
              <a:rPr lang="cs-CZ" sz="2800" dirty="0">
                <a:solidFill>
                  <a:srgbClr val="002060"/>
                </a:solidFill>
              </a:rPr>
            </a:b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5589240"/>
            <a:ext cx="18722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8676456" cy="325714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85" y="5554604"/>
            <a:ext cx="6077799" cy="990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5796136" y="39330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16216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59832" y="27089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6228184" y="2430180"/>
            <a:ext cx="720080" cy="18722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endCxn id="8" idx="3"/>
          </p:cNvCxnSpPr>
          <p:nvPr/>
        </p:nvCxnSpPr>
        <p:spPr>
          <a:xfrm flipH="1">
            <a:off x="3419872" y="2430180"/>
            <a:ext cx="3456384" cy="46340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6822326" y="2221995"/>
            <a:ext cx="720080" cy="41636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239852" y="2430179"/>
            <a:ext cx="540060" cy="93610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31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26129"/>
            <a:ext cx="8229600" cy="28588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u="sng" dirty="0" smtClean="0">
                <a:solidFill>
                  <a:srgbClr val="002060"/>
                </a:solidFill>
              </a:rPr>
              <a:t>Odstranění buněk, řádku, sloupce, celé tabulky </a:t>
            </a:r>
          </a:p>
          <a:p>
            <a:pPr marL="514350" indent="-514350">
              <a:buAutoNum type="arabicParenR"/>
            </a:pPr>
            <a:r>
              <a:rPr lang="cs-CZ" sz="2800" dirty="0" smtClean="0">
                <a:solidFill>
                  <a:srgbClr val="002060"/>
                </a:solidFill>
              </a:rPr>
              <a:t>Záložka Rozložení</a:t>
            </a:r>
          </a:p>
          <a:p>
            <a:pPr marL="514350" indent="-514350">
              <a:buAutoNum type="arabicParenR"/>
            </a:pPr>
            <a:r>
              <a:rPr lang="cs-CZ" sz="2800" dirty="0" smtClean="0">
                <a:solidFill>
                  <a:srgbClr val="002060"/>
                </a:solidFill>
              </a:rPr>
              <a:t>Odstranit</a:t>
            </a:r>
            <a:endParaRPr lang="cs-CZ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– označíme buňku, řádek či sloupec, který chceme odstranit, případně celou tabulku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501008"/>
            <a:ext cx="8394918" cy="2001059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Ovál 7"/>
          <p:cNvSpPr/>
          <p:nvPr/>
        </p:nvSpPr>
        <p:spPr>
          <a:xfrm>
            <a:off x="7524328" y="3501008"/>
            <a:ext cx="936104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763688" y="3756961"/>
            <a:ext cx="792088" cy="86409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086693" y="3463651"/>
            <a:ext cx="480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364831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4" name="Přímá spojnice se šipkou 3"/>
          <p:cNvCxnSpPr>
            <a:stCxn id="8" idx="2"/>
          </p:cNvCxnSpPr>
          <p:nvPr/>
        </p:nvCxnSpPr>
        <p:spPr>
          <a:xfrm flipH="1">
            <a:off x="2555776" y="3789040"/>
            <a:ext cx="4968552" cy="22860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714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299" y="260648"/>
            <a:ext cx="8229600" cy="1728192"/>
          </a:xfrm>
          <a:ln>
            <a:solidFill>
              <a:srgbClr val="FF0000"/>
            </a:solidFill>
          </a:ln>
        </p:spPr>
        <p:txBody>
          <a:bodyPr anchor="t">
            <a:normAutofit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>a) Odstranění buňky</a:t>
            </a:r>
            <a:r>
              <a:rPr lang="cs-CZ" sz="2800" dirty="0" smtClean="0">
                <a:solidFill>
                  <a:srgbClr val="002060"/>
                </a:solidFill>
              </a:rPr>
              <a:t>: (</a:t>
            </a:r>
            <a:r>
              <a:rPr lang="cs-CZ" sz="2800" dirty="0" smtClean="0">
                <a:solidFill>
                  <a:srgbClr val="FF0000"/>
                </a:solidFill>
              </a:rPr>
              <a:t>1</a:t>
            </a:r>
            <a:r>
              <a:rPr lang="cs-CZ" sz="2800" dirty="0" smtClean="0">
                <a:solidFill>
                  <a:srgbClr val="002060"/>
                </a:solidFill>
              </a:rPr>
              <a:t>)označit buňku, (</a:t>
            </a:r>
            <a:r>
              <a:rPr lang="cs-CZ" sz="2800" dirty="0" smtClean="0">
                <a:solidFill>
                  <a:srgbClr val="FF0000"/>
                </a:solidFill>
              </a:rPr>
              <a:t>2</a:t>
            </a:r>
            <a:r>
              <a:rPr lang="cs-CZ" sz="2800" dirty="0" smtClean="0">
                <a:solidFill>
                  <a:srgbClr val="002060"/>
                </a:solidFill>
              </a:rPr>
              <a:t>) Rozložení, (</a:t>
            </a:r>
            <a:r>
              <a:rPr lang="cs-CZ" sz="2800" dirty="0" smtClean="0">
                <a:solidFill>
                  <a:srgbClr val="FF0000"/>
                </a:solidFill>
              </a:rPr>
              <a:t>3</a:t>
            </a:r>
            <a:r>
              <a:rPr lang="cs-CZ" sz="2800" dirty="0" smtClean="0">
                <a:solidFill>
                  <a:srgbClr val="002060"/>
                </a:solidFill>
              </a:rPr>
              <a:t>) Odstranit, (</a:t>
            </a:r>
            <a:r>
              <a:rPr lang="cs-CZ" sz="2800" dirty="0" smtClean="0">
                <a:solidFill>
                  <a:srgbClr val="FF0000"/>
                </a:solidFill>
              </a:rPr>
              <a:t>4</a:t>
            </a:r>
            <a:r>
              <a:rPr lang="cs-CZ" sz="2800" dirty="0" smtClean="0">
                <a:solidFill>
                  <a:srgbClr val="002060"/>
                </a:solidFill>
              </a:rPr>
              <a:t>) Odstranit buňky, (</a:t>
            </a:r>
            <a:r>
              <a:rPr lang="cs-CZ" sz="2800" dirty="0" smtClean="0">
                <a:solidFill>
                  <a:srgbClr val="FF0000"/>
                </a:solidFill>
              </a:rPr>
              <a:t>5</a:t>
            </a:r>
            <a:r>
              <a:rPr lang="cs-CZ" sz="2800" dirty="0" smtClean="0">
                <a:solidFill>
                  <a:srgbClr val="002060"/>
                </a:solidFill>
              </a:rPr>
              <a:t>) Posunout buňky vlevo, (</a:t>
            </a:r>
            <a:r>
              <a:rPr lang="cs-CZ" sz="2800" dirty="0" smtClean="0">
                <a:solidFill>
                  <a:srgbClr val="FF0000"/>
                </a:solidFill>
              </a:rPr>
              <a:t>6</a:t>
            </a:r>
            <a:r>
              <a:rPr lang="cs-CZ" sz="2800" dirty="0" smtClean="0">
                <a:solidFill>
                  <a:srgbClr val="002060"/>
                </a:solidFill>
              </a:rPr>
              <a:t>) OK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577" y="5471194"/>
            <a:ext cx="5953956" cy="82879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401598" y="5513033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Výsledek:</a:t>
            </a:r>
            <a:endParaRPr lang="cs-CZ" sz="2800" dirty="0">
              <a:solidFill>
                <a:srgbClr val="002060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67962" y="2182798"/>
            <a:ext cx="8892480" cy="3136133"/>
            <a:chOff x="125404" y="1127092"/>
            <a:chExt cx="8892480" cy="31361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404" y="1196752"/>
              <a:ext cx="8892480" cy="3066473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644" y="2348879"/>
              <a:ext cx="1762371" cy="1533739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7" name="TextovéPole 6"/>
            <p:cNvSpPr txBox="1"/>
            <p:nvPr/>
          </p:nvSpPr>
          <p:spPr>
            <a:xfrm>
              <a:off x="6624228" y="1127092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2.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259632" y="162880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3.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259632" y="2164213"/>
              <a:ext cx="454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4.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314501" y="2545322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5.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 flipH="1">
              <a:off x="4259083" y="3486787"/>
              <a:ext cx="4154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6.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2915816" y="3697952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1.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20" name="Přímá spojnice se šipkou 19"/>
          <p:cNvCxnSpPr/>
          <p:nvPr/>
        </p:nvCxnSpPr>
        <p:spPr>
          <a:xfrm flipV="1">
            <a:off x="2893577" y="2367464"/>
            <a:ext cx="3550631" cy="23596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1634238" y="2367464"/>
            <a:ext cx="4521938" cy="31704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1202190" y="2869172"/>
            <a:ext cx="227201" cy="53541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2699792" y="3404585"/>
            <a:ext cx="1557267" cy="19644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4409370" y="3785694"/>
            <a:ext cx="207729" cy="9414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6746806" y="2391897"/>
            <a:ext cx="849530" cy="343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429391" y="2684506"/>
            <a:ext cx="622329" cy="5354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429391" y="3306363"/>
            <a:ext cx="1428983" cy="1964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668892" y="3601028"/>
            <a:ext cx="1395061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646064" y="4535954"/>
            <a:ext cx="749323" cy="3958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2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>b) Odstranění řádku</a:t>
            </a:r>
            <a:r>
              <a:rPr lang="cs-CZ" sz="2800" dirty="0" smtClean="0">
                <a:solidFill>
                  <a:srgbClr val="002060"/>
                </a:solidFill>
              </a:rPr>
              <a:t>: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>
                <a:solidFill>
                  <a:srgbClr val="002060"/>
                </a:solidFill>
              </a:rPr>
              <a:t>)označit </a:t>
            </a:r>
            <a:r>
              <a:rPr lang="cs-CZ" sz="2800" dirty="0" smtClean="0">
                <a:solidFill>
                  <a:srgbClr val="002060"/>
                </a:solidFill>
              </a:rPr>
              <a:t>řádek,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2</a:t>
            </a:r>
            <a:r>
              <a:rPr lang="cs-CZ" sz="2800" dirty="0">
                <a:solidFill>
                  <a:srgbClr val="002060"/>
                </a:solidFill>
              </a:rPr>
              <a:t>) Rozložení, (</a:t>
            </a:r>
            <a:r>
              <a:rPr lang="cs-CZ" sz="2800" dirty="0">
                <a:solidFill>
                  <a:srgbClr val="FF0000"/>
                </a:solidFill>
              </a:rPr>
              <a:t>3</a:t>
            </a:r>
            <a:r>
              <a:rPr lang="cs-CZ" sz="2800" dirty="0">
                <a:solidFill>
                  <a:srgbClr val="002060"/>
                </a:solidFill>
              </a:rPr>
              <a:t>) Odstranit, (</a:t>
            </a:r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>
                <a:solidFill>
                  <a:srgbClr val="002060"/>
                </a:solidFill>
              </a:rPr>
              <a:t>) Odstranit </a:t>
            </a:r>
            <a:r>
              <a:rPr lang="cs-CZ" sz="2800" dirty="0" smtClean="0">
                <a:solidFill>
                  <a:srgbClr val="002060"/>
                </a:solidFill>
              </a:rPr>
              <a:t>řádky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34588"/>
            <a:ext cx="8892480" cy="314868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395536" y="5733255"/>
            <a:ext cx="18722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589240"/>
            <a:ext cx="5982535" cy="69542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2879812" y="4418531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76256" y="15567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69441" y="234888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46715" y="3218875"/>
            <a:ext cx="369849" cy="38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3" name="Přímá spojnice se šipkou 12"/>
          <p:cNvCxnSpPr>
            <a:stCxn id="8" idx="0"/>
          </p:cNvCxnSpPr>
          <p:nvPr/>
        </p:nvCxnSpPr>
        <p:spPr>
          <a:xfrm flipV="1">
            <a:off x="3059832" y="1926124"/>
            <a:ext cx="3744416" cy="249240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9" idx="1"/>
            <a:endCxn id="10" idx="0"/>
          </p:cNvCxnSpPr>
          <p:nvPr/>
        </p:nvCxnSpPr>
        <p:spPr>
          <a:xfrm flipH="1">
            <a:off x="1485465" y="1741458"/>
            <a:ext cx="5390791" cy="60742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endCxn id="11" idx="0"/>
          </p:cNvCxnSpPr>
          <p:nvPr/>
        </p:nvCxnSpPr>
        <p:spPr>
          <a:xfrm>
            <a:off x="1331640" y="2718212"/>
            <a:ext cx="0" cy="50066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ál 2"/>
          <p:cNvSpPr/>
          <p:nvPr/>
        </p:nvSpPr>
        <p:spPr>
          <a:xfrm>
            <a:off x="6660232" y="2045169"/>
            <a:ext cx="1008112" cy="3037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516564" y="2348880"/>
            <a:ext cx="607164" cy="619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516564" y="3313902"/>
            <a:ext cx="1394347" cy="1900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96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002060"/>
                </a:solidFill>
              </a:rPr>
              <a:t>c) </a:t>
            </a:r>
            <a:r>
              <a:rPr lang="cs-CZ" sz="2800" u="sng" dirty="0">
                <a:solidFill>
                  <a:srgbClr val="002060"/>
                </a:solidFill>
              </a:rPr>
              <a:t>Odstranění </a:t>
            </a:r>
            <a:r>
              <a:rPr lang="cs-CZ" sz="2800" u="sng" dirty="0" smtClean="0">
                <a:solidFill>
                  <a:srgbClr val="002060"/>
                </a:solidFill>
              </a:rPr>
              <a:t>sloupce</a:t>
            </a:r>
            <a:r>
              <a:rPr lang="cs-CZ" sz="2800" dirty="0" smtClean="0">
                <a:solidFill>
                  <a:srgbClr val="002060"/>
                </a:solidFill>
              </a:rPr>
              <a:t>: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>
                <a:solidFill>
                  <a:srgbClr val="002060"/>
                </a:solidFill>
              </a:rPr>
              <a:t>)označit </a:t>
            </a:r>
            <a:r>
              <a:rPr lang="cs-CZ" sz="2800" dirty="0" smtClean="0">
                <a:solidFill>
                  <a:srgbClr val="002060"/>
                </a:solidFill>
              </a:rPr>
              <a:t>sloupec,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2</a:t>
            </a:r>
            <a:r>
              <a:rPr lang="cs-CZ" sz="2800" dirty="0">
                <a:solidFill>
                  <a:srgbClr val="002060"/>
                </a:solidFill>
              </a:rPr>
              <a:t>) Rozložení, (</a:t>
            </a:r>
            <a:r>
              <a:rPr lang="cs-CZ" sz="2800" dirty="0">
                <a:solidFill>
                  <a:srgbClr val="FF0000"/>
                </a:solidFill>
              </a:rPr>
              <a:t>3</a:t>
            </a:r>
            <a:r>
              <a:rPr lang="cs-CZ" sz="2800" dirty="0">
                <a:solidFill>
                  <a:srgbClr val="002060"/>
                </a:solidFill>
              </a:rPr>
              <a:t>) Odstranit, (</a:t>
            </a:r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>
                <a:solidFill>
                  <a:srgbClr val="002060"/>
                </a:solidFill>
              </a:rPr>
              <a:t>) Odstranit </a:t>
            </a:r>
            <a:r>
              <a:rPr lang="cs-CZ" sz="2800" dirty="0" smtClean="0">
                <a:solidFill>
                  <a:srgbClr val="002060"/>
                </a:solidFill>
              </a:rPr>
              <a:t>sloupce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69305"/>
            <a:ext cx="8827903" cy="3119389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517232"/>
            <a:ext cx="4810797" cy="84784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467544" y="5504177"/>
            <a:ext cx="20162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Výsledek: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60232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86709" y="194819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21328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16759" y="32107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>
            <a:stCxn id="6" idx="0"/>
          </p:cNvCxnSpPr>
          <p:nvPr/>
        </p:nvCxnSpPr>
        <p:spPr>
          <a:xfrm flipV="1">
            <a:off x="6876256" y="2317522"/>
            <a:ext cx="70493" cy="154352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7" idx="1"/>
            <a:endCxn id="8" idx="3"/>
          </p:cNvCxnSpPr>
          <p:nvPr/>
        </p:nvCxnSpPr>
        <p:spPr>
          <a:xfrm flipH="1">
            <a:off x="1619672" y="2132856"/>
            <a:ext cx="4967037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8" idx="3"/>
            <a:endCxn id="9" idx="0"/>
          </p:cNvCxnSpPr>
          <p:nvPr/>
        </p:nvCxnSpPr>
        <p:spPr>
          <a:xfrm flipH="1">
            <a:off x="1396779" y="2317522"/>
            <a:ext cx="222893" cy="89326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6876256" y="2040523"/>
            <a:ext cx="1008112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475656" y="2410725"/>
            <a:ext cx="504056" cy="452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508225" y="3164467"/>
            <a:ext cx="1551607" cy="2182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11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>d) </a:t>
            </a:r>
            <a:r>
              <a:rPr lang="cs-CZ" sz="2800" u="sng" dirty="0">
                <a:solidFill>
                  <a:srgbClr val="002060"/>
                </a:solidFill>
              </a:rPr>
              <a:t>Odstranění </a:t>
            </a:r>
            <a:r>
              <a:rPr lang="cs-CZ" sz="2800" u="sng" dirty="0" smtClean="0">
                <a:solidFill>
                  <a:srgbClr val="002060"/>
                </a:solidFill>
              </a:rPr>
              <a:t>tabulky</a:t>
            </a:r>
            <a:r>
              <a:rPr lang="cs-CZ" sz="2800" dirty="0" smtClean="0">
                <a:solidFill>
                  <a:srgbClr val="002060"/>
                </a:solidFill>
              </a:rPr>
              <a:t>: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>
                <a:solidFill>
                  <a:srgbClr val="002060"/>
                </a:solidFill>
              </a:rPr>
              <a:t>)označit </a:t>
            </a:r>
            <a:r>
              <a:rPr lang="cs-CZ" sz="2800" dirty="0" smtClean="0">
                <a:solidFill>
                  <a:srgbClr val="002060"/>
                </a:solidFill>
              </a:rPr>
              <a:t>celou tabulku, </a:t>
            </a:r>
            <a:r>
              <a:rPr lang="cs-CZ" sz="2800" dirty="0">
                <a:solidFill>
                  <a:srgbClr val="002060"/>
                </a:solidFill>
              </a:rPr>
              <a:t>(</a:t>
            </a:r>
            <a:r>
              <a:rPr lang="cs-CZ" sz="2800" dirty="0">
                <a:solidFill>
                  <a:srgbClr val="FF0000"/>
                </a:solidFill>
              </a:rPr>
              <a:t>2</a:t>
            </a:r>
            <a:r>
              <a:rPr lang="cs-CZ" sz="2800" dirty="0">
                <a:solidFill>
                  <a:srgbClr val="002060"/>
                </a:solidFill>
              </a:rPr>
              <a:t>) Rozložení, (</a:t>
            </a:r>
            <a:r>
              <a:rPr lang="cs-CZ" sz="2800" dirty="0">
                <a:solidFill>
                  <a:srgbClr val="FF0000"/>
                </a:solidFill>
              </a:rPr>
              <a:t>3</a:t>
            </a:r>
            <a:r>
              <a:rPr lang="cs-CZ" sz="2800" dirty="0">
                <a:solidFill>
                  <a:srgbClr val="002060"/>
                </a:solidFill>
              </a:rPr>
              <a:t>) Odstranit, (</a:t>
            </a:r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>
                <a:solidFill>
                  <a:srgbClr val="002060"/>
                </a:solidFill>
              </a:rPr>
              <a:t>) Odstranit </a:t>
            </a:r>
            <a:r>
              <a:rPr lang="cs-CZ" sz="2800" dirty="0" smtClean="0">
                <a:solidFill>
                  <a:srgbClr val="002060"/>
                </a:solidFill>
              </a:rPr>
              <a:t>tabulku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2048"/>
            <a:ext cx="8748464" cy="30939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3779912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224551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349171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3995936" y="2245514"/>
            <a:ext cx="2808312" cy="1800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5" idx="1"/>
          </p:cNvCxnSpPr>
          <p:nvPr/>
        </p:nvCxnSpPr>
        <p:spPr>
          <a:xfrm flipH="1">
            <a:off x="1691680" y="2245514"/>
            <a:ext cx="4536504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6" idx="2"/>
            <a:endCxn id="7" idx="0"/>
          </p:cNvCxnSpPr>
          <p:nvPr/>
        </p:nvCxnSpPr>
        <p:spPr>
          <a:xfrm flipH="1">
            <a:off x="1439652" y="2614846"/>
            <a:ext cx="72008" cy="87687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6804248" y="1974381"/>
            <a:ext cx="792088" cy="4557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511660" y="2430180"/>
            <a:ext cx="576064" cy="4947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511660" y="3491716"/>
            <a:ext cx="1548172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4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Úkol: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 jednoduchou tabulku 6 x 6 buněk.</a:t>
            </a:r>
          </a:p>
          <a:p>
            <a:r>
              <a:rPr lang="cs-CZ" dirty="0" smtClean="0"/>
              <a:t>Postupným odstraňováním buněk a změnou ohraničení buňky vytvoř „pyramidu“ podle vzoru.</a:t>
            </a:r>
          </a:p>
          <a:p>
            <a:r>
              <a:rPr lang="cs-CZ" dirty="0" smtClean="0"/>
              <a:t>Na závěr vybarvi jednotlivé buňky pyramidy.</a:t>
            </a:r>
          </a:p>
          <a:p>
            <a:r>
              <a:rPr lang="cs-CZ" dirty="0" smtClean="0"/>
              <a:t>Lze zvolit i jiný postup (vlož první dva řádky </a:t>
            </a:r>
            <a:br>
              <a:rPr lang="cs-CZ" dirty="0" smtClean="0"/>
            </a:br>
            <a:r>
              <a:rPr lang="cs-CZ" dirty="0" smtClean="0"/>
              <a:t>a uprav je, pak vkládej řádky nad a postupně upravuj)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70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Výsledek může vypadat takto: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6832"/>
            <a:ext cx="7826061" cy="3096344"/>
          </a:xfr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659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19256" cy="5760640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Zdroje:</a:t>
            </a:r>
            <a:br>
              <a:rPr lang="cs-CZ" sz="2000" dirty="0"/>
            </a:br>
            <a:r>
              <a:rPr lang="cs-CZ" sz="2000" dirty="0"/>
              <a:t>V materiálu byly použity prostředky Microsoft Office 2010 ,</a:t>
            </a:r>
            <a:r>
              <a:rPr lang="cs-CZ" sz="2000" dirty="0" smtClean="0"/>
              <a:t> </a:t>
            </a:r>
            <a:r>
              <a:rPr lang="cs-CZ" sz="2000" dirty="0"/>
              <a:t>vlastník licence je </a:t>
            </a:r>
            <a:r>
              <a:rPr lang="cs-CZ" sz="2000"/>
              <a:t>ZŠ </a:t>
            </a:r>
            <a:r>
              <a:rPr lang="cs-CZ" sz="2000" smtClean="0"/>
              <a:t>Jablonec nad </a:t>
            </a:r>
            <a:r>
              <a:rPr lang="cs-CZ" sz="2000" dirty="0"/>
              <a:t>Nisou – Mšeno, Mozartova 24, příspěvková </a:t>
            </a:r>
            <a:r>
              <a:rPr lang="cs-CZ" sz="2000" dirty="0" smtClean="0"/>
              <a:t>organizace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NAVRÁTIL, Pavel. </a:t>
            </a:r>
            <a:r>
              <a:rPr lang="cs-CZ" sz="2000" i="1" dirty="0"/>
              <a:t>S počítačem nejen k maturitě</a:t>
            </a:r>
            <a:r>
              <a:rPr lang="cs-CZ" sz="2000" dirty="0"/>
              <a:t>. 5. vyd. Kralice na Hané: </a:t>
            </a:r>
            <a:r>
              <a:rPr lang="cs-CZ" sz="2000" dirty="0" err="1"/>
              <a:t>Computer</a:t>
            </a:r>
            <a:r>
              <a:rPr lang="cs-CZ" sz="2000" dirty="0"/>
              <a:t> Media, 2004, 175 s. ISBN 80-866-8619-1</a:t>
            </a:r>
            <a:endParaRPr lang="cs-CZ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64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1031</TotalTime>
  <Words>332</Words>
  <Application>Microsoft Office PowerPoint</Application>
  <PresentationFormat>Předvádění na obrazovce (4:3)</PresentationFormat>
  <Paragraphs>80</Paragraphs>
  <Slides>17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systému Office</vt:lpstr>
      <vt:lpstr>Microsoft Word Document</vt:lpstr>
      <vt:lpstr>Prezentace aplikace PowerPoint</vt:lpstr>
      <vt:lpstr>MS WORD 2010</vt:lpstr>
      <vt:lpstr>Vybarvení buněk tabulky: 1) Označím buňku, kterou chci vybarvit 2) Záložka Domů 3) Stínování - Barvy motivu 4) Vyberu barvu</vt:lpstr>
      <vt:lpstr>Prezentace aplikace PowerPoint</vt:lpstr>
      <vt:lpstr>Prezentace aplikace PowerPoint</vt:lpstr>
      <vt:lpstr>  Vložení řádku nad označený řádek 1) Označit řádek 2) Záložka Rozložení 3) Vložit řádek – nad řádek  </vt:lpstr>
      <vt:lpstr> Vložení řádku pod označený řádek 1) Označit řádek 2) Záložka Rozložení 3) Vložit řádek – pod řádek </vt:lpstr>
      <vt:lpstr> Vložení sloupce vlevo k označenému sloupci 1) Označit sloupec 2) Záložka Rozložení 3) Vložit sloupce – nalevo </vt:lpstr>
      <vt:lpstr> Vložení sloupce vpravo k označenému sloupci 1) Označit sloupec 2) Záložka Rozložení 3) Vložit sloupce – napravo </vt:lpstr>
      <vt:lpstr>Prezentace aplikace PowerPoint</vt:lpstr>
      <vt:lpstr>a) Odstranění buňky: (1)označit buňku, (2) Rozložení, (3) Odstranit, (4) Odstranit buňky, (5) Posunout buňky vlevo, (6) OK</vt:lpstr>
      <vt:lpstr>b) Odstranění řádku: (1)označit řádek, (2) Rozložení, (3) Odstranit, (4) Odstranit řádky</vt:lpstr>
      <vt:lpstr>c) Odstranění sloupce: (1)označit sloupec, (2) Rozložení, (3) Odstranit, (4) Odstranit sloupce</vt:lpstr>
      <vt:lpstr>d) Odstranění tabulky: (1)označit celou tabulku, (2) Rozložení, (3) Odstranit, (4) Odstranit tabulku</vt:lpstr>
      <vt:lpstr>Úkol:</vt:lpstr>
      <vt:lpstr>Výsledek může vypadat takto:</vt:lpstr>
      <vt:lpstr>Zdroje: V materiálu byly použity prostředky Microsoft Office 2010 , vlastník licence je ZŠ Jablonec nad Nisou – Mšeno, Mozartova 24, příspěvková organizace   NAVRÁTIL, Pavel. S počítačem nejen k maturitě. 5. vyd. Kralice na Hané: Computer Media, 2004, 175 s. ISBN 80-866-8619-1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Škrabálková</dc:creator>
  <cp:lastModifiedBy>Zuzana Škrabálková</cp:lastModifiedBy>
  <cp:revision>79</cp:revision>
  <dcterms:created xsi:type="dcterms:W3CDTF">2013-12-01T21:57:08Z</dcterms:created>
  <dcterms:modified xsi:type="dcterms:W3CDTF">2014-07-01T07:33:33Z</dcterms:modified>
</cp:coreProperties>
</file>