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handoutMasterIdLst>
    <p:handoutMasterId r:id="rId18"/>
  </p:handoutMasterIdLst>
  <p:sldIdLst>
    <p:sldId id="256" r:id="rId2"/>
    <p:sldId id="257" r:id="rId3"/>
    <p:sldId id="262" r:id="rId4"/>
    <p:sldId id="263" r:id="rId5"/>
    <p:sldId id="258" r:id="rId6"/>
    <p:sldId id="259" r:id="rId7"/>
    <p:sldId id="260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5" autoAdjust="0"/>
    <p:restoredTop sz="94660"/>
  </p:normalViewPr>
  <p:slideViewPr>
    <p:cSldViewPr>
      <p:cViewPr>
        <p:scale>
          <a:sx n="76" d="100"/>
          <a:sy n="76" d="100"/>
        </p:scale>
        <p:origin x="-9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90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7E829-06D4-4CCD-9442-CE59831FB768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2245BD-ED27-4EF2-8869-A761AE45C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463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med"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11DF3F4-B39A-4348-81C0-EC00E7CCA23F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6FDB65D-9EDB-4A4A-9AEB-63E65235A4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ransition spd="med">
    <p:random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travel.cz/kamenicky-senov/panska-skala/cedicove-sloupce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a/a5/Hrad_Trosky_-_vez_Baba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izerskamagistrala.cz/cz/media/foto/jizerske-skaly/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Vyvřelé horniny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Mgr. Jitka Polášková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ZŠ Hladké </a:t>
            </a:r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Životice</a:t>
            </a:r>
            <a:r>
              <a:rPr lang="cs-CZ" b="1" dirty="0" smtClean="0">
                <a:solidFill>
                  <a:schemeClr val="bg1">
                    <a:lumMod val="65000"/>
                  </a:schemeClr>
                </a:solidFill>
              </a:rPr>
              <a:t> okres Nový Jičín, příspěvková organizace</a:t>
            </a:r>
            <a:endParaRPr lang="cs-CZ" b="1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764704"/>
            <a:ext cx="69914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Projekt Peníze školám CZ. </a:t>
            </a:r>
            <a:r>
              <a:rPr lang="cs-CZ" dirty="0" err="1" smtClean="0">
                <a:solidFill>
                  <a:schemeClr val="bg1"/>
                </a:solidFill>
              </a:rPr>
              <a:t>reg</a:t>
            </a:r>
            <a:r>
              <a:rPr lang="cs-CZ" dirty="0" smtClean="0">
                <a:solidFill>
                  <a:schemeClr val="bg1"/>
                </a:solidFill>
              </a:rPr>
              <a:t>. č</a:t>
            </a:r>
            <a:r>
              <a:rPr lang="cs-CZ" dirty="0" smtClean="0">
                <a:solidFill>
                  <a:schemeClr val="bg1"/>
                </a:solidFill>
              </a:rPr>
              <a:t>. CZ.1.07/1.4.00/21.0385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Zástupný symbol pro obsah 3"/>
          <p:cNvPicPr>
            <a:picLocks/>
          </p:cNvPicPr>
          <p:nvPr/>
        </p:nvPicPr>
        <p:blipFill>
          <a:blip r:embed="rId2" cstate="print"/>
          <a:srcRect r="2271"/>
          <a:stretch>
            <a:fillRect/>
          </a:stretch>
        </p:blipFill>
        <p:spPr bwMode="auto">
          <a:xfrm>
            <a:off x="2447764" y="1196752"/>
            <a:ext cx="4248472" cy="93610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043608" y="5589240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chemeClr val="bg1">
                    <a:lumMod val="50000"/>
                  </a:schemeClr>
                </a:solidFill>
              </a:rPr>
              <a:t>III/2 Inovace a zkvalitnění výuky prostřednictvím ICT</a:t>
            </a:r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r>
              <a:rPr lang="cs-CZ" sz="1200" dirty="0" smtClean="0">
                <a:solidFill>
                  <a:schemeClr val="bg1">
                    <a:lumMod val="65000"/>
                  </a:schemeClr>
                </a:solidFill>
              </a:rPr>
              <a:t>VY_32_INOVACE_01 _Vyvřelé horniny</a:t>
            </a:r>
          </a:p>
          <a:p>
            <a:r>
              <a:rPr lang="cs-CZ" sz="1200" dirty="0" smtClean="0">
                <a:solidFill>
                  <a:schemeClr val="bg1">
                    <a:lumMod val="65000"/>
                  </a:schemeClr>
                </a:solidFill>
              </a:rPr>
              <a:t>Předmět: Prvouka, přírodověda </a:t>
            </a:r>
          </a:p>
          <a:p>
            <a:r>
              <a:rPr lang="cs-CZ" sz="1200" dirty="0" smtClean="0">
                <a:solidFill>
                  <a:schemeClr val="bg1">
                    <a:lumMod val="65000"/>
                  </a:schemeClr>
                </a:solidFill>
              </a:rPr>
              <a:t>Doporučeno pro 3.a 4.ročmník</a:t>
            </a:r>
            <a:endParaRPr lang="cs-CZ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Vyvřelé horniny a nerosty</a:t>
            </a:r>
            <a:endParaRPr lang="cs-CZ" dirty="0"/>
          </a:p>
        </p:txBody>
      </p:sp>
      <p:pic>
        <p:nvPicPr>
          <p:cNvPr id="13314" name="Picture 2" descr="http://upload.wikimedia.org/wikipedia/commons/a/af/Destructive_plate_margin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329980"/>
            <a:ext cx="5821339" cy="3969095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čedič</a:t>
            </a:r>
            <a:endParaRPr lang="cs-CZ" dirty="0"/>
          </a:p>
        </p:txBody>
      </p:sp>
      <p:pic>
        <p:nvPicPr>
          <p:cNvPr id="3" name="Obrázek 2" descr="images[3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4" y="764704"/>
            <a:ext cx="2479543" cy="2340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67544" y="371703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virtualtravel.cz</a:t>
            </a:r>
            <a:r>
              <a:rPr lang="cs-CZ" dirty="0" smtClean="0">
                <a:hlinkClick r:id="rId3"/>
              </a:rPr>
              <a:t>/kamenicky-</a:t>
            </a:r>
            <a:r>
              <a:rPr lang="cs-CZ" dirty="0" err="1" smtClean="0">
                <a:hlinkClick r:id="rId3"/>
              </a:rPr>
              <a:t>senov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panska</a:t>
            </a:r>
            <a:r>
              <a:rPr lang="cs-CZ" dirty="0" smtClean="0">
                <a:hlinkClick r:id="rId3"/>
              </a:rPr>
              <a:t>-skala/</a:t>
            </a:r>
            <a:r>
              <a:rPr lang="cs-CZ" dirty="0" err="1" smtClean="0">
                <a:hlinkClick r:id="rId3"/>
              </a:rPr>
              <a:t>cedicove</a:t>
            </a:r>
            <a:r>
              <a:rPr lang="cs-CZ" dirty="0" smtClean="0">
                <a:hlinkClick r:id="rId3"/>
              </a:rPr>
              <a:t>-sloupce.</a:t>
            </a:r>
            <a:r>
              <a:rPr lang="cs-CZ" dirty="0" err="1" smtClean="0">
                <a:hlinkClick r:id="rId3"/>
              </a:rPr>
              <a:t>html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2290" name="Picture 2" descr="File:Hrad Trosky - vez Bab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764704"/>
            <a:ext cx="3672408" cy="48965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347864" y="4869160"/>
            <a:ext cx="2101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Čedičová skála</a:t>
            </a:r>
            <a:endParaRPr lang="cs-CZ" b="1" dirty="0">
              <a:solidFill>
                <a:srgbClr val="FF9900"/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Žulové skály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1844824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jizerskamagistrala.cz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/media/foto/</a:t>
            </a:r>
            <a:r>
              <a:rPr lang="cs-CZ" dirty="0" err="1" smtClean="0">
                <a:hlinkClick r:id="rId2"/>
              </a:rPr>
              <a:t>jizerske</a:t>
            </a:r>
            <a:r>
              <a:rPr lang="cs-CZ" dirty="0" smtClean="0">
                <a:hlinkClick r:id="rId2"/>
              </a:rPr>
              <a:t>-skaly/#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140968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Šumava, 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Krkonoše,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Českomoravská vrchovina, </a:t>
            </a: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Jizerské hory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Žula</a:t>
            </a:r>
            <a:endParaRPr lang="cs-CZ" dirty="0"/>
          </a:p>
        </p:txBody>
      </p:sp>
      <p:pic>
        <p:nvPicPr>
          <p:cNvPr id="5" name="Zástupný symbol pro obsah 4" descr="images[9]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75856" y="3717032"/>
            <a:ext cx="2915265" cy="2488344"/>
          </a:xfrm>
        </p:spPr>
      </p:pic>
      <p:pic>
        <p:nvPicPr>
          <p:cNvPr id="6" name="Zástupný symbol pro obsah 4" descr="images[9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836712"/>
            <a:ext cx="3528391" cy="2642886"/>
          </a:xfrm>
          <a:prstGeom prst="rect">
            <a:avLst/>
          </a:prstGeom>
        </p:spPr>
      </p:pic>
      <p:pic>
        <p:nvPicPr>
          <p:cNvPr id="7" name="Zástupný symbol pro obsah 4" descr="images[9].jpg"/>
          <p:cNvPicPr>
            <a:picLocks noChangeAspect="1"/>
          </p:cNvPicPr>
          <p:nvPr/>
        </p:nvPicPr>
        <p:blipFill>
          <a:blip r:embed="rId4" cstate="print"/>
          <a:srcRect b="14766"/>
          <a:stretch>
            <a:fillRect/>
          </a:stretch>
        </p:blipFill>
        <p:spPr>
          <a:xfrm>
            <a:off x="4716016" y="836712"/>
            <a:ext cx="3578658" cy="2634292"/>
          </a:xfrm>
          <a:prstGeom prst="rect">
            <a:avLst/>
          </a:prstGeom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66800"/>
          </a:xfrm>
        </p:spPr>
        <p:txBody>
          <a:bodyPr/>
          <a:lstStyle/>
          <a:p>
            <a:r>
              <a:rPr lang="cs-CZ" dirty="0" smtClean="0"/>
              <a:t>Výrobky z žuly</a:t>
            </a:r>
            <a:endParaRPr lang="cs-CZ" dirty="0"/>
          </a:p>
        </p:txBody>
      </p:sp>
      <p:pic>
        <p:nvPicPr>
          <p:cNvPr id="6" name="Zástupný symbol pro obsah 5" descr="imagesCA61PKP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19872" y="1484784"/>
            <a:ext cx="2739560" cy="1800000"/>
          </a:xfrm>
        </p:spPr>
      </p:pic>
      <p:pic>
        <p:nvPicPr>
          <p:cNvPr id="7" name="Obrázek 6" descr="imagesCA4D08Y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1700808"/>
            <a:ext cx="2403594" cy="1800000"/>
          </a:xfrm>
          <a:prstGeom prst="rect">
            <a:avLst/>
          </a:prstGeom>
        </p:spPr>
      </p:pic>
      <p:pic>
        <p:nvPicPr>
          <p:cNvPr id="8" name="Obrázek 7" descr="imagesCAFI57H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3717032"/>
            <a:ext cx="2394497" cy="1800000"/>
          </a:xfrm>
          <a:prstGeom prst="rect">
            <a:avLst/>
          </a:prstGeom>
        </p:spPr>
      </p:pic>
      <p:pic>
        <p:nvPicPr>
          <p:cNvPr id="9" name="Obrázek 8" descr="imagesCADKP8J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4005064"/>
            <a:ext cx="2403594" cy="1800000"/>
          </a:xfrm>
          <a:prstGeom prst="rect">
            <a:avLst/>
          </a:prstGeom>
        </p:spPr>
      </p:pic>
      <p:pic>
        <p:nvPicPr>
          <p:cNvPr id="10" name="Obrázek 9" descr="imagesCAYZ9X3V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44208" y="1700808"/>
            <a:ext cx="1924425" cy="1800000"/>
          </a:xfrm>
          <a:prstGeom prst="rect">
            <a:avLst/>
          </a:prstGeom>
        </p:spPr>
      </p:pic>
      <p:pic>
        <p:nvPicPr>
          <p:cNvPr id="11" name="Obrázek 10" descr="imagesCAO0BP3I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4005064"/>
            <a:ext cx="2394646" cy="1800000"/>
          </a:xfrm>
          <a:prstGeom prst="rect">
            <a:avLst/>
          </a:prstGeom>
        </p:spPr>
      </p:pic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268760"/>
            <a:ext cx="8183880" cy="418795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Nerosty: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křemen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živec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    slída</a:t>
            </a:r>
            <a:endParaRPr lang="cs-CZ" dirty="0"/>
          </a:p>
        </p:txBody>
      </p:sp>
      <p:pic>
        <p:nvPicPr>
          <p:cNvPr id="6" name="Obrázek 5" descr="imagesCAQYTS7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764704"/>
            <a:ext cx="2232248" cy="1620000"/>
          </a:xfrm>
          <a:prstGeom prst="rect">
            <a:avLst/>
          </a:prstGeom>
        </p:spPr>
      </p:pic>
      <p:pic>
        <p:nvPicPr>
          <p:cNvPr id="7" name="Obrázek 6" descr="obr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2780928"/>
            <a:ext cx="2232008" cy="1620000"/>
          </a:xfrm>
          <a:prstGeom prst="rect">
            <a:avLst/>
          </a:prstGeom>
        </p:spPr>
      </p:pic>
      <p:pic>
        <p:nvPicPr>
          <p:cNvPr id="8" name="Obrázek 7" descr="402-obr2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4509120"/>
            <a:ext cx="2088232" cy="1620000"/>
          </a:xfrm>
          <a:prstGeom prst="rect">
            <a:avLst/>
          </a:prstGeom>
        </p:spPr>
      </p:pic>
      <p:pic>
        <p:nvPicPr>
          <p:cNvPr id="9" name="Obrázek 8" descr="imagesCAQYTS7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92080" y="764704"/>
            <a:ext cx="1822500" cy="1620000"/>
          </a:xfrm>
          <a:prstGeom prst="rect">
            <a:avLst/>
          </a:prstGeom>
        </p:spPr>
      </p:pic>
      <p:pic>
        <p:nvPicPr>
          <p:cNvPr id="10" name="Obrázek 9" descr="obr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64088" y="2708920"/>
            <a:ext cx="1800200" cy="1620000"/>
          </a:xfrm>
          <a:prstGeom prst="rect">
            <a:avLst/>
          </a:prstGeom>
        </p:spPr>
      </p:pic>
      <p:pic>
        <p:nvPicPr>
          <p:cNvPr id="11" name="Obrázek 10" descr="402-obr2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436096" y="4509120"/>
            <a:ext cx="1728192" cy="1620000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066800"/>
          </a:xfrm>
        </p:spPr>
        <p:txBody>
          <a:bodyPr/>
          <a:lstStyle/>
          <a:p>
            <a:r>
              <a:rPr lang="cs-CZ" dirty="0" smtClean="0"/>
              <a:t>Složení žuly</a:t>
            </a:r>
            <a:endParaRPr lang="cs-CZ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Křemen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Různé odrůdy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Výroba skla</a:t>
            </a:r>
            <a:endParaRPr lang="cs-CZ" dirty="0"/>
          </a:p>
        </p:txBody>
      </p:sp>
      <p:pic>
        <p:nvPicPr>
          <p:cNvPr id="4" name="Obrázek 3" descr="imagesCAROV6B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340768"/>
            <a:ext cx="2057400" cy="1638300"/>
          </a:xfrm>
          <a:prstGeom prst="rect">
            <a:avLst/>
          </a:prstGeom>
        </p:spPr>
      </p:pic>
      <p:pic>
        <p:nvPicPr>
          <p:cNvPr id="5" name="Obrázek 4" descr="imagesCAROV6B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17222" y="1052736"/>
            <a:ext cx="1790491" cy="1638300"/>
          </a:xfrm>
          <a:prstGeom prst="rect">
            <a:avLst/>
          </a:prstGeom>
        </p:spPr>
      </p:pic>
      <p:pic>
        <p:nvPicPr>
          <p:cNvPr id="6" name="Obrázek 5" descr="imagesCAROV6B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7984" y="1628800"/>
            <a:ext cx="2057400" cy="1597510"/>
          </a:xfrm>
          <a:prstGeom prst="rect">
            <a:avLst/>
          </a:prstGeom>
        </p:spPr>
      </p:pic>
      <p:pic>
        <p:nvPicPr>
          <p:cNvPr id="7" name="Obrázek 6" descr="imagesCAROV6B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620688"/>
            <a:ext cx="2027599" cy="1638300"/>
          </a:xfrm>
          <a:prstGeom prst="rect">
            <a:avLst/>
          </a:prstGeom>
        </p:spPr>
      </p:pic>
      <p:pic>
        <p:nvPicPr>
          <p:cNvPr id="8" name="Obrázek 7" descr="3351414-sklarna[1].jpg">
            <a:hlinkClick r:id="" action="ppaction://hlinkshowjump?jump=firstslide" highlightClick="1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24128" y="3861048"/>
            <a:ext cx="2887500" cy="1980000"/>
          </a:xfrm>
          <a:prstGeom prst="actionButtonBeginning">
            <a:avLst/>
          </a:prstGeom>
        </p:spPr>
      </p:pic>
      <p:pic>
        <p:nvPicPr>
          <p:cNvPr id="9" name="Obrázek 8" descr="3351414-sklarna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771800" y="4102436"/>
            <a:ext cx="2887500" cy="1497222"/>
          </a:xfrm>
          <a:prstGeom prst="rect">
            <a:avLst/>
          </a:prstGeom>
        </p:spPr>
      </p:pic>
      <p:sp>
        <p:nvSpPr>
          <p:cNvPr id="10" name="Elipsa 9"/>
          <p:cNvSpPr/>
          <p:nvPr/>
        </p:nvSpPr>
        <p:spPr>
          <a:xfrm>
            <a:off x="6732240" y="4077072"/>
            <a:ext cx="43204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Rudné žíly (železná ruda, zlatá ruda, stříbrná ruda………)</a:t>
            </a:r>
            <a:endParaRPr lang="cs-CZ" dirty="0"/>
          </a:p>
        </p:txBody>
      </p:sp>
      <p:pic>
        <p:nvPicPr>
          <p:cNvPr id="4" name="Obrázek 3" descr="jednicka[1].jpg"/>
          <p:cNvPicPr>
            <a:picLocks noChangeAspect="1"/>
          </p:cNvPicPr>
          <p:nvPr/>
        </p:nvPicPr>
        <p:blipFill rotWithShape="1">
          <a:blip r:embed="rId2" cstate="print"/>
          <a:srcRect t="17817"/>
          <a:stretch/>
        </p:blipFill>
        <p:spPr>
          <a:xfrm>
            <a:off x="467544" y="2141950"/>
            <a:ext cx="3840000" cy="2366849"/>
          </a:xfrm>
          <a:prstGeom prst="rect">
            <a:avLst/>
          </a:prstGeom>
        </p:spPr>
      </p:pic>
      <p:pic>
        <p:nvPicPr>
          <p:cNvPr id="5" name="Obrázek 4" descr="jednicka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55976" y="2852936"/>
            <a:ext cx="4320000" cy="2880000"/>
          </a:xfrm>
          <a:prstGeom prst="rect">
            <a:avLst/>
          </a:prstGeom>
        </p:spPr>
      </p:pic>
      <p:pic>
        <p:nvPicPr>
          <p:cNvPr id="6" name="Obrázek 5" descr="imagesCAK213U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28184" y="1124744"/>
            <a:ext cx="2466975" cy="18478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Železo, zlato, stříbro</a:t>
            </a:r>
            <a:endParaRPr lang="cs-CZ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64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19872" y="4509120"/>
            <a:ext cx="2385540" cy="1800000"/>
          </a:xfrm>
          <a:prstGeom prst="rect">
            <a:avLst/>
          </a:prstGeom>
        </p:spPr>
      </p:pic>
      <p:pic>
        <p:nvPicPr>
          <p:cNvPr id="5" name="Obrázek 4" descr="64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4760917"/>
            <a:ext cx="1730770" cy="1296406"/>
          </a:xfrm>
          <a:prstGeom prst="rect">
            <a:avLst/>
          </a:prstGeom>
        </p:spPr>
      </p:pic>
      <p:pic>
        <p:nvPicPr>
          <p:cNvPr id="7" name="Obrázek 6" descr="64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2612691"/>
            <a:ext cx="1894737" cy="1272378"/>
          </a:xfrm>
          <a:prstGeom prst="rect">
            <a:avLst/>
          </a:prstGeom>
        </p:spPr>
      </p:pic>
      <p:pic>
        <p:nvPicPr>
          <p:cNvPr id="8" name="Obrázek 7" descr="64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19872" y="2492896"/>
            <a:ext cx="2412371" cy="1800000"/>
          </a:xfrm>
          <a:prstGeom prst="rect">
            <a:avLst/>
          </a:prstGeom>
        </p:spPr>
      </p:pic>
      <p:pic>
        <p:nvPicPr>
          <p:cNvPr id="9" name="Obrázek 8" descr="64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67544" y="404664"/>
            <a:ext cx="2403091" cy="1800000"/>
          </a:xfrm>
          <a:prstGeom prst="rect">
            <a:avLst/>
          </a:prstGeom>
        </p:spPr>
      </p:pic>
      <p:pic>
        <p:nvPicPr>
          <p:cNvPr id="10" name="Obrázek 9" descr="imagesCAH18VKO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19871" y="404664"/>
            <a:ext cx="2403092" cy="1800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228184" y="1484784"/>
            <a:ext cx="2363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magnetit -železo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3140968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stříbro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515719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zlato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6146" name="AutoShape 2" descr="data:image/jpeg;base64,/9j/4AAQSkZJRgABAQAAAQABAAD/2wCEAAkGBhMSERUUEhQUFRQWFxYXGRYWFxYfGBwaGhgVFhgaHR4ZHSYiGhwkHhceHzEhIycpLS0sHh4xNTAqNSgtLCkBCQoKDgwNGg8PGiklHBwpLCkpLCk1KTUpKSkpKSkpKSkpKSksKSkpKTUpLCkpKSkpLCksKSwsKSksKSkpKSkpKf/AABEIAGAAgAMBIgACEQEDEQH/xAAbAAACAwEBAQAAAAAAAAAAAAADBQQGBwECAP/EADkQAAIBAwIEBQIDBQgDAAAAAAECEQADIRIxBAVBUQYTImFxMqEHgZEUI1KxwRYzQmJy0eHwFRey/8QAGQEAAgMBAAAAAAAAAAAAAAAAAQIDBAUA/8QAJBEAAgEEAgIDAAMAAAAAAAAAAAECAxESIRMxQVEEFDIiYXH/2gAMAwEAAhEDEQA/ANCu8TOAIHahZNF4fjNOIn5rj3gTI3mtZa1YrPYS2QMaZihm512oouEiGIHzQkcA+rIoI5nX4o49q8+YIIO/ehu4JxtXgnNOoi3CKD+XWvRtHptvRuA4dXME1y8xVyohf9qjc92Q1tXIwuRRLXEE+kYJNCJzn70W7x8YAUY7Zoy2BAuPGfeobe5qZeK6ZyD07VEEGZP2po9AYEihmiM1eWQ9IpwHQSwAAj+vzUa43ejK2kg5oV9INL5OHQcwDqGf+5r5tW/TvUQbUa3cMEd6PQQxYsaS8+8QiwwRRqciTJ+noJ+TTh10xvNZpzxh5186w+p9WsE/TEafYCOnY1V+TVcI/wASSEbss3CeNFVP39t9QE+kKJ+Sdp6YpDxfjS/elbbJaInA3yMZMz9qQDjtSrLTvHxsP9hTvlXJrd6wA6sGDONamTMzBxB76TkVmv5E/LJ8EQX5nxREvxD/AAGg7f1ofC8bc1AQ7uSFiSSSemV95xUTnvKr1k6RqdCZBRT+hjIP296Fyu3cSCryw3AP7tPd3OFPwfz6Ujk3u51kWDhPFfE2/MVZYMFIe60rb3DTqjJ2C9IprZ/ERXKLcEgYZwO+AQBuB1PbNUd+chSc27zxAkHybfuska294A65NBW5PrM6iIPRM9SBlp7YHepI1px8gcEzamuSIBmBtQvKMTsO5rKrvi+6B6SUIHpYHOqMEgenT/l++K1BeZLeEqQYCzB2JUE/zrSo1+TT0V5QsEVxEV4CmJgwOtfeTIJ7b111EZcR2mrDFPk4gatulQ+I1A+rejtdg+n71HuzOZoebnDnhLBY437naj8dxQxo/wAODjrQOVvpYzOxn/veojsJ9Jn5pbXn/g3URD4w8Zfs7IiiXILEyZjoMA9idqqXAva4t9QtOgGSVeFO+IAE/wBKacxJuX7rMqjdUYPOq0ImF6bbiNziuI6nQB6UZ1UxuB2x1OwjesivUymyzBWRG5jwKWtJCaVA1EwYCgQAO2c1XOd8MHKm3dS0CoItuxXMnM/TOf51p/Hcatu0x1qCcJkEScDHWN/yrPufeE2e41x7hW3sjPpEjJwAfUZnaKrxauMwHEXWSyqBnCwA7vcYq751BP4lH+XBxSl9bjSGdrayRq+lTGYXb9aJxIRRpD3Lg29TYwIwB9pNNbPhVriAuWQFVaAoJ0tJBADEkn3AqTSAIbXEoBECZPqO8dIpzyXhlZy1wEhR2xnv3FRRwNgOPLu6UAGp7oIJbUZCrA2A3inN3mFgq/76RkHShOnVhZ/PFcwCvntlLR1R9WFRYC4iScSDn+VOPAPPGbi0tkEW3DrpkkCELCCcTIpVxdvW1nXFxckkkgQACMyIJA/nUjlXH2eF4rzVtsyIrBYMwHIgzGcGPf8AKpKckpJgktGsAMJEYPWo93fAqFyrxTwt6FS8NZ2tkgNP65/KaYhHZjO/WcRWvGcX0yq0yMGPSvLPJo9xF0yJJnMDFRHU7017gHgXTZkbk7+1L7jnSYiYME7TGJ9qbc34Y+nTJBGQNvtWW+OOdvZvlIJUopAOQQZDDOBkVBKrjTy9k2N5WONxCGGLabuqCGGDuGOBgDbbOad8TyrhTaW5eN9bd0AQlshcAmVJgmCAQ3t71RLXNb5UFQVttsqelI2ORk7daPxYvMwa/dkNHqa4CwWTjSTIjoI7ViSTbLK0XHhf2W4Q1l7yhDbX1ohZuih2ktmMnV80fxTyBeIQ6PMa8SsNcJ0IoEsE0/xYx3qt8r4hZAQogII1oDmJwzNkCfavheuMwtqQRqyQ0L3n4696ixeV0xrq3RHvckvcKAEtq7XFLamALKAY9KH6TjcycgVI8M8LfS6zXJCFSWO5LZCzkGQancs5g1w+U0OxGm24AJEHIBOwIHXt+VAbjCp3IU4H679wY71JGT6YrXom8Zyq3euOxNkOoCAhQxYk/Vd6E9AuOs9hXea8HxNkrbvsjIxlfLtIfpkYEekweoPwatvKr4UkEKFgMWxIiAsfxdKU/wBsou3brAC0q+WtvGtnYys9mgSeirE5NMpN9AtYrd22W0W5Epc1QU06UAJAMAAnBOO9BHEy0yxJFoTECAZ67yO1FXnJe7NrUbzgm447lpOmCowuAQBj9aI3F3VB82zcXeXtnUvqETDahPupFPsAb9rRlJmMkK6gF+xMEb9prvKebcTw4fyluXC5Gp7zYhZyBMKM7ltoqOwsXP7lzLELoIwMZ9RO+53NQubWblxgGJkGIghAMBSBiPmKaEnFgaND5D4pXiJtkoLgloUypHt8dRJpyRiso8O8UnC8R5jS4UMPSI3AE5O2/wA1qhadtq1aFTKOyvONmO7XNnH+I79aW+JPD1jjlhlyASrr9SnrA2j2NE/OjLcC7Ez3qR04sKkzFONF3hLj2WMm2SqmDiTOodp3rvJuE89tK6tUSzlQwBYhVLCdpMSdsVpninw5b4xQ30XlXSHGdQEkBh13332rKuV8yPD3tY1DBDAGJHUHuJ6Vk1qTgyxFqSHSWbqhkKpM6iy3LbQqj+HUDO/6xUbiOdkkBrSppwrBbg1AwZbUd4j9e0VC4bi7Jcs3mLAOn1kCfYqpK/GRTX9oW6ocO7NgFX9KtiIwI2+B8VBjYe55s8TctBWS16vSwZsHqRAYiaY/2qe9m8iNGGOmI6wTE9PntQbPiS2llrbJYRwCFaGZhq+ozPpJgbe9IuIuB5cXUFyQoGRKx9RIxiOuZqNLL9IbrouXDeJ7F2zoWbNx9JDMyhVhSGAxEe3XrsKq72EY6LkSpiNJjOWIZIUSc+8/FKuGR2VdCyoLeoxkHfOwirDywsbZtsNNsH1Na0y5JmZHUARXY8fR367AcE6pbcBfLjURBIZoMFcyJ947ihs3mWFuLdW26kqLNsGTn6twIA3n/inXCcUY0xbClfLFtVLY6znJnqa9c04NGjzHtJ5RICr5ZGowPUJ9Rjcg/ehyHYiezx99PLAvK7XNRghTpBnJwTJif5ihXOLcXXZ7ogsfS8srtidhAEx2qUOGsi8VtlWEEC4sbzuFA2HzS/jOJsAwfUIOr/V3B/pTKWwOI75Tyey/EC2dLKVa4yN9YIgBJB2kk/xQMxV+GBt0qkeC+Rm5c/bCNCEMEWck/SW/07/nV4SAK1/jRxp/2VKm5DrQP4QM5EfJ/pXHK5+n4z2r09wjEaYPQ9O+RQ2J33k++8bjFYPLP2zWxj6FHMfE/C2gQzAtnGlqyjxVds3bj3LYVGJyFEKTuTHQ1tF/gFKnUqvtuB+Z+9JuO8B8Hcz5Kg5+kkbR0DAT896kjXS/VyOVO/RhouxXFvwa1ziPwt4Mtg3VG5AfMRtkGPmo138HrByt64BnP7sxBjOBUv2KbIeKRlz35r3ZvFYIP5ECPvWl3fwes6jF65E7QhI9sb121+EXD7tdukQTHpB6+3Tt1ruemdxTM6bmRkmAWadUxpM5jSMRXleZsF0r6ck+mRvitV/9U8EvS6xwc3CIEQdgKIPwt4FTlWMx/jYgAkZkbUvPTDxSMxTmxS2FQ7ST3kwZJ67DFQLl0u0kySSf1rZG/DjgJ1CyDBGNdyD96I3gTgsD9nt9YPqn3mTS/YgvAeKTMi/8iEXSkhgTLSM/8DP6165fcthtTobh/wAxx+g3/Otdt+EuFXCWLIxE6Z/+p/WplvliINKqiDb06QKH2EukNwv2VXlvPeIf+7Riuw/diBHwIG9WbguJulf3lsKesMB9oo62enTI966bfQnp7R0HT9ajdZskUEj/2Q=="/>
          <p:cNvSpPr>
            <a:spLocks noChangeAspect="1" noChangeArrowheads="1"/>
          </p:cNvSpPr>
          <p:nvPr/>
        </p:nvSpPr>
        <p:spPr bwMode="auto">
          <a:xfrm>
            <a:off x="63500" y="-447675"/>
            <a:ext cx="1219200" cy="9144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pamatuješ?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1</a:t>
            </a:r>
            <a:r>
              <a:rPr lang="cs-CZ" sz="2000" dirty="0" smtClean="0"/>
              <a:t>. Vyvřelé </a:t>
            </a:r>
            <a:r>
              <a:rPr lang="cs-CZ" sz="2000" dirty="0" smtClean="0"/>
              <a:t>horniny jsou: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čedič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žula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3</a:t>
            </a:r>
            <a:r>
              <a:rPr lang="cs-CZ" sz="2000" dirty="0" smtClean="0"/>
              <a:t>. Použití </a:t>
            </a:r>
            <a:r>
              <a:rPr lang="cs-CZ" sz="2000" dirty="0" smtClean="0"/>
              <a:t>žuly: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000" dirty="0" smtClean="0"/>
              <a:t>stavebnictví - </a:t>
            </a:r>
            <a:r>
              <a:rPr lang="cs-CZ" sz="2000" dirty="0" smtClean="0"/>
              <a:t>dlažba</a:t>
            </a:r>
          </a:p>
          <a:p>
            <a:pPr>
              <a:buNone/>
            </a:pPr>
            <a:r>
              <a:rPr lang="cs-CZ" sz="2000" dirty="0" smtClean="0"/>
              <a:t>   schody, obklady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kamenictví - náhrobky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květináče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dirty="0" smtClean="0"/>
              <a:t>4.Použití křemene</a:t>
            </a:r>
          </a:p>
          <a:p>
            <a:pPr>
              <a:buNone/>
            </a:pPr>
            <a:endParaRPr lang="cs-CZ" sz="2000" b="1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výroba skla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odrůdy - </a:t>
            </a:r>
            <a:r>
              <a:rPr lang="cs-CZ" sz="2000" dirty="0" smtClean="0"/>
              <a:t>šperky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996952"/>
            <a:ext cx="248657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b="1" dirty="0" smtClean="0"/>
              <a:t>2</a:t>
            </a:r>
            <a:r>
              <a:rPr lang="cs-CZ" sz="2000" b="1" dirty="0" smtClean="0"/>
              <a:t>. Složení </a:t>
            </a:r>
            <a:r>
              <a:rPr lang="cs-CZ" sz="2000" b="1" dirty="0" smtClean="0"/>
              <a:t>žuly:</a:t>
            </a:r>
          </a:p>
          <a:p>
            <a:pPr>
              <a:buFont typeface="Wingdings" pitchFamily="2" charset="2"/>
              <a:buChar char="§"/>
            </a:pPr>
            <a:endParaRPr lang="cs-CZ" sz="2200" b="1" dirty="0" smtClean="0"/>
          </a:p>
          <a:p>
            <a:pPr>
              <a:buFont typeface="Wingdings" pitchFamily="2" charset="2"/>
              <a:buChar char="§"/>
            </a:pPr>
            <a:r>
              <a:rPr lang="cs-CZ" sz="2200" b="1" dirty="0" smtClean="0"/>
              <a:t> </a:t>
            </a:r>
            <a:r>
              <a:rPr lang="cs-CZ" sz="2200" dirty="0" smtClean="0"/>
              <a:t>křemen</a:t>
            </a:r>
          </a:p>
          <a:p>
            <a:pPr>
              <a:buFont typeface="Wingdings" pitchFamily="2" charset="2"/>
              <a:buChar char="§"/>
            </a:pPr>
            <a:r>
              <a:rPr lang="cs-CZ" sz="2200" b="1" dirty="0" smtClean="0"/>
              <a:t> </a:t>
            </a:r>
            <a:r>
              <a:rPr lang="cs-CZ" sz="2200" dirty="0" smtClean="0"/>
              <a:t>živec</a:t>
            </a:r>
          </a:p>
          <a:p>
            <a:pPr>
              <a:buFont typeface="Wingdings" pitchFamily="2" charset="2"/>
              <a:buChar char="§"/>
            </a:pPr>
            <a:r>
              <a:rPr lang="cs-CZ" sz="2200" dirty="0" smtClean="0"/>
              <a:t> slída</a:t>
            </a:r>
            <a:endParaRPr lang="cs-CZ" sz="22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3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3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3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3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3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3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Pokračujeme……….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8000" b="1" dirty="0" smtClean="0"/>
              <a:t>5</a:t>
            </a:r>
            <a:r>
              <a:rPr lang="cs-CZ" sz="8000" b="1" dirty="0" smtClean="0"/>
              <a:t>. Jaké </a:t>
            </a:r>
            <a:r>
              <a:rPr lang="cs-CZ" sz="8000" b="1" dirty="0" smtClean="0"/>
              <a:t>znáš rudné žíly?</a:t>
            </a:r>
          </a:p>
          <a:p>
            <a:pPr>
              <a:buFont typeface="Wingdings" pitchFamily="2" charset="2"/>
              <a:buChar char="§"/>
            </a:pPr>
            <a:endParaRPr lang="cs-CZ" sz="8000" b="1" dirty="0" smtClean="0"/>
          </a:p>
          <a:p>
            <a:pPr>
              <a:buNone/>
            </a:pPr>
            <a:r>
              <a:rPr lang="cs-CZ" sz="8000" b="1" dirty="0" smtClean="0"/>
              <a:t>    </a:t>
            </a:r>
            <a:r>
              <a:rPr lang="cs-CZ" sz="8000" dirty="0" smtClean="0"/>
              <a:t>železné, zlaté, stříbrné……..</a:t>
            </a: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b="1" dirty="0" smtClean="0"/>
          </a:p>
          <a:p>
            <a:pPr>
              <a:buFont typeface="Wingdings" pitchFamily="2" charset="2"/>
              <a:buChar char="§"/>
            </a:pPr>
            <a:r>
              <a:rPr lang="cs-CZ" sz="8000" b="1" dirty="0" smtClean="0"/>
              <a:t> 6. Co je to ruda ?</a:t>
            </a:r>
          </a:p>
          <a:p>
            <a:pPr>
              <a:buFont typeface="Wingdings" pitchFamily="2" charset="2"/>
              <a:buChar char="§"/>
            </a:pPr>
            <a:endParaRPr lang="cs-CZ" sz="8000" b="1" dirty="0" smtClean="0"/>
          </a:p>
          <a:p>
            <a:pPr>
              <a:buNone/>
            </a:pPr>
            <a:r>
              <a:rPr lang="cs-CZ" sz="8000" b="1" dirty="0" smtClean="0"/>
              <a:t>    </a:t>
            </a:r>
            <a:r>
              <a:rPr lang="cs-CZ" sz="8000" dirty="0" smtClean="0"/>
              <a:t>Hornina, která obsahuje železo, zlato, stříbro, …..</a:t>
            </a:r>
          </a:p>
          <a:p>
            <a:pPr>
              <a:buNone/>
            </a:pPr>
            <a:endParaRPr lang="cs-CZ" sz="8000" dirty="0" smtClean="0"/>
          </a:p>
          <a:p>
            <a:pPr>
              <a:buFont typeface="Wingdings" pitchFamily="2" charset="2"/>
              <a:buChar char="§"/>
            </a:pPr>
            <a:endParaRPr lang="cs-CZ" sz="8000" dirty="0" smtClean="0"/>
          </a:p>
          <a:p>
            <a:pPr>
              <a:buFont typeface="Wingdings" pitchFamily="2" charset="2"/>
              <a:buChar char="§"/>
            </a:pPr>
            <a:r>
              <a:rPr lang="cs-CZ" sz="8000" b="1" dirty="0" smtClean="0"/>
              <a:t>7. Železná ruda s největším obsahem železa:</a:t>
            </a:r>
          </a:p>
          <a:p>
            <a:pPr>
              <a:buNone/>
            </a:pPr>
            <a:r>
              <a:rPr lang="cs-CZ" sz="8000" dirty="0" smtClean="0"/>
              <a:t> </a:t>
            </a:r>
          </a:p>
          <a:p>
            <a:pPr>
              <a:buNone/>
            </a:pPr>
            <a:r>
              <a:rPr lang="cs-CZ" sz="8000" dirty="0" smtClean="0"/>
              <a:t>    Magnetit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b="1" dirty="0" smtClean="0"/>
              <a:t>    </a:t>
            </a:r>
          </a:p>
          <a:p>
            <a:pPr>
              <a:buNone/>
            </a:pPr>
            <a:r>
              <a:rPr lang="cs-CZ" sz="2000" b="1" dirty="0" smtClean="0"/>
              <a:t>    </a:t>
            </a:r>
          </a:p>
          <a:p>
            <a:pPr>
              <a:buNone/>
            </a:pPr>
            <a:r>
              <a:rPr lang="cs-CZ" sz="2000" b="1" dirty="0" smtClean="0"/>
              <a:t>   </a:t>
            </a:r>
          </a:p>
          <a:p>
            <a:pPr>
              <a:buNone/>
            </a:pPr>
            <a:r>
              <a:rPr lang="cs-CZ" sz="2000" b="1" dirty="0" smtClean="0"/>
              <a:t>    </a:t>
            </a:r>
          </a:p>
          <a:p>
            <a:pPr>
              <a:buNone/>
            </a:pPr>
            <a:r>
              <a:rPr lang="cs-CZ" sz="2000" b="1" dirty="0" smtClean="0"/>
              <a:t>   </a:t>
            </a:r>
            <a:endParaRPr lang="cs-CZ" sz="2000" dirty="0" smtClean="0"/>
          </a:p>
          <a:p>
            <a:pPr>
              <a:buNone/>
            </a:pPr>
            <a:r>
              <a:rPr lang="cs-CZ" sz="2000" b="1" dirty="0" smtClean="0"/>
              <a:t>    </a:t>
            </a:r>
            <a:endParaRPr lang="cs-CZ" sz="2000" b="1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3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3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3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3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30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 svůj výkon si zasloužím </a:t>
            </a:r>
            <a:endParaRPr lang="cs-CZ" dirty="0"/>
          </a:p>
        </p:txBody>
      </p:sp>
      <p:pic>
        <p:nvPicPr>
          <p:cNvPr id="5" name="Zástupný symbol pro obsah 4" descr="imagesCA5LT0S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3" y="836712"/>
            <a:ext cx="2499216" cy="1872000"/>
          </a:xfrm>
        </p:spPr>
      </p:pic>
      <p:sp>
        <p:nvSpPr>
          <p:cNvPr id="4" name="Šipka nahoru 3"/>
          <p:cNvSpPr/>
          <p:nvPr/>
        </p:nvSpPr>
        <p:spPr>
          <a:xfrm>
            <a:off x="7596336" y="4797152"/>
            <a:ext cx="792088" cy="10801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4" descr="imagesCA5LT0S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836712"/>
            <a:ext cx="2787655" cy="1872000"/>
          </a:xfrm>
          <a:prstGeom prst="rect">
            <a:avLst/>
          </a:prstGeom>
        </p:spPr>
      </p:pic>
      <p:pic>
        <p:nvPicPr>
          <p:cNvPr id="7" name="Zástupný symbol pro obsah 4" descr="imagesCA5LT0S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04048" y="3284984"/>
            <a:ext cx="2239818" cy="1847850"/>
          </a:xfrm>
          <a:prstGeom prst="rect">
            <a:avLst/>
          </a:prstGeom>
        </p:spPr>
      </p:pic>
      <p:pic>
        <p:nvPicPr>
          <p:cNvPr id="8" name="Zástupný symbol pro obsah 4" descr="imagesCA5LT0S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547664" y="3284984"/>
            <a:ext cx="2074473" cy="1847850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1187624" y="836712"/>
            <a:ext cx="2520280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716016" y="836712"/>
            <a:ext cx="2736304" cy="18722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619672" y="3356992"/>
            <a:ext cx="1944216" cy="172819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004048" y="3284984"/>
            <a:ext cx="2160240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141277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1412776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51720" y="3861048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3861048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4</a:t>
            </a:r>
            <a:endParaRPr lang="cs-CZ" sz="3600" b="1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xit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" presetClass="exit" presetSubtype="1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3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6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3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2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2" presetClass="exit" presetSubtype="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Right)">
                                      <p:cBhvr>
                                        <p:cTn id="67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2" presetClass="exit" presetSubtype="2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Right)">
                                      <p:cBhvr>
                                        <p:cTn id="70" dur="5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9" grpId="0" animBg="1"/>
      <p:bldP spid="11" grpId="0" animBg="1"/>
      <p:bldP spid="12" grpId="0" animBg="1"/>
      <p:bldP spid="12" grpId="1" animBg="1"/>
      <p:bldP spid="13" grpId="0" animBg="1"/>
      <p:bldP spid="13" grpId="1" animBg="1"/>
      <p:bldP spid="13" grpId="2" animBg="1"/>
      <p:bldP spid="14" grpId="0"/>
      <p:bldP spid="15" grpId="0"/>
      <p:bldP spid="17" grpId="0"/>
      <p:bldP spid="17" grpId="1"/>
      <p:bldP spid="18" grpId="0"/>
      <p:bldP spid="18" grpId="1"/>
      <p:bldP spid="18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755576" y="980728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404664"/>
            <a:ext cx="7344816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CZECH WIKIPEDIA USER MARZPER. </a:t>
            </a:r>
            <a:r>
              <a:rPr lang="cs-CZ" sz="1200" i="1" dirty="0" smtClean="0"/>
              <a:t>File:Hrad Trosky - vez </a:t>
            </a:r>
            <a:r>
              <a:rPr lang="cs-CZ" sz="1200" i="1" dirty="0" err="1" smtClean="0"/>
              <a:t>Baba</a:t>
            </a:r>
            <a:r>
              <a:rPr lang="cs-CZ" sz="1200" i="1" dirty="0" smtClean="0"/>
              <a:t>.JPG</a:t>
            </a:r>
            <a:r>
              <a:rPr lang="cs-CZ" sz="1200" dirty="0" smtClean="0"/>
              <a:t> [online]. [cit. 8.4.2012]. Dostupný na WWW: &lt;http://commons.wikimedia.org/wiki/File:Hrad_Trosky_-_vez_Baba.JPG&gt;. </a:t>
            </a:r>
          </a:p>
          <a:p>
            <a:endParaRPr lang="cs-CZ" sz="1200" dirty="0" smtClean="0"/>
          </a:p>
          <a:p>
            <a:r>
              <a:rPr lang="pl-PL" sz="1200" dirty="0" smtClean="0"/>
              <a:t>-. </a:t>
            </a:r>
            <a:r>
              <a:rPr lang="pl-PL" sz="1200" i="1" dirty="0" smtClean="0"/>
              <a:t>nábytek na míru</a:t>
            </a:r>
            <a:r>
              <a:rPr lang="pl-PL" sz="1200" dirty="0" smtClean="0"/>
              <a:t> [online]. [cit. 8.4.2012]. Dostupný na WWW: &lt;http://www.nabytek-stach.cz/galerie.p25.html&gt;.</a:t>
            </a:r>
          </a:p>
          <a:p>
            <a:endParaRPr lang="pl-PL" sz="1200" dirty="0" smtClean="0"/>
          </a:p>
          <a:p>
            <a:r>
              <a:rPr lang="it-IT" sz="1200" i="1" dirty="0" smtClean="0"/>
              <a:t>Všše pro dům a zahradu</a:t>
            </a:r>
            <a:r>
              <a:rPr lang="it-IT" sz="1200" dirty="0" smtClean="0"/>
              <a:t> [online]. [cit. 8.4.2012]. Dostupný na WWW: &lt;http://www.dum-zahrada-nabytek.cz/kamen-%C3%82%C5%BDula-c-108_6_13868.html&gt;. </a:t>
            </a:r>
            <a:r>
              <a:rPr lang="pl-PL" sz="1200" dirty="0" smtClean="0"/>
              <a:t> </a:t>
            </a:r>
          </a:p>
          <a:p>
            <a:endParaRPr lang="pl-PL" sz="1200" dirty="0" smtClean="0"/>
          </a:p>
          <a:p>
            <a:r>
              <a:rPr lang="cs-CZ" sz="1200" dirty="0" smtClean="0"/>
              <a:t>DESCOUENS, </a:t>
            </a:r>
            <a:r>
              <a:rPr lang="cs-CZ" sz="1200" dirty="0" err="1" smtClean="0"/>
              <a:t>Didier</a:t>
            </a:r>
            <a:r>
              <a:rPr lang="cs-CZ" sz="1200" dirty="0" smtClean="0"/>
              <a:t>. </a:t>
            </a:r>
            <a:r>
              <a:rPr lang="cs-CZ" sz="1200" i="1" dirty="0" smtClean="0"/>
              <a:t>Soubor:</a:t>
            </a:r>
            <a:r>
              <a:rPr lang="cs-CZ" sz="1200" i="1" dirty="0" err="1" smtClean="0"/>
              <a:t>Quartz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Brésil.jpg</a:t>
            </a:r>
            <a:r>
              <a:rPr lang="cs-CZ" sz="1200" dirty="0" smtClean="0"/>
              <a:t> [online]. [cit. 8.4.2012]. Dostupný na WWW: &lt;http://cs.wikipedia.org/wiki/Soubor:Quartz_Br%C3%A9sil.jpg&gt;. </a:t>
            </a:r>
          </a:p>
          <a:p>
            <a:endParaRPr lang="cs-CZ" sz="1200" dirty="0" smtClean="0"/>
          </a:p>
          <a:p>
            <a:r>
              <a:rPr lang="cs-CZ" sz="1200" dirty="0" smtClean="0"/>
              <a:t>-. </a:t>
            </a:r>
            <a:r>
              <a:rPr lang="cs-CZ" sz="1200" i="1" dirty="0" smtClean="0"/>
              <a:t>růženín syrový</a:t>
            </a:r>
            <a:r>
              <a:rPr lang="cs-CZ" sz="1200" dirty="0" smtClean="0"/>
              <a:t> [online]. [cit. 8.4.2012]. Dostupný na WWW: &lt;http://www.</a:t>
            </a:r>
            <a:r>
              <a:rPr lang="cs-CZ" sz="1200" dirty="0" err="1" smtClean="0"/>
              <a:t>nefertitis.cz</a:t>
            </a:r>
            <a:r>
              <a:rPr lang="cs-CZ" sz="1200" dirty="0" smtClean="0"/>
              <a:t>/</a:t>
            </a:r>
            <a:r>
              <a:rPr lang="cs-CZ" sz="1200" dirty="0" err="1" smtClean="0"/>
              <a:t>ruzenin</a:t>
            </a:r>
            <a:r>
              <a:rPr lang="cs-CZ" sz="1200" dirty="0" smtClean="0"/>
              <a:t>-</a:t>
            </a:r>
            <a:r>
              <a:rPr lang="cs-CZ" sz="1200" dirty="0" err="1" smtClean="0"/>
              <a:t>surovy</a:t>
            </a:r>
            <a:r>
              <a:rPr lang="cs-CZ" sz="1200" dirty="0" smtClean="0"/>
              <a:t>/&gt;. </a:t>
            </a:r>
          </a:p>
          <a:p>
            <a:endParaRPr lang="cs-CZ" sz="1200" dirty="0" smtClean="0"/>
          </a:p>
          <a:p>
            <a:r>
              <a:rPr lang="cs-CZ" sz="1200" dirty="0" smtClean="0"/>
              <a:t>-. </a:t>
            </a:r>
            <a:r>
              <a:rPr lang="cs-CZ" sz="1200" i="1" dirty="0" smtClean="0"/>
              <a:t>Vyvřelé horniny</a:t>
            </a:r>
            <a:r>
              <a:rPr lang="cs-CZ" sz="1200" dirty="0" smtClean="0"/>
              <a:t> [online]. [cit. 8.4.2012]. Dostupný na WWW: &lt;http://www.</a:t>
            </a:r>
            <a:r>
              <a:rPr lang="cs-CZ" sz="1200" dirty="0" err="1" smtClean="0"/>
              <a:t>ig.cas.cz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/o-</a:t>
            </a:r>
            <a:r>
              <a:rPr lang="cs-CZ" sz="1200" dirty="0" err="1" smtClean="0"/>
              <a:t>nas</a:t>
            </a:r>
            <a:r>
              <a:rPr lang="cs-CZ" sz="1200" dirty="0" smtClean="0"/>
              <a:t>/popularizace/</a:t>
            </a:r>
            <a:r>
              <a:rPr lang="cs-CZ" sz="1200" dirty="0" err="1" smtClean="0"/>
              <a:t>geopark</a:t>
            </a:r>
            <a:r>
              <a:rPr lang="cs-CZ" sz="1200" dirty="0" smtClean="0"/>
              <a:t>-</a:t>
            </a:r>
            <a:r>
              <a:rPr lang="cs-CZ" sz="1200" dirty="0" err="1" smtClean="0"/>
              <a:t>sporilov</a:t>
            </a:r>
            <a:r>
              <a:rPr lang="cs-CZ" sz="1200" dirty="0" smtClean="0"/>
              <a:t>/horniny/horniny-</a:t>
            </a:r>
            <a:r>
              <a:rPr lang="cs-CZ" sz="1200" dirty="0" err="1" smtClean="0"/>
              <a:t>obrazek</a:t>
            </a:r>
            <a:r>
              <a:rPr lang="cs-CZ" sz="1200" dirty="0" smtClean="0"/>
              <a:t>-04/&gt;.</a:t>
            </a:r>
          </a:p>
          <a:p>
            <a:endParaRPr lang="cs-CZ" sz="1200" dirty="0" smtClean="0"/>
          </a:p>
          <a:p>
            <a:r>
              <a:rPr lang="cs-CZ" sz="1200" i="1" dirty="0" smtClean="0"/>
              <a:t>magnetit</a:t>
            </a:r>
            <a:r>
              <a:rPr lang="cs-CZ" sz="1200" dirty="0" smtClean="0"/>
              <a:t> [online]. [cit. 8.4.2012]. Dostupný na WWW: &lt;http://web.</a:t>
            </a:r>
            <a:r>
              <a:rPr lang="cs-CZ" sz="1200" dirty="0" err="1" smtClean="0"/>
              <a:t>natur.cuni.cz</a:t>
            </a:r>
            <a:r>
              <a:rPr lang="cs-CZ" sz="1200" dirty="0" smtClean="0"/>
              <a:t>/</a:t>
            </a:r>
            <a:r>
              <a:rPr lang="cs-CZ" sz="1200" dirty="0" err="1" smtClean="0"/>
              <a:t>ugmnz</a:t>
            </a:r>
            <a:r>
              <a:rPr lang="cs-CZ" sz="1200" dirty="0" smtClean="0"/>
              <a:t>/</a:t>
            </a:r>
            <a:r>
              <a:rPr lang="cs-CZ" sz="1200" dirty="0" err="1" smtClean="0"/>
              <a:t>mineral</a:t>
            </a:r>
            <a:r>
              <a:rPr lang="cs-CZ" sz="1200" dirty="0" smtClean="0"/>
              <a:t>/</a:t>
            </a:r>
            <a:r>
              <a:rPr lang="cs-CZ" sz="1200" dirty="0" err="1" smtClean="0"/>
              <a:t>mineral</a:t>
            </a:r>
            <a:r>
              <a:rPr lang="cs-CZ" sz="1200" dirty="0" smtClean="0"/>
              <a:t>/magnetit.</a:t>
            </a:r>
            <a:r>
              <a:rPr lang="cs-CZ" sz="1200" dirty="0" err="1" smtClean="0"/>
              <a:t>html</a:t>
            </a:r>
            <a:r>
              <a:rPr lang="cs-CZ" sz="1200" dirty="0" smtClean="0"/>
              <a:t>&gt;.  </a:t>
            </a:r>
            <a:endParaRPr lang="pl-PL" sz="1200" dirty="0" smtClean="0"/>
          </a:p>
          <a:p>
            <a:endParaRPr lang="pl-PL" sz="1200" dirty="0" smtClean="0"/>
          </a:p>
          <a:p>
            <a:r>
              <a:rPr lang="cs-CZ" sz="1200" dirty="0" smtClean="0"/>
              <a:t>-. </a:t>
            </a:r>
            <a:r>
              <a:rPr lang="cs-CZ" sz="1200" i="1" dirty="0" smtClean="0"/>
              <a:t>Magnetit</a:t>
            </a:r>
            <a:r>
              <a:rPr lang="cs-CZ" sz="1200" dirty="0" smtClean="0"/>
              <a:t> [online]. [cit. 8.4.2012]. Dostupný na WWW: &lt;http://darkprincess.blog.cz/0706/magnetit&gt;. </a:t>
            </a:r>
          </a:p>
          <a:p>
            <a:endParaRPr lang="cs-CZ" sz="1200" dirty="0" smtClean="0"/>
          </a:p>
          <a:p>
            <a:r>
              <a:rPr lang="cs-CZ" sz="1200" dirty="0" smtClean="0"/>
              <a:t>-. </a:t>
            </a:r>
            <a:r>
              <a:rPr lang="cs-CZ" sz="1200" i="1" dirty="0" smtClean="0"/>
              <a:t>Soubor:</a:t>
            </a:r>
            <a:r>
              <a:rPr lang="cs-CZ" sz="1200" i="1" dirty="0" err="1" smtClean="0"/>
              <a:t>SilverUSGOV.jpg</a:t>
            </a:r>
            <a:r>
              <a:rPr lang="cs-CZ" sz="1200" dirty="0" smtClean="0"/>
              <a:t> [online]. [cit. 8.4.2012]. Dostupný na WWW: &lt;http://cs.wikipedia.org/wiki/Soubor:SilverUSGOV.jpg&gt;. </a:t>
            </a:r>
          </a:p>
          <a:p>
            <a:endParaRPr lang="cs-CZ" sz="1200" dirty="0" smtClean="0"/>
          </a:p>
          <a:p>
            <a:r>
              <a:rPr lang="cs-CZ" sz="1200" dirty="0" smtClean="0"/>
              <a:t>JIRÁSEK, J.. </a:t>
            </a:r>
            <a:r>
              <a:rPr lang="cs-CZ" sz="1200" i="1" dirty="0" smtClean="0"/>
              <a:t>Ložiska rud</a:t>
            </a:r>
            <a:r>
              <a:rPr lang="cs-CZ" sz="1200" dirty="0" smtClean="0"/>
              <a:t> [online]. [cit. 8.4.2012]. Dostupný na WWW: &lt;http://geologie.</a:t>
            </a:r>
            <a:r>
              <a:rPr lang="cs-CZ" sz="1200" dirty="0" err="1" smtClean="0"/>
              <a:t>vsb.cz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/rudy/zlato.</a:t>
            </a:r>
            <a:r>
              <a:rPr lang="cs-CZ" sz="1200" dirty="0" err="1" smtClean="0"/>
              <a:t>html</a:t>
            </a:r>
            <a:r>
              <a:rPr lang="cs-CZ" sz="1200" dirty="0" smtClean="0"/>
              <a:t>&gt;. 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476672"/>
            <a:ext cx="828092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KARELJ. </a:t>
            </a:r>
            <a:r>
              <a:rPr lang="cs-CZ" sz="1200" i="1" dirty="0" smtClean="0"/>
              <a:t>Soubor:Zlato 2.jpg</a:t>
            </a:r>
            <a:r>
              <a:rPr lang="cs-CZ" sz="1200" dirty="0" smtClean="0"/>
              <a:t> [online]. [cit. 8.4.2012]. Dostupný na WWW: &lt;http://cs.wikipedia.org/wiki/Soubor:Zlato_2.jpg&gt;. </a:t>
            </a:r>
          </a:p>
          <a:p>
            <a:endParaRPr lang="cs-CZ" sz="1200" dirty="0" smtClean="0"/>
          </a:p>
          <a:p>
            <a:r>
              <a:rPr lang="cs-CZ" sz="1200" dirty="0" smtClean="0"/>
              <a:t>JANOTHIRD. </a:t>
            </a:r>
            <a:r>
              <a:rPr lang="cs-CZ" sz="1200" i="1" dirty="0" err="1" smtClean="0"/>
              <a:t>Súbor</a:t>
            </a:r>
            <a:r>
              <a:rPr lang="cs-CZ" sz="1200" i="1" dirty="0" smtClean="0"/>
              <a:t>:</a:t>
            </a:r>
            <a:r>
              <a:rPr lang="cs-CZ" sz="1200" i="1" dirty="0" err="1" smtClean="0"/>
              <a:t>Gold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panning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at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Bonanza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Creek.JPG</a:t>
            </a:r>
            <a:r>
              <a:rPr lang="cs-CZ" sz="1200" dirty="0" smtClean="0"/>
              <a:t> [online]. [cit. 8.4.2012]. Dostupný na WWW: &lt;http://commons.wikimedia.org/wiki/File:Gold_panning_at_Bonanza_Creek.JPG&gt;. </a:t>
            </a:r>
          </a:p>
          <a:p>
            <a:endParaRPr lang="cs-CZ" sz="1200" dirty="0" smtClean="0"/>
          </a:p>
          <a:p>
            <a:r>
              <a:rPr lang="cs-CZ" sz="1200" dirty="0" smtClean="0"/>
              <a:t>-. </a:t>
            </a:r>
            <a:r>
              <a:rPr lang="cs-CZ" sz="1200" i="1" dirty="0" smtClean="0"/>
              <a:t>Rudná žíla</a:t>
            </a:r>
            <a:r>
              <a:rPr lang="cs-CZ" sz="1200" dirty="0" smtClean="0"/>
              <a:t> [online]. [cit. 8.4.2012]. Dostupný na WWW: &lt;http://leccos.</a:t>
            </a:r>
            <a:r>
              <a:rPr lang="cs-CZ" sz="1200" dirty="0" err="1" smtClean="0"/>
              <a:t>com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r>
              <a:rPr lang="cs-CZ" sz="1200" dirty="0" smtClean="0"/>
              <a:t>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/rudna-</a:t>
            </a:r>
            <a:r>
              <a:rPr lang="cs-CZ" sz="1200" dirty="0" err="1" smtClean="0"/>
              <a:t>zila</a:t>
            </a:r>
            <a:r>
              <a:rPr lang="cs-CZ" sz="1200" dirty="0" smtClean="0"/>
              <a:t>&gt;. </a:t>
            </a:r>
          </a:p>
          <a:p>
            <a:endParaRPr lang="cs-CZ" sz="1200" dirty="0" smtClean="0"/>
          </a:p>
          <a:p>
            <a:r>
              <a:rPr lang="cs-CZ" sz="1200" dirty="0" smtClean="0"/>
              <a:t>-. </a:t>
            </a:r>
            <a:r>
              <a:rPr lang="cs-CZ" sz="1200" i="1" dirty="0" smtClean="0"/>
              <a:t>těžba zlata</a:t>
            </a:r>
            <a:r>
              <a:rPr lang="cs-CZ" sz="1200" dirty="0" smtClean="0"/>
              <a:t> [online]. [cit. 8.4.2012]. Dostupný na WWW: &lt;http://www.</a:t>
            </a:r>
            <a:r>
              <a:rPr lang="cs-CZ" sz="1200" dirty="0" err="1" smtClean="0"/>
              <a:t>chip.cz</a:t>
            </a:r>
            <a:r>
              <a:rPr lang="cs-CZ" sz="1200" dirty="0" smtClean="0"/>
              <a:t>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</a:t>
            </a:r>
            <a:r>
              <a:rPr lang="cs-CZ" sz="1200" dirty="0" err="1" smtClean="0"/>
              <a:t>plne</a:t>
            </a:r>
            <a:r>
              <a:rPr lang="cs-CZ" sz="1200" dirty="0" smtClean="0"/>
              <a:t>-verze/2010/09/</a:t>
            </a:r>
            <a:r>
              <a:rPr lang="cs-CZ" sz="1200" dirty="0" err="1" smtClean="0"/>
              <a:t>clonk</a:t>
            </a:r>
            <a:r>
              <a:rPr lang="cs-CZ" sz="1200" dirty="0" smtClean="0"/>
              <a:t>-</a:t>
            </a:r>
            <a:r>
              <a:rPr lang="cs-CZ" sz="1200" dirty="0" err="1" smtClean="0"/>
              <a:t>endeavour</a:t>
            </a:r>
            <a:r>
              <a:rPr lang="cs-CZ" sz="1200" dirty="0" smtClean="0"/>
              <a:t>&gt;. </a:t>
            </a:r>
          </a:p>
          <a:p>
            <a:endParaRPr lang="cs-CZ" sz="1200" dirty="0" smtClean="0"/>
          </a:p>
          <a:p>
            <a:r>
              <a:rPr lang="cs-CZ" sz="1200" dirty="0" smtClean="0"/>
              <a:t>LANGER, Jan. </a:t>
            </a:r>
            <a:r>
              <a:rPr lang="cs-CZ" sz="1200" i="1" dirty="0" smtClean="0"/>
              <a:t>Výroba skla</a:t>
            </a:r>
            <a:r>
              <a:rPr lang="cs-CZ" sz="1200" dirty="0" smtClean="0"/>
              <a:t> [online]. [cit. 8.4.2012]. Dostupný na WWW: &lt;http://aktualne.centrum.cz/domaci/zivot-v-cesku/fotogalerie/2009/08/12/zmrtvychvstani-ceskych-sklaru/&gt;. </a:t>
            </a:r>
          </a:p>
          <a:p>
            <a:endParaRPr lang="cs-CZ" sz="1200" dirty="0" smtClean="0"/>
          </a:p>
          <a:p>
            <a:r>
              <a:rPr lang="cs-CZ" sz="1200" dirty="0" smtClean="0"/>
              <a:t>TAYLAR, Ingrid. </a:t>
            </a:r>
            <a:r>
              <a:rPr lang="cs-CZ" sz="1200" i="1" dirty="0" smtClean="0"/>
              <a:t>Soubor:</a:t>
            </a:r>
            <a:r>
              <a:rPr lang="cs-CZ" sz="1200" i="1" dirty="0" err="1" smtClean="0"/>
              <a:t>Hot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Shop.jpg</a:t>
            </a:r>
            <a:r>
              <a:rPr lang="cs-CZ" sz="1200" dirty="0" smtClean="0"/>
              <a:t> [online]. [cit. 8.4.2012]. Dostupný na WWW: &lt;http://cs.wikipedia.org/wiki/Soubor:Hot_Shop.jpg&gt;. </a:t>
            </a:r>
          </a:p>
          <a:p>
            <a:endParaRPr lang="cs-CZ" sz="1200" dirty="0" smtClean="0"/>
          </a:p>
          <a:p>
            <a:r>
              <a:rPr lang="cs-CZ" sz="1200" dirty="0" smtClean="0"/>
              <a:t>JOANJOC. </a:t>
            </a:r>
            <a:r>
              <a:rPr lang="cs-CZ" sz="1200" i="1" dirty="0" smtClean="0"/>
              <a:t>Soubor:</a:t>
            </a:r>
            <a:r>
              <a:rPr lang="cs-CZ" sz="1200" i="1" dirty="0" err="1" smtClean="0"/>
              <a:t>PotassiumFeldsparUSGOV.jpg</a:t>
            </a:r>
            <a:r>
              <a:rPr lang="cs-CZ" sz="1200" dirty="0" smtClean="0"/>
              <a:t> [online]. [cit. 8.4.2012]. Dostupný na WWW: &lt;http://commons.wikimedia.org/wiki/File:PotassiumFeldsparUSGOV.jpg&gt;. </a:t>
            </a:r>
          </a:p>
          <a:p>
            <a:endParaRPr lang="cs-CZ" sz="1200" dirty="0" smtClean="0"/>
          </a:p>
          <a:p>
            <a:r>
              <a:rPr lang="cs-CZ" sz="1200" dirty="0" smtClean="0"/>
              <a:t>-. </a:t>
            </a:r>
            <a:r>
              <a:rPr lang="cs-CZ" sz="1200" i="1" dirty="0" smtClean="0"/>
              <a:t>Křemen</a:t>
            </a:r>
            <a:r>
              <a:rPr lang="cs-CZ" sz="1200" dirty="0" smtClean="0"/>
              <a:t> [online]. [cit. 8.4.2012]. Dostupný na WWW: &lt;http://departments.fsv.cvut.cz/k135/wwwold/webkurzy/petro/mineraly.html&gt;. </a:t>
            </a:r>
          </a:p>
          <a:p>
            <a:endParaRPr lang="cs-CZ" sz="1200" dirty="0" smtClean="0"/>
          </a:p>
          <a:p>
            <a:r>
              <a:rPr lang="pl-PL" sz="1200" dirty="0" smtClean="0"/>
              <a:t>-. </a:t>
            </a:r>
            <a:r>
              <a:rPr lang="pl-PL" sz="1200" i="1" dirty="0" smtClean="0"/>
              <a:t>Žula</a:t>
            </a:r>
            <a:r>
              <a:rPr lang="pl-PL" sz="1200" dirty="0" smtClean="0"/>
              <a:t> [online]. [cit. 8.4.2012]. Dostupný na WWW: &lt;http://www.zula.cz/cz/&gt;. </a:t>
            </a:r>
          </a:p>
          <a:p>
            <a:endParaRPr lang="pl-PL" sz="1200" dirty="0" smtClean="0"/>
          </a:p>
          <a:p>
            <a:r>
              <a:rPr lang="cs-CZ" sz="1200" dirty="0" smtClean="0"/>
              <a:t>ORAVCOVÁ, </a:t>
            </a:r>
            <a:r>
              <a:rPr lang="cs-CZ" sz="1200" dirty="0" err="1" smtClean="0"/>
              <a:t>Ĺudmila</a:t>
            </a:r>
            <a:r>
              <a:rPr lang="cs-CZ" sz="1200" dirty="0" smtClean="0"/>
              <a:t>. </a:t>
            </a:r>
            <a:r>
              <a:rPr lang="cs-CZ" sz="1200" i="1" dirty="0" smtClean="0"/>
              <a:t>Švédska žula,</a:t>
            </a:r>
            <a:r>
              <a:rPr lang="cs-CZ" sz="1200" dirty="0" smtClean="0"/>
              <a:t> [online]. [cit. 8.4.2012]. Dostupný na WWW: &lt;http://www.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?q=%C5%</a:t>
            </a:r>
          </a:p>
          <a:p>
            <a:endParaRPr lang="cs-CZ" sz="1200" dirty="0" smtClean="0"/>
          </a:p>
          <a:p>
            <a:endParaRPr lang="cs-CZ" sz="1200" dirty="0" smtClean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620688"/>
            <a:ext cx="8208912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-. </a:t>
            </a:r>
            <a:r>
              <a:rPr lang="cs-CZ" sz="1200" i="1" dirty="0" smtClean="0"/>
              <a:t>Soubor:</a:t>
            </a:r>
            <a:r>
              <a:rPr lang="cs-CZ" sz="1200" i="1" dirty="0" err="1" smtClean="0"/>
              <a:t>Mica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muscovite.jpg</a:t>
            </a:r>
            <a:r>
              <a:rPr lang="cs-CZ" sz="1200" dirty="0" smtClean="0"/>
              <a:t> [online]. [cit. 8.4.2012]. Dostupný na WWW: &lt;http://cs.wikipedia.org/wiki/Soubor:Mica-muscovite.jpg</a:t>
            </a:r>
            <a:r>
              <a:rPr lang="cs-CZ" dirty="0" smtClean="0"/>
              <a:t>&gt;. </a:t>
            </a:r>
          </a:p>
          <a:p>
            <a:endParaRPr lang="cs-CZ" dirty="0" smtClean="0"/>
          </a:p>
          <a:p>
            <a:r>
              <a:rPr lang="cs-CZ" sz="1200" dirty="0" smtClean="0"/>
              <a:t>-. </a:t>
            </a:r>
            <a:r>
              <a:rPr lang="cs-CZ" sz="1200" i="1" dirty="0" smtClean="0"/>
              <a:t>Pásová dlažba</a:t>
            </a:r>
            <a:r>
              <a:rPr lang="cs-CZ" sz="1200" dirty="0" smtClean="0"/>
              <a:t> [online]. [cit. 8.4.2012]. Dostupný na WWW: &lt;http://www.</a:t>
            </a:r>
            <a:r>
              <a:rPr lang="cs-CZ" sz="1200" dirty="0" err="1" smtClean="0"/>
              <a:t>norman</a:t>
            </a:r>
            <a:r>
              <a:rPr lang="cs-CZ" sz="1200" dirty="0" smtClean="0"/>
              <a:t>-</a:t>
            </a:r>
            <a:r>
              <a:rPr lang="cs-CZ" sz="1200" dirty="0" err="1" smtClean="0"/>
              <a:t>cz.cz</a:t>
            </a:r>
            <a:r>
              <a:rPr lang="cs-CZ" sz="1200" dirty="0" smtClean="0"/>
              <a:t>/stone_detail.</a:t>
            </a:r>
            <a:r>
              <a:rPr lang="cs-CZ" sz="1200" dirty="0" err="1" smtClean="0"/>
              <a:t>php</a:t>
            </a:r>
            <a:r>
              <a:rPr lang="cs-CZ" sz="1200" dirty="0" smtClean="0"/>
              <a:t>?</a:t>
            </a:r>
            <a:r>
              <a:rPr lang="cs-CZ" sz="1200" dirty="0" err="1" smtClean="0"/>
              <a:t>cat</a:t>
            </a:r>
            <a:r>
              <a:rPr lang="cs-CZ" sz="1200" dirty="0" smtClean="0"/>
              <a:t>=2A&amp;</a:t>
            </a:r>
            <a:r>
              <a:rPr lang="cs-CZ" sz="1200" dirty="0" err="1" smtClean="0"/>
              <a:t>subcat</a:t>
            </a:r>
            <a:r>
              <a:rPr lang="cs-CZ" sz="1200" dirty="0" smtClean="0"/>
              <a:t>=5</a:t>
            </a:r>
            <a:r>
              <a:rPr lang="cs-CZ" dirty="0" smtClean="0"/>
              <a:t>&gt;. </a:t>
            </a:r>
          </a:p>
          <a:p>
            <a:endParaRPr lang="cs-CZ" dirty="0" smtClean="0"/>
          </a:p>
          <a:p>
            <a:r>
              <a:rPr lang="pl-PL" sz="1200" dirty="0" smtClean="0"/>
              <a:t>-. </a:t>
            </a:r>
            <a:r>
              <a:rPr lang="pl-PL" sz="1200" i="1" dirty="0" smtClean="0"/>
              <a:t>brambory</a:t>
            </a:r>
            <a:r>
              <a:rPr lang="pl-PL" sz="1200" dirty="0" smtClean="0"/>
              <a:t> [online]. [cit. 8.4.2012]. Dostupný na WWW: &lt;http://www.svobodnebelorusko.cz/obrazky/brambory&gt;. </a:t>
            </a:r>
            <a:endParaRPr lang="cs-CZ" sz="12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rand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612</TotalTime>
  <Words>715</Words>
  <Application>Microsoft Office PowerPoint</Application>
  <PresentationFormat>Předvádění na obrazovce (4:3)</PresentationFormat>
  <Paragraphs>144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Aspekt</vt:lpstr>
      <vt:lpstr>Vyvřelé horniny</vt:lpstr>
      <vt:lpstr>Vyvřelé horniny a nerosty</vt:lpstr>
      <vt:lpstr>čedič</vt:lpstr>
      <vt:lpstr>Žulové skály</vt:lpstr>
      <vt:lpstr>Žula</vt:lpstr>
      <vt:lpstr>Výrobky z žuly</vt:lpstr>
      <vt:lpstr>Složení žuly</vt:lpstr>
      <vt:lpstr>Křemen</vt:lpstr>
      <vt:lpstr>Železo, zlato, stříbro</vt:lpstr>
      <vt:lpstr>Prezentace aplikace PowerPoint</vt:lpstr>
      <vt:lpstr>Co si pamatuješ?</vt:lpstr>
      <vt:lpstr>Pokračujeme……….</vt:lpstr>
      <vt:lpstr>Za svůj výkon si zasloužím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Martin Králík</cp:lastModifiedBy>
  <cp:revision>66</cp:revision>
  <dcterms:created xsi:type="dcterms:W3CDTF">2011-02-05T11:17:30Z</dcterms:created>
  <dcterms:modified xsi:type="dcterms:W3CDTF">2012-04-08T19:06:40Z</dcterms:modified>
</cp:coreProperties>
</file>