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803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234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631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00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599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075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06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292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542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210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90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B8EFD-5E50-49DC-B377-4E9A786BAD62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61552-7221-4DE7-8D32-A81A7F0A7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577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5468868"/>
              </p:ext>
            </p:extLst>
          </p:nvPr>
        </p:nvGraphicFramePr>
        <p:xfrm>
          <a:off x="1627188" y="98425"/>
          <a:ext cx="5889625" cy="666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Dokument" r:id="rId3" imgW="5889940" imgH="6663351" progId="Word.Document.12">
                  <p:embed/>
                </p:oleObj>
              </mc:Choice>
              <mc:Fallback>
                <p:oleObj name="Dokument" r:id="rId3" imgW="5889940" imgH="666335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27188" y="98425"/>
                        <a:ext cx="5889625" cy="6661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685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MS WORD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DALŠÍ ÚPRAVY TABULKY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(SLOUČENÍ BUNĚK, ROZDĚLENÍ BUNĚK, TABULKY)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23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Sloučení buněk tabulky: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označím buňky, které chci sloučit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záložka Rozložení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volba Sloučit buňky</a:t>
            </a:r>
            <a:endParaRPr lang="cs-CZ" sz="2800" u="sng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04863"/>
            <a:ext cx="8870492" cy="319443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51520" y="58052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Výsledek: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3" y="5676735"/>
            <a:ext cx="6249273" cy="1181265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843808" y="42930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78205" y="202019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12305" y="265895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>
            <a:stCxn id="7" idx="3"/>
          </p:cNvCxnSpPr>
          <p:nvPr/>
        </p:nvCxnSpPr>
        <p:spPr>
          <a:xfrm flipV="1">
            <a:off x="3275856" y="2564904"/>
            <a:ext cx="3718373" cy="191285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851920" y="2564904"/>
            <a:ext cx="2926285" cy="2787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85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959" y="171272"/>
            <a:ext cx="8229600" cy="2218258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Rozdělení buněk tabulky: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označím buňku, kterou chci rozdělit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záložka Rozložení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volba Rozdělit buňky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4) zvolím počet sloupců i řádků + OK</a:t>
            </a:r>
            <a:endParaRPr lang="cs-CZ" sz="2800" u="sng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58052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Výsledek: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30" y="2204864"/>
            <a:ext cx="8835458" cy="322748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330735" y="471020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26369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0234" y="202019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626" y="5661248"/>
            <a:ext cx="6011114" cy="103837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573016"/>
            <a:ext cx="2019582" cy="168616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660232" y="3818606"/>
            <a:ext cx="55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4546759" y="2389530"/>
            <a:ext cx="2453475" cy="25053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330735" y="2389530"/>
            <a:ext cx="2473513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546759" y="2821578"/>
            <a:ext cx="2257489" cy="9970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94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959" y="171272"/>
            <a:ext cx="8229600" cy="224961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Rozdělení tabulky: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označím řádek, který bude prvním řádkem nové tabulky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záložka Rozložení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volba Rozdělit tabulku</a:t>
            </a:r>
            <a:br>
              <a:rPr lang="cs-CZ" sz="2800" dirty="0" smtClean="0">
                <a:solidFill>
                  <a:srgbClr val="002060"/>
                </a:solidFill>
              </a:rPr>
            </a:br>
            <a:endParaRPr lang="cs-CZ" sz="2800" u="sng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58052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Výsledek: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019142"/>
            <a:ext cx="8883390" cy="324003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829965" y="43651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10320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98227" y="247253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8856" y="5300949"/>
            <a:ext cx="6071576" cy="1440419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13" name="Přímá spojnice se šipkou 12"/>
          <p:cNvCxnSpPr>
            <a:stCxn id="7" idx="3"/>
          </p:cNvCxnSpPr>
          <p:nvPr/>
        </p:nvCxnSpPr>
        <p:spPr>
          <a:xfrm flipV="1">
            <a:off x="3262013" y="2472537"/>
            <a:ext cx="3830267" cy="207723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1"/>
          </p:cNvCxnSpPr>
          <p:nvPr/>
        </p:nvCxnSpPr>
        <p:spPr>
          <a:xfrm flipH="1">
            <a:off x="4788024" y="2287871"/>
            <a:ext cx="1872208" cy="3693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923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Úkol: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4249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800" dirty="0" smtClean="0"/>
              <a:t>Vytvoř tabulku , která má 6 řádků a 3 sloupce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Sluč všechny buňky  v 1. řádku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Do tohoto řádku napiš: Medaile ČR na ZOH 2014 Soči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V následujícím řádku napiš do buněk: druh medaile, sportovec, druh sportu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Následující řádky vyplň dle skutečnosti:</a:t>
            </a:r>
          </a:p>
          <a:p>
            <a:r>
              <a:rPr lang="cs-CZ" sz="2800" dirty="0" smtClean="0"/>
              <a:t>      (můžeš použít  např. webové stránky www. sport.cz)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Zarovnej text vlevo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Vyznač písmo 1. a 2. řádku tučně a zarovnej text </a:t>
            </a:r>
            <a:br>
              <a:rPr lang="cs-CZ" sz="2800" dirty="0" smtClean="0"/>
            </a:br>
            <a:r>
              <a:rPr lang="cs-CZ" sz="2800" dirty="0" smtClean="0"/>
              <a:t>ve všech buňkách na střed</a:t>
            </a:r>
          </a:p>
          <a:p>
            <a:r>
              <a:rPr lang="cs-CZ" sz="2800" dirty="0" smtClean="0"/>
              <a:t>6)  Odděl 1. řádek nadpisu od ostatní tabulky</a:t>
            </a:r>
          </a:p>
        </p:txBody>
      </p:sp>
    </p:spTree>
    <p:extLst>
      <p:ext uri="{BB962C8B-B14F-4D97-AF65-F5344CB8AC3E}">
        <p14:creationId xmlns:p14="http://schemas.microsoft.com/office/powerpoint/2010/main" val="91551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mohou vypadat takto: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984" y="1146547"/>
            <a:ext cx="6258799" cy="1374365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984" y="2636912"/>
            <a:ext cx="6258799" cy="1209844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984" y="4208497"/>
            <a:ext cx="6226332" cy="159256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23528" y="13407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a)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852936"/>
            <a:ext cx="60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b)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0920" y="44371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51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 anchor="t">
            <a:normAutofit/>
          </a:bodyPr>
          <a:lstStyle/>
          <a:p>
            <a:pPr algn="l"/>
            <a:r>
              <a:rPr lang="cs-CZ" sz="2000" dirty="0" smtClean="0">
                <a:latin typeface="+mn-lt"/>
              </a:rPr>
              <a:t>Zdroje:</a:t>
            </a:r>
            <a:br>
              <a:rPr lang="cs-CZ" sz="2000" dirty="0" smtClean="0">
                <a:latin typeface="+mn-lt"/>
              </a:rPr>
            </a:br>
            <a:r>
              <a:rPr lang="cs-CZ" sz="2000" dirty="0">
                <a:latin typeface="+mn-lt"/>
              </a:rPr>
              <a:t>V materiálu byly použity prostředky Microsoft Office </a:t>
            </a:r>
            <a:r>
              <a:rPr lang="cs-CZ" sz="2000" dirty="0" smtClean="0">
                <a:latin typeface="+mn-lt"/>
              </a:rPr>
              <a:t>2010 a příslušenství, </a:t>
            </a:r>
            <a:r>
              <a:rPr lang="cs-CZ" sz="2000" dirty="0">
                <a:latin typeface="+mn-lt"/>
              </a:rPr>
              <a:t>vlastník licence je ZŠ Jablonec </a:t>
            </a:r>
            <a:r>
              <a:rPr lang="cs-CZ" sz="2000" dirty="0" smtClean="0">
                <a:latin typeface="+mn-lt"/>
              </a:rPr>
              <a:t>nad </a:t>
            </a:r>
            <a:r>
              <a:rPr lang="cs-CZ" sz="2000" dirty="0">
                <a:latin typeface="+mn-lt"/>
              </a:rPr>
              <a:t>Nisou – Mšeno, Mozartova 24, </a:t>
            </a:r>
            <a:r>
              <a:rPr lang="cs-CZ" sz="2000" dirty="0" smtClean="0">
                <a:latin typeface="+mn-lt"/>
              </a:rPr>
              <a:t> příspěvková organizace</a:t>
            </a:r>
            <a:br>
              <a:rPr lang="cs-CZ" sz="2000" dirty="0" smtClean="0">
                <a:latin typeface="+mn-lt"/>
              </a:rPr>
            </a:br>
            <a:r>
              <a:rPr lang="cs-CZ" sz="2000" dirty="0">
                <a:latin typeface="+mn-lt"/>
              </a:rPr>
              <a:t/>
            </a:r>
            <a:br>
              <a:rPr lang="cs-CZ" sz="2000" dirty="0">
                <a:latin typeface="+mn-lt"/>
              </a:rPr>
            </a:br>
            <a:r>
              <a:rPr lang="cs-CZ" sz="2000" dirty="0">
                <a:latin typeface="+mn-lt"/>
              </a:rPr>
              <a:t>NAVRÁTIL, Pavel. </a:t>
            </a:r>
            <a:r>
              <a:rPr lang="cs-CZ" sz="2000" i="1" dirty="0">
                <a:latin typeface="+mn-lt"/>
              </a:rPr>
              <a:t>S počítačem nejen k maturitě</a:t>
            </a:r>
            <a:r>
              <a:rPr lang="cs-CZ" sz="2000" dirty="0">
                <a:latin typeface="+mn-lt"/>
              </a:rPr>
              <a:t>. 5. vyd. Kralice na Hané: </a:t>
            </a:r>
            <a:r>
              <a:rPr lang="cs-CZ" sz="2000" dirty="0" err="1">
                <a:latin typeface="+mn-lt"/>
              </a:rPr>
              <a:t>Computer</a:t>
            </a:r>
            <a:r>
              <a:rPr lang="cs-CZ" sz="2000" dirty="0">
                <a:latin typeface="+mn-lt"/>
              </a:rPr>
              <a:t> Media, 2004, 175 s. ISBN </a:t>
            </a:r>
            <a:r>
              <a:rPr lang="cs-CZ" sz="2000" dirty="0" smtClean="0">
                <a:latin typeface="+mn-lt"/>
              </a:rPr>
              <a:t>80-866-8619-1</a:t>
            </a:r>
            <a:br>
              <a:rPr lang="cs-CZ" sz="20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/>
            </a:r>
            <a:br>
              <a:rPr lang="cs-CZ" sz="2000" dirty="0" smtClean="0">
                <a:latin typeface="+mn-lt"/>
              </a:rPr>
            </a:br>
            <a:r>
              <a:rPr lang="cs-CZ" sz="2000" dirty="0" smtClean="0">
                <a:latin typeface="+mn-lt"/>
              </a:rPr>
              <a:t>Webové stránky:</a:t>
            </a:r>
            <a:r>
              <a:rPr lang="cs-CZ" sz="2000" dirty="0">
                <a:latin typeface="+mn-lt"/>
              </a:rPr>
              <a:t/>
            </a:r>
            <a:br>
              <a:rPr lang="cs-CZ" sz="2000" dirty="0">
                <a:latin typeface="+mn-lt"/>
              </a:rPr>
            </a:br>
            <a:r>
              <a:rPr lang="cs-CZ" sz="2000" dirty="0" err="1" smtClean="0">
                <a:latin typeface="+mn-lt"/>
              </a:rPr>
              <a:t>Sochi</a:t>
            </a:r>
            <a:r>
              <a:rPr lang="cs-CZ" sz="2000" dirty="0" smtClean="0">
                <a:latin typeface="+mn-lt"/>
              </a:rPr>
              <a:t> 2014 - XXII. Zimní olympijské hry. </a:t>
            </a:r>
            <a:r>
              <a:rPr lang="cs-CZ" sz="2000" i="1" dirty="0" err="1" smtClean="0">
                <a:latin typeface="+mn-lt"/>
              </a:rPr>
              <a:t>Sochi</a:t>
            </a:r>
            <a:r>
              <a:rPr lang="cs-CZ" sz="2000" i="1" dirty="0" smtClean="0">
                <a:latin typeface="+mn-lt"/>
              </a:rPr>
              <a:t> 2014 - XXII. Zimní olympijské h</a:t>
            </a:r>
            <a:r>
              <a:rPr lang="cs-CZ" sz="2000" dirty="0" smtClean="0">
                <a:latin typeface="+mn-lt"/>
              </a:rPr>
              <a:t> [online]. 2014 [cit. 2014-02-16]. Dostupné z: www.sport.cz 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1125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144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MS WORD 2010</vt:lpstr>
      <vt:lpstr>Sloučení buněk tabulky: 1) označím buňky, které chci sloučit 2) záložka Rozložení 3) volba Sloučit buňky</vt:lpstr>
      <vt:lpstr>Rozdělení buněk tabulky: 1) označím buňku, kterou chci rozdělit 2) záložka Rozložení 3) volba Rozdělit buňky 4) zvolím počet sloupců i řádků + OK</vt:lpstr>
      <vt:lpstr>Rozdělení tabulky: 1) označím řádek, který bude prvním řádkem nové tabulky 2) záložka Rozložení 3) volba Rozdělit tabulku </vt:lpstr>
      <vt:lpstr>Úkol:</vt:lpstr>
      <vt:lpstr>Výsledky mohou vypadat takto:</vt:lpstr>
      <vt:lpstr>Zdroje: V materiálu byly použity prostředky Microsoft Office 2010 a příslušenství, vlastník licence je ZŠ Jablonec nad Nisou – Mšeno, Mozartova 24,  příspěvková organizace  NAVRÁTIL, Pavel. S počítačem nejen k maturitě. 5. vyd. Kralice na Hané: Computer Media, 2004, 175 s. ISBN 80-866-8619-1  Webové stránky: Sochi 2014 - XXII. Zimní olympijské hry. Sochi 2014 - XXII. Zimní olympijské h [online]. 2014 [cit. 2014-02-16]. Dostupné z: www.sport.cz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19</cp:revision>
  <dcterms:created xsi:type="dcterms:W3CDTF">2014-02-16T20:13:44Z</dcterms:created>
  <dcterms:modified xsi:type="dcterms:W3CDTF">2014-07-01T07:44:09Z</dcterms:modified>
</cp:coreProperties>
</file>