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71" r:id="rId4"/>
    <p:sldId id="285" r:id="rId5"/>
    <p:sldId id="286" r:id="rId6"/>
    <p:sldId id="287" r:id="rId7"/>
    <p:sldId id="275" r:id="rId8"/>
    <p:sldId id="288" r:id="rId9"/>
    <p:sldId id="28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3661832"/>
              </p:ext>
            </p:extLst>
          </p:nvPr>
        </p:nvGraphicFramePr>
        <p:xfrm>
          <a:off x="1609725" y="115888"/>
          <a:ext cx="5821363" cy="6826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21" name="Dokument" r:id="rId3" imgW="5889940" imgH="6912364" progId="Word.Document.12">
                  <p:embed/>
                </p:oleObj>
              </mc:Choice>
              <mc:Fallback>
                <p:oleObj name="Dokument" r:id="rId3" imgW="5889940" imgH="69123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821363" cy="6826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EXCEL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789040"/>
            <a:ext cx="752088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TABULKA – JEDNODUCHÉ POČETNÍ VÝKONY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2722314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u="sng" dirty="0" smtClean="0">
                <a:solidFill>
                  <a:srgbClr val="002060"/>
                </a:solidFill>
              </a:rPr>
              <a:t>Součet:</a:t>
            </a:r>
            <a:br>
              <a:rPr lang="cs-CZ" sz="3100" u="sng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1) napíšu znaménko = z klávesnice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2) kliknu na buňku, ve které je první číslo </a:t>
            </a:r>
            <a:r>
              <a:rPr lang="cs-CZ" sz="3100" dirty="0" smtClean="0">
                <a:solidFill>
                  <a:srgbClr val="002060"/>
                </a:solidFill>
              </a:rPr>
              <a:t>součtu </a:t>
            </a:r>
            <a:r>
              <a:rPr lang="cs-CZ" sz="2000" dirty="0" smtClean="0">
                <a:solidFill>
                  <a:srgbClr val="002060"/>
                </a:solidFill>
              </a:rPr>
              <a:t>(sčítanec)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3) napíšu znaménko + z klávesnice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4) </a:t>
            </a:r>
            <a:r>
              <a:rPr lang="cs-CZ" sz="3100" dirty="0">
                <a:solidFill>
                  <a:srgbClr val="002060"/>
                </a:solidFill>
              </a:rPr>
              <a:t>kliknu na buňku, ve které je </a:t>
            </a:r>
            <a:r>
              <a:rPr lang="cs-CZ" sz="3100" dirty="0" smtClean="0">
                <a:solidFill>
                  <a:srgbClr val="002060"/>
                </a:solidFill>
              </a:rPr>
              <a:t>druhé </a:t>
            </a:r>
            <a:r>
              <a:rPr lang="cs-CZ" sz="3100" dirty="0">
                <a:solidFill>
                  <a:srgbClr val="002060"/>
                </a:solidFill>
              </a:rPr>
              <a:t>číslo </a:t>
            </a:r>
            <a:r>
              <a:rPr lang="cs-CZ" sz="3100" dirty="0">
                <a:solidFill>
                  <a:srgbClr val="002060"/>
                </a:solidFill>
              </a:rPr>
              <a:t>součtu </a:t>
            </a:r>
            <a:r>
              <a:rPr lang="cs-CZ" sz="2200" dirty="0">
                <a:solidFill>
                  <a:srgbClr val="002060"/>
                </a:solidFill>
              </a:rPr>
              <a:t>(sčítanec)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5) kliknu na klávesu Enter – vypočítá se </a:t>
            </a:r>
            <a:r>
              <a:rPr lang="cs-CZ" sz="3100" dirty="0" smtClean="0">
                <a:solidFill>
                  <a:srgbClr val="002060"/>
                </a:solidFill>
              </a:rPr>
              <a:t>výsledek </a:t>
            </a:r>
            <a:r>
              <a:rPr lang="cs-CZ" sz="2200" dirty="0" smtClean="0">
                <a:solidFill>
                  <a:srgbClr val="002060"/>
                </a:solidFill>
              </a:rPr>
              <a:t>(součet)</a:t>
            </a:r>
            <a:endParaRPr lang="cs-CZ" sz="22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621473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7685" y="421126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8241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5052" y="55034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023" y="3429000"/>
            <a:ext cx="2457768" cy="6289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274" y="4115745"/>
            <a:ext cx="2448267" cy="5906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022" y="4813688"/>
            <a:ext cx="2465281" cy="62626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022" y="5538923"/>
            <a:ext cx="2465281" cy="5846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980" y="3428999"/>
            <a:ext cx="4296375" cy="257210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8" name="TextovéPole 17"/>
          <p:cNvSpPr txBox="1"/>
          <p:nvPr/>
        </p:nvSpPr>
        <p:spPr>
          <a:xfrm>
            <a:off x="3535304" y="3496534"/>
            <a:ext cx="400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24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2722314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Rozdíl: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napíšu znaménko = z klávesnice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kliknu na buňku, ve které je první číslo </a:t>
            </a:r>
            <a:r>
              <a:rPr lang="cs-CZ" sz="2800" dirty="0" smtClean="0">
                <a:solidFill>
                  <a:srgbClr val="002060"/>
                </a:solidFill>
              </a:rPr>
              <a:t>rozdílu </a:t>
            </a:r>
            <a:r>
              <a:rPr lang="cs-CZ" sz="2000" dirty="0" smtClean="0">
                <a:solidFill>
                  <a:srgbClr val="002060"/>
                </a:solidFill>
              </a:rPr>
              <a:t>(menšenec)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napíšu znaménko - z klávesnice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4) </a:t>
            </a:r>
            <a:r>
              <a:rPr lang="cs-CZ" sz="2800" dirty="0">
                <a:solidFill>
                  <a:srgbClr val="002060"/>
                </a:solidFill>
              </a:rPr>
              <a:t>kliknu na buňku, ve které je </a:t>
            </a:r>
            <a:r>
              <a:rPr lang="cs-CZ" sz="2800" dirty="0" smtClean="0">
                <a:solidFill>
                  <a:srgbClr val="002060"/>
                </a:solidFill>
              </a:rPr>
              <a:t>druhé </a:t>
            </a:r>
            <a:r>
              <a:rPr lang="cs-CZ" sz="2800" dirty="0">
                <a:solidFill>
                  <a:srgbClr val="002060"/>
                </a:solidFill>
              </a:rPr>
              <a:t>číslo </a:t>
            </a:r>
            <a:r>
              <a:rPr lang="cs-CZ" sz="2800" dirty="0" smtClean="0">
                <a:solidFill>
                  <a:srgbClr val="002060"/>
                </a:solidFill>
              </a:rPr>
              <a:t>rozdílu </a:t>
            </a:r>
            <a:r>
              <a:rPr lang="cs-CZ" sz="2000" dirty="0" smtClean="0">
                <a:solidFill>
                  <a:srgbClr val="002060"/>
                </a:solidFill>
              </a:rPr>
              <a:t>(menšitel)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5) kliknu na klávesu Enter – vypočítá se </a:t>
            </a:r>
            <a:r>
              <a:rPr lang="cs-CZ" sz="2800" dirty="0" smtClean="0">
                <a:solidFill>
                  <a:srgbClr val="002060"/>
                </a:solidFill>
              </a:rPr>
              <a:t>výsledek </a:t>
            </a:r>
            <a:r>
              <a:rPr lang="cs-CZ" sz="2000" dirty="0" smtClean="0">
                <a:solidFill>
                  <a:srgbClr val="002060"/>
                </a:solidFill>
              </a:rPr>
              <a:t>(rozdíl)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621473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7685" y="421126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8241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5052" y="55034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716" y="3365298"/>
            <a:ext cx="2796355" cy="61598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242" y="4038776"/>
            <a:ext cx="2767399" cy="65231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716" y="5503456"/>
            <a:ext cx="2796355" cy="6408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242" y="4740609"/>
            <a:ext cx="2786829" cy="67971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04106"/>
            <a:ext cx="3629532" cy="256258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0" name="TextovéPole 19"/>
          <p:cNvSpPr txBox="1"/>
          <p:nvPr/>
        </p:nvSpPr>
        <p:spPr>
          <a:xfrm>
            <a:off x="3935980" y="3496534"/>
            <a:ext cx="4920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05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2722314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Součin: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napíšu znaménko = z klávesnice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kliknu na buňku, ve které je první číslo </a:t>
            </a:r>
            <a:r>
              <a:rPr lang="cs-CZ" sz="2800" dirty="0" smtClean="0">
                <a:solidFill>
                  <a:srgbClr val="002060"/>
                </a:solidFill>
              </a:rPr>
              <a:t>součinu </a:t>
            </a:r>
            <a:r>
              <a:rPr lang="cs-CZ" sz="2000" dirty="0" smtClean="0">
                <a:solidFill>
                  <a:srgbClr val="002060"/>
                </a:solidFill>
              </a:rPr>
              <a:t>(činitel)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napíšu znaménko * z klávesnice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4) </a:t>
            </a:r>
            <a:r>
              <a:rPr lang="cs-CZ" sz="2800" dirty="0">
                <a:solidFill>
                  <a:srgbClr val="002060"/>
                </a:solidFill>
              </a:rPr>
              <a:t>kliknu na buňku, ve které je </a:t>
            </a:r>
            <a:r>
              <a:rPr lang="cs-CZ" sz="2800" dirty="0" smtClean="0">
                <a:solidFill>
                  <a:srgbClr val="002060"/>
                </a:solidFill>
              </a:rPr>
              <a:t>druhé </a:t>
            </a:r>
            <a:r>
              <a:rPr lang="cs-CZ" sz="2800" dirty="0">
                <a:solidFill>
                  <a:srgbClr val="002060"/>
                </a:solidFill>
              </a:rPr>
              <a:t>číslo </a:t>
            </a:r>
            <a:r>
              <a:rPr lang="cs-CZ" sz="2800" dirty="0" smtClean="0">
                <a:solidFill>
                  <a:srgbClr val="002060"/>
                </a:solidFill>
              </a:rPr>
              <a:t>součinu </a:t>
            </a:r>
            <a:r>
              <a:rPr lang="cs-CZ" sz="2000" dirty="0" smtClean="0">
                <a:solidFill>
                  <a:srgbClr val="002060"/>
                </a:solidFill>
              </a:rPr>
              <a:t>(činitel)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5) kliknu na klávesu Enter – vypočítá se </a:t>
            </a:r>
            <a:r>
              <a:rPr lang="cs-CZ" sz="2800" dirty="0" smtClean="0">
                <a:solidFill>
                  <a:srgbClr val="002060"/>
                </a:solidFill>
              </a:rPr>
              <a:t>výsledek </a:t>
            </a:r>
            <a:r>
              <a:rPr lang="cs-CZ" sz="2000" dirty="0" smtClean="0">
                <a:solidFill>
                  <a:srgbClr val="002060"/>
                </a:solidFill>
              </a:rPr>
              <a:t>(součin)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621473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7685" y="421126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8241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5052" y="55034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35304" y="3496534"/>
            <a:ext cx="400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974" y="3366831"/>
            <a:ext cx="3077005" cy="62873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974" y="4076796"/>
            <a:ext cx="3057952" cy="6382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921" y="4788052"/>
            <a:ext cx="3077005" cy="63662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921" y="5558419"/>
            <a:ext cx="3077005" cy="62873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3547670"/>
            <a:ext cx="4001059" cy="25530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2" name="TextovéPole 21"/>
          <p:cNvSpPr txBox="1"/>
          <p:nvPr/>
        </p:nvSpPr>
        <p:spPr>
          <a:xfrm>
            <a:off x="4139952" y="3366831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37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2722314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Podíl: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napíšu znaménko = z klávesnice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kliknu na buňku, ve které je první číslo </a:t>
            </a:r>
            <a:r>
              <a:rPr lang="cs-CZ" sz="2800" dirty="0" smtClean="0">
                <a:solidFill>
                  <a:srgbClr val="002060"/>
                </a:solidFill>
              </a:rPr>
              <a:t>podílu </a:t>
            </a:r>
            <a:r>
              <a:rPr lang="cs-CZ" sz="2000" dirty="0" smtClean="0">
                <a:solidFill>
                  <a:srgbClr val="002060"/>
                </a:solidFill>
              </a:rPr>
              <a:t>(dělenec)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napíšu znaménko / z klávesnice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4) </a:t>
            </a:r>
            <a:r>
              <a:rPr lang="cs-CZ" sz="2800" dirty="0">
                <a:solidFill>
                  <a:srgbClr val="002060"/>
                </a:solidFill>
              </a:rPr>
              <a:t>kliknu na buňku, ve které je </a:t>
            </a:r>
            <a:r>
              <a:rPr lang="cs-CZ" sz="2800" dirty="0" smtClean="0">
                <a:solidFill>
                  <a:srgbClr val="002060"/>
                </a:solidFill>
              </a:rPr>
              <a:t>druhé </a:t>
            </a:r>
            <a:r>
              <a:rPr lang="cs-CZ" sz="2800" dirty="0">
                <a:solidFill>
                  <a:srgbClr val="002060"/>
                </a:solidFill>
              </a:rPr>
              <a:t>číslo </a:t>
            </a:r>
            <a:r>
              <a:rPr lang="cs-CZ" sz="2800" dirty="0" smtClean="0">
                <a:solidFill>
                  <a:srgbClr val="002060"/>
                </a:solidFill>
              </a:rPr>
              <a:t>podílu </a:t>
            </a:r>
            <a:r>
              <a:rPr lang="cs-CZ" sz="2000" dirty="0" smtClean="0">
                <a:solidFill>
                  <a:srgbClr val="002060"/>
                </a:solidFill>
              </a:rPr>
              <a:t>(dělitel)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5) kliknu na klávesu Enter – vypočítá se </a:t>
            </a:r>
            <a:r>
              <a:rPr lang="cs-CZ" sz="2800" dirty="0" smtClean="0">
                <a:solidFill>
                  <a:srgbClr val="002060"/>
                </a:solidFill>
              </a:rPr>
              <a:t>výsledek </a:t>
            </a:r>
            <a:r>
              <a:rPr lang="cs-CZ" sz="2000" dirty="0" smtClean="0">
                <a:solidFill>
                  <a:srgbClr val="002060"/>
                </a:solidFill>
              </a:rPr>
              <a:t>(podíl)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621473"/>
            <a:ext cx="40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7685" y="421126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8241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5052" y="55034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3366831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21" y="3409699"/>
            <a:ext cx="3214844" cy="60155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385" y="4105799"/>
            <a:ext cx="3210080" cy="72103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725" y="4922029"/>
            <a:ext cx="3197740" cy="54300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725" y="5582234"/>
            <a:ext cx="3197740" cy="62121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3957" y="3515586"/>
            <a:ext cx="4115375" cy="255305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1721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Úkol: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Příklad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V</a:t>
            </a:r>
            <a:r>
              <a:rPr lang="cs-CZ" dirty="0"/>
              <a:t> pondělí jsme nakoupili 10 rohlíků po </a:t>
            </a:r>
            <a:r>
              <a:rPr lang="cs-CZ" dirty="0" smtClean="0"/>
              <a:t>3,- </a:t>
            </a:r>
            <a:r>
              <a:rPr lang="cs-CZ" dirty="0"/>
              <a:t>Kč,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 litry </a:t>
            </a:r>
            <a:r>
              <a:rPr lang="cs-CZ" dirty="0"/>
              <a:t>mléka po </a:t>
            </a:r>
            <a:r>
              <a:rPr lang="cs-CZ" dirty="0" smtClean="0"/>
              <a:t>19,- </a:t>
            </a:r>
            <a:r>
              <a:rPr lang="cs-CZ" dirty="0"/>
              <a:t>Kč a 2 másla po </a:t>
            </a:r>
            <a:r>
              <a:rPr lang="cs-CZ" dirty="0" smtClean="0"/>
              <a:t>30,- </a:t>
            </a:r>
            <a:r>
              <a:rPr lang="cs-CZ" dirty="0"/>
              <a:t>Kč.</a:t>
            </a:r>
          </a:p>
          <a:p>
            <a:pPr marL="0" indent="0">
              <a:buNone/>
            </a:pPr>
            <a:r>
              <a:rPr lang="cs-CZ" dirty="0" smtClean="0"/>
              <a:t>    V</a:t>
            </a:r>
            <a:r>
              <a:rPr lang="cs-CZ" dirty="0"/>
              <a:t> úterý jsme koupili 5 rohlíků po </a:t>
            </a:r>
            <a:r>
              <a:rPr lang="cs-CZ" dirty="0" smtClean="0"/>
              <a:t>3,- </a:t>
            </a:r>
            <a:r>
              <a:rPr lang="cs-CZ" dirty="0"/>
              <a:t>Kč,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  </a:t>
            </a:r>
            <a:r>
              <a:rPr lang="cs-CZ" dirty="0"/>
              <a:t>jogurty po 12,- Kč a </a:t>
            </a:r>
            <a:r>
              <a:rPr lang="cs-CZ" dirty="0" smtClean="0"/>
              <a:t>1 sýr </a:t>
            </a:r>
            <a:r>
              <a:rPr lang="cs-CZ" dirty="0"/>
              <a:t>za 25,- Kč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Zapiš útratu za jednotlivé dny do přehledné tabulky v Excelu</a:t>
            </a:r>
          </a:p>
          <a:p>
            <a:r>
              <a:rPr lang="cs-CZ" dirty="0" smtClean="0"/>
              <a:t>Vypočítej celkovou útratu za oba dva dny</a:t>
            </a:r>
          </a:p>
          <a:p>
            <a:r>
              <a:rPr lang="cs-CZ" dirty="0" smtClean="0"/>
              <a:t>Vypočítej průměrnou útratu za pondělí i úterý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09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7392" y="425958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Tabulka pro výpočty může vypadat takto: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99" y="1484784"/>
            <a:ext cx="7016593" cy="432048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4277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7392" y="425958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Výsledná tabulka může vypadat takto: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44" y="1340768"/>
            <a:ext cx="7488833" cy="468052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4945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2160240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Zdroje:</a:t>
            </a:r>
            <a:br>
              <a:rPr lang="cs-CZ" sz="2000" dirty="0"/>
            </a:br>
            <a:r>
              <a:rPr lang="cs-CZ" sz="2000" dirty="0"/>
              <a:t>V materiálu byly použity prostředky Microsoft Office 2010 , vlastník licence je ZŠ Jablonec nad Nisou – Mšeno, Mozartova 24, příspěvková organizace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NAVRÁTIL, Pavel. </a:t>
            </a:r>
            <a:r>
              <a:rPr lang="cs-CZ" sz="2000" i="1" dirty="0"/>
              <a:t>S počítačem nejen k maturitě</a:t>
            </a:r>
            <a:r>
              <a:rPr lang="cs-CZ" sz="2000" dirty="0"/>
              <a:t>. 5. vyd.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2004, 175 s. ISBN 80-866-8619-1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1233</TotalTime>
  <Words>78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</vt:lpstr>
      <vt:lpstr>Prezentace aplikace PowerPoint</vt:lpstr>
      <vt:lpstr>MS EXCEL 2010</vt:lpstr>
      <vt:lpstr>Součet: 1) napíšu znaménko = z klávesnice 2) kliknu na buňku, ve které je první číslo součtu (sčítanec) 3) napíšu znaménko + z klávesnice 4) kliknu na buňku, ve které je druhé číslo součtu (sčítanec) 5) kliknu na klávesu Enter – vypočítá se výsledek (součet)</vt:lpstr>
      <vt:lpstr>Rozdíl: 1) napíšu znaménko = z klávesnice 2) kliknu na buňku, ve které je první číslo rozdílu (menšenec) 3) napíšu znaménko - z klávesnice 4) kliknu na buňku, ve které je druhé číslo rozdílu (menšitel) 5) kliknu na klávesu Enter – vypočítá se výsledek (rozdíl)</vt:lpstr>
      <vt:lpstr>Součin: 1) napíšu znaménko = z klávesnice 2) kliknu na buňku, ve které je první číslo součinu (činitel) 3) napíšu znaménko * z klávesnice 4) kliknu na buňku, ve které je druhé číslo součinu (činitel) 5) kliknu na klávesu Enter – vypočítá se výsledek (součin)</vt:lpstr>
      <vt:lpstr>Podíl: 1) napíšu znaménko = z klávesnice 2) kliknu na buňku, ve které je první číslo podílu (dělenec) 3) napíšu znaménko / z klávesnice 4) kliknu na buňku, ve které je druhé číslo podílu (dělitel) 5) kliknu na klávesu Enter – vypočítá se výsledek (podíl)</vt:lpstr>
      <vt:lpstr>Úkol:</vt:lpstr>
      <vt:lpstr>Prezentace aplikace PowerPoint</vt:lpstr>
      <vt:lpstr>Prezentace aplikace PowerPoint</vt:lpstr>
      <vt:lpstr>Zdroje: V materiálu byly použity prostředky Microsoft Office 2010 , vlastník licence je ZŠ Jablonec nad Nisou – Mšeno, Mozartova 24, příspěvková organizace  NAVRÁTIL, Pavel. S počítačem nejen k maturitě. 5. vyd. Kralice na Hané: Computer Media, 2004, 175 s. ISBN 80-866-8619-1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89</cp:revision>
  <dcterms:created xsi:type="dcterms:W3CDTF">2013-12-01T21:57:08Z</dcterms:created>
  <dcterms:modified xsi:type="dcterms:W3CDTF">2014-07-01T07:55:33Z</dcterms:modified>
</cp:coreProperties>
</file>