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90" r:id="rId4"/>
    <p:sldId id="292" r:id="rId5"/>
    <p:sldId id="271" r:id="rId6"/>
    <p:sldId id="289" r:id="rId7"/>
    <p:sldId id="291" r:id="rId8"/>
    <p:sldId id="293" r:id="rId9"/>
    <p:sldId id="294" r:id="rId10"/>
    <p:sldId id="295" r:id="rId11"/>
    <p:sldId id="288" r:id="rId12"/>
    <p:sldId id="29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52110-B185-4818-9D72-78F4907BE92E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ED328-13A9-4814-93C5-71AC37F4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7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4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1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9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7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18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8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69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7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5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06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4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8607550"/>
              </p:ext>
            </p:extLst>
          </p:nvPr>
        </p:nvGraphicFramePr>
        <p:xfrm>
          <a:off x="1609725" y="90488"/>
          <a:ext cx="5743575" cy="6761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30" name="Dokument" r:id="rId4" imgW="5889940" imgH="6933924" progId="Word.Document.12">
                  <p:embed/>
                </p:oleObj>
              </mc:Choice>
              <mc:Fallback>
                <p:oleObj name="Dokument" r:id="rId4" imgW="5889940" imgH="693392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9725" y="90488"/>
                        <a:ext cx="5743575" cy="67611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04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/>
          <a:lstStyle/>
          <a:p>
            <a:r>
              <a:rPr lang="cs-CZ" dirty="0" smtClean="0"/>
              <a:t>MS EXCEL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FUNKCE : SUMA, PRŮMĚR, MAXIMUM, MINIMUM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0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534146"/>
            <a:ext cx="4016759" cy="284405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Součet - suma: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zvolím záložku Vzorce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2) označím buňku pro výsledek – kliknutím na ni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3) </a:t>
            </a:r>
            <a:r>
              <a:rPr lang="cs-CZ" sz="2800" dirty="0">
                <a:solidFill>
                  <a:srgbClr val="002060"/>
                </a:solidFill>
              </a:rPr>
              <a:t>kliknu na </a:t>
            </a:r>
            <a:r>
              <a:rPr lang="cs-CZ" sz="2800" dirty="0" smtClean="0">
                <a:solidFill>
                  <a:srgbClr val="002060"/>
                </a:solidFill>
              </a:rPr>
              <a:t>Automatické  shrnutí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>
                <a:solidFill>
                  <a:srgbClr val="002060"/>
                </a:solidFill>
              </a:rPr>
              <a:t>4) vyberu funkci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8241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5052" y="55034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35304" y="2636912"/>
            <a:ext cx="604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19" y="2287291"/>
            <a:ext cx="4896534" cy="356284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2381494" y="2349480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89064" y="34086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2843808" y="2412443"/>
            <a:ext cx="792088" cy="4489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837628" y="4293096"/>
            <a:ext cx="806380" cy="45909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643316" y="3923764"/>
            <a:ext cx="388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436096" y="2718812"/>
            <a:ext cx="864096" cy="7101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580111" y="2348244"/>
            <a:ext cx="503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436096" y="3429000"/>
            <a:ext cx="122413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297660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40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5592" y="3964633"/>
            <a:ext cx="4610744" cy="245779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Součet - suma: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5) označím oblast levým </a:t>
            </a:r>
            <a:r>
              <a:rPr lang="cs-CZ" sz="2800" dirty="0" err="1" smtClean="0">
                <a:solidFill>
                  <a:srgbClr val="002060"/>
                </a:solidFill>
              </a:rPr>
              <a:t>tl</a:t>
            </a:r>
            <a:r>
              <a:rPr lang="cs-CZ" sz="2800" dirty="0" smtClean="0">
                <a:solidFill>
                  <a:srgbClr val="002060"/>
                </a:solidFill>
              </a:rPr>
              <a:t>. myši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6) Enter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84368" y="531879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35304" y="2636912"/>
            <a:ext cx="604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1" y="2798417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07" y="1730370"/>
            <a:ext cx="5525272" cy="25054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6" name="TextovéPole 15"/>
          <p:cNvSpPr txBox="1"/>
          <p:nvPr/>
        </p:nvSpPr>
        <p:spPr>
          <a:xfrm>
            <a:off x="1835696" y="377996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015716" y="3492101"/>
            <a:ext cx="4032448" cy="5042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78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636912"/>
            <a:ext cx="4296375" cy="326753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156" y="2547303"/>
            <a:ext cx="4229691" cy="30579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u="sng" dirty="0">
                <a:solidFill>
                  <a:srgbClr val="002060"/>
                </a:solidFill>
              </a:rPr>
              <a:t>Průměr: </a:t>
            </a:r>
            <a:r>
              <a:rPr lang="cs-CZ" sz="3100" u="sng" dirty="0" smtClean="0">
                <a:solidFill>
                  <a:srgbClr val="002060"/>
                </a:solidFill>
              </a:rPr>
              <a:t/>
            </a:r>
            <a:br>
              <a:rPr lang="cs-CZ" sz="3100" u="sng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1) zvolím záložku Vzorce</a:t>
            </a:r>
            <a:br>
              <a:rPr lang="cs-CZ" sz="31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2) označím buňku pro výsledek – kliknutím na ni</a:t>
            </a:r>
            <a:br>
              <a:rPr lang="cs-CZ" sz="31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3) </a:t>
            </a:r>
            <a:r>
              <a:rPr lang="cs-CZ" sz="3100" dirty="0">
                <a:solidFill>
                  <a:srgbClr val="002060"/>
                </a:solidFill>
              </a:rPr>
              <a:t>kliknu na </a:t>
            </a:r>
            <a:r>
              <a:rPr lang="cs-CZ" sz="3100" dirty="0" smtClean="0">
                <a:solidFill>
                  <a:srgbClr val="002060"/>
                </a:solidFill>
              </a:rPr>
              <a:t>Automatické  shrnutí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>
                <a:solidFill>
                  <a:srgbClr val="002060"/>
                </a:solidFill>
              </a:rPr>
              <a:t>4) vyberu funkci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292494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42195" y="36450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2267580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70644" y="48241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130684" y="2452246"/>
            <a:ext cx="577220" cy="4794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48395" y="4896103"/>
            <a:ext cx="922249" cy="36435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184068" y="2924944"/>
            <a:ext cx="720080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62961" y="3767767"/>
            <a:ext cx="1101913" cy="24658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24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Průměr: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5) označím oblast levým </a:t>
            </a:r>
            <a:r>
              <a:rPr lang="cs-CZ" sz="2800" dirty="0" err="1" smtClean="0">
                <a:solidFill>
                  <a:srgbClr val="002060"/>
                </a:solidFill>
              </a:rPr>
              <a:t>tl</a:t>
            </a:r>
            <a:r>
              <a:rPr lang="cs-CZ" sz="2800" dirty="0" smtClean="0">
                <a:solidFill>
                  <a:srgbClr val="002060"/>
                </a:solidFill>
              </a:rPr>
              <a:t>. myši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6) Enter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35304" y="2636912"/>
            <a:ext cx="604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1" y="2798417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23685" y="50088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107" y="2062694"/>
            <a:ext cx="4105848" cy="221010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9633" y="2062694"/>
            <a:ext cx="4305901" cy="208626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7233" y="4509120"/>
            <a:ext cx="4105848" cy="160042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6" name="TextovéPole 15"/>
          <p:cNvSpPr txBox="1"/>
          <p:nvPr/>
        </p:nvSpPr>
        <p:spPr>
          <a:xfrm>
            <a:off x="5903705" y="245224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55284" y="51341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263744" y="2630525"/>
            <a:ext cx="972551" cy="7514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355284" y="5381397"/>
            <a:ext cx="986836" cy="2761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79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u="sng" dirty="0" smtClean="0">
                <a:solidFill>
                  <a:srgbClr val="002060"/>
                </a:solidFill>
              </a:rPr>
              <a:t>Maximum:</a:t>
            </a:r>
            <a:br>
              <a:rPr lang="cs-CZ" sz="3100" u="sng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1) zvolím záložku Vzorce</a:t>
            </a:r>
            <a:br>
              <a:rPr lang="cs-CZ" sz="31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2) označím buňku pro výsledek – kliknutím na ni</a:t>
            </a:r>
            <a:br>
              <a:rPr lang="cs-CZ" sz="31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3) </a:t>
            </a:r>
            <a:r>
              <a:rPr lang="cs-CZ" sz="3100" dirty="0">
                <a:solidFill>
                  <a:srgbClr val="002060"/>
                </a:solidFill>
              </a:rPr>
              <a:t>kliknu na </a:t>
            </a:r>
            <a:r>
              <a:rPr lang="cs-CZ" sz="3100" dirty="0" smtClean="0">
                <a:solidFill>
                  <a:srgbClr val="002060"/>
                </a:solidFill>
              </a:rPr>
              <a:t>Automatické  shrnutí</a:t>
            </a:r>
            <a:br>
              <a:rPr lang="cs-CZ" sz="3100" dirty="0" smtClean="0">
                <a:solidFill>
                  <a:srgbClr val="002060"/>
                </a:solidFill>
              </a:rPr>
            </a:br>
            <a:r>
              <a:rPr lang="cs-CZ" sz="2800" dirty="0">
                <a:solidFill>
                  <a:srgbClr val="002060"/>
                </a:solidFill>
              </a:rPr>
              <a:t>4) vyberu funkci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68044" y="245060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06541" y="2348101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94739"/>
            <a:ext cx="4364548" cy="315674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728" y="2708920"/>
            <a:ext cx="4369329" cy="315209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2910880" y="2564904"/>
            <a:ext cx="576064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112965" y="5332912"/>
            <a:ext cx="787152" cy="47827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832502" y="514824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148064" y="2816932"/>
            <a:ext cx="720080" cy="82809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148064" y="4149080"/>
            <a:ext cx="1237985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968044" y="381143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18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Maximum: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5) označím oblast levým </a:t>
            </a:r>
            <a:r>
              <a:rPr lang="cs-CZ" sz="2800" dirty="0" err="1" smtClean="0">
                <a:solidFill>
                  <a:srgbClr val="002060"/>
                </a:solidFill>
              </a:rPr>
              <a:t>tl</a:t>
            </a:r>
            <a:r>
              <a:rPr lang="cs-CZ" sz="2800" dirty="0" smtClean="0">
                <a:solidFill>
                  <a:srgbClr val="002060"/>
                </a:solidFill>
              </a:rPr>
              <a:t>. myši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6) Enter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640635" y="5486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16015"/>
            <a:ext cx="4401165" cy="228631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842446"/>
            <a:ext cx="4353533" cy="224821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8188" y="4334001"/>
            <a:ext cx="4372586" cy="181000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6372200" y="2348880"/>
            <a:ext cx="864096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501924" y="1979548"/>
            <a:ext cx="604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211960" y="5589240"/>
            <a:ext cx="86409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104330" y="5181956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6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019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u="sng" dirty="0" smtClean="0">
                <a:solidFill>
                  <a:srgbClr val="002060"/>
                </a:solidFill>
              </a:rPr>
              <a:t>Minimum:</a:t>
            </a:r>
            <a:br>
              <a:rPr lang="cs-CZ" sz="3100" u="sng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1) zvolím záložku Vzorce</a:t>
            </a:r>
            <a:br>
              <a:rPr lang="cs-CZ" sz="31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2) označím buňku pro výsledek – kliknutím na ni</a:t>
            </a:r>
            <a:br>
              <a:rPr lang="cs-CZ" sz="31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3) </a:t>
            </a:r>
            <a:r>
              <a:rPr lang="cs-CZ" sz="3100" dirty="0">
                <a:solidFill>
                  <a:srgbClr val="002060"/>
                </a:solidFill>
              </a:rPr>
              <a:t>kliknu na </a:t>
            </a:r>
            <a:r>
              <a:rPr lang="cs-CZ" sz="3100" dirty="0" smtClean="0">
                <a:solidFill>
                  <a:srgbClr val="002060"/>
                </a:solidFill>
              </a:rPr>
              <a:t>Automatické  shrnutí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>
                <a:solidFill>
                  <a:srgbClr val="002060"/>
                </a:solidFill>
              </a:rPr>
              <a:t>4) vyberu funkci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929670" y="2293816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3" y="2743393"/>
            <a:ext cx="4481578" cy="32158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8740" y="2731991"/>
            <a:ext cx="4479995" cy="32386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2771800" y="2731990"/>
            <a:ext cx="720080" cy="3369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979712" y="5589240"/>
            <a:ext cx="792088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917462" y="52199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968044" y="2900474"/>
            <a:ext cx="900100" cy="81655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968044" y="247848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968044" y="4351323"/>
            <a:ext cx="1476164" cy="37382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968044" y="398199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932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Minimum: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5) označím oblast levým </a:t>
            </a:r>
            <a:r>
              <a:rPr lang="cs-CZ" sz="2800" dirty="0" err="1" smtClean="0">
                <a:solidFill>
                  <a:srgbClr val="002060"/>
                </a:solidFill>
              </a:rPr>
              <a:t>tl</a:t>
            </a:r>
            <a:r>
              <a:rPr lang="cs-CZ" sz="2800" dirty="0" smtClean="0">
                <a:solidFill>
                  <a:srgbClr val="002060"/>
                </a:solidFill>
              </a:rPr>
              <a:t>. myši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6) Enter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046" y="1844824"/>
            <a:ext cx="4324954" cy="235300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2582" y="1844824"/>
            <a:ext cx="4315428" cy="241016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581128"/>
            <a:ext cx="4334480" cy="178142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6315115" y="2564904"/>
            <a:ext cx="993189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195566" y="2289810"/>
            <a:ext cx="604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999981" y="6045111"/>
            <a:ext cx="1008112" cy="2692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948827" y="5675779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90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76672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Úkol</a:t>
            </a:r>
            <a:r>
              <a:rPr lang="cs-CZ" sz="3600" dirty="0" smtClean="0"/>
              <a:t>: vytvoř tabulku, doplň počty prodaných telefonů za pololetí a pomocí funkcí doplň žlutě vybarvené buňky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229007"/>
            <a:ext cx="7335401" cy="442067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4277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76672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Řešení může vypadat takto: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1" y="1556792"/>
            <a:ext cx="7529979" cy="439248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7385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19256" cy="5040560"/>
          </a:xfrm>
        </p:spPr>
        <p:txBody>
          <a:bodyPr>
            <a:normAutofit/>
          </a:bodyPr>
          <a:lstStyle/>
          <a:p>
            <a:pPr algn="l"/>
            <a:r>
              <a:rPr lang="cs-CZ" sz="2000" dirty="0">
                <a:latin typeface="+mn-lt"/>
              </a:rPr>
              <a:t>Zdroje:</a:t>
            </a:r>
            <a:br>
              <a:rPr lang="cs-CZ" sz="2000" dirty="0">
                <a:latin typeface="+mn-lt"/>
              </a:rPr>
            </a:br>
            <a:r>
              <a:rPr lang="cs-CZ" sz="2000" dirty="0">
                <a:latin typeface="+mn-lt"/>
              </a:rPr>
              <a:t>V materiálu byly použity prostředky Microsoft Office </a:t>
            </a:r>
            <a:r>
              <a:rPr lang="cs-CZ" sz="2000" dirty="0" smtClean="0">
                <a:latin typeface="+mn-lt"/>
              </a:rPr>
              <a:t>2010, </a:t>
            </a:r>
            <a:r>
              <a:rPr lang="cs-CZ" sz="2000" dirty="0">
                <a:latin typeface="+mn-lt"/>
              </a:rPr>
              <a:t>vlastník licence je ZŠ Jablonec </a:t>
            </a:r>
            <a:r>
              <a:rPr lang="cs-CZ" sz="2000" dirty="0" smtClean="0">
                <a:latin typeface="+mn-lt"/>
              </a:rPr>
              <a:t>nad </a:t>
            </a:r>
            <a:r>
              <a:rPr lang="cs-CZ" sz="2000" dirty="0">
                <a:latin typeface="+mn-lt"/>
              </a:rPr>
              <a:t>Nisou – Mšeno, Mozartova 24, příspěvková </a:t>
            </a:r>
            <a:r>
              <a:rPr lang="cs-CZ" sz="2000" dirty="0" smtClean="0">
                <a:latin typeface="+mn-lt"/>
              </a:rPr>
              <a:t>organizace</a:t>
            </a:r>
            <a:br>
              <a:rPr lang="cs-CZ" sz="2000" dirty="0" smtClean="0">
                <a:latin typeface="+mn-lt"/>
              </a:rPr>
            </a:br>
            <a:r>
              <a:rPr lang="cs-CZ" sz="2000" dirty="0">
                <a:latin typeface="+mn-lt"/>
              </a:rPr>
              <a:t/>
            </a:r>
            <a:br>
              <a:rPr lang="cs-CZ" sz="2000" dirty="0">
                <a:latin typeface="+mn-lt"/>
              </a:rPr>
            </a:br>
            <a:r>
              <a:rPr lang="cs-CZ" sz="2000" dirty="0">
                <a:latin typeface="+mn-lt"/>
              </a:rPr>
              <a:t>NAVRÁTIL, Pavel. </a:t>
            </a:r>
            <a:r>
              <a:rPr lang="cs-CZ" sz="2000" i="1" dirty="0">
                <a:latin typeface="+mn-lt"/>
              </a:rPr>
              <a:t>S počítačem nejen k maturitě</a:t>
            </a:r>
            <a:r>
              <a:rPr lang="cs-CZ" sz="2000" dirty="0">
                <a:latin typeface="+mn-lt"/>
              </a:rPr>
              <a:t>. 5. vyd. Kralice na Hané: </a:t>
            </a:r>
            <a:r>
              <a:rPr lang="cs-CZ" sz="2000" dirty="0" err="1">
                <a:latin typeface="+mn-lt"/>
              </a:rPr>
              <a:t>Computer</a:t>
            </a:r>
            <a:r>
              <a:rPr lang="cs-CZ" sz="2000" dirty="0">
                <a:latin typeface="+mn-lt"/>
              </a:rPr>
              <a:t> Media, 2004, 175 s. ISBN 80-866-8619-1</a:t>
            </a:r>
          </a:p>
        </p:txBody>
      </p:sp>
    </p:spTree>
    <p:extLst>
      <p:ext uri="{BB962C8B-B14F-4D97-AF65-F5344CB8AC3E}">
        <p14:creationId xmlns:p14="http://schemas.microsoft.com/office/powerpoint/2010/main" val="23164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1394</TotalTime>
  <Words>125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Dokument</vt:lpstr>
      <vt:lpstr>Prezentace aplikace PowerPoint</vt:lpstr>
      <vt:lpstr>MS EXCEL 2010</vt:lpstr>
      <vt:lpstr>Součet - suma: 1) zvolím záložku Vzorce 2) označím buňku pro výsledek – kliknutím na ni 3) kliknu na Automatické  shrnutí 4) vyberu funkci</vt:lpstr>
      <vt:lpstr>Součet - suma: 5) označím oblast levým tl. myši 6) Enter</vt:lpstr>
      <vt:lpstr>Průměr:  1) zvolím záložku Vzorce 2) označím buňku pro výsledek – kliknutím na ni 3) kliknu na Automatické  shrnutí 4) vyberu funkci</vt:lpstr>
      <vt:lpstr>Průměr: 5) označím oblast levým tl. myši 6) Enter</vt:lpstr>
      <vt:lpstr>Maximum: 1) zvolím záložku Vzorce 2) označím buňku pro výsledek – kliknutím na ni 3) kliknu na Automatické  shrnutí 4) vyberu funkci </vt:lpstr>
      <vt:lpstr>Maximum: 5) označím oblast levým tl. myši 6) Enter</vt:lpstr>
      <vt:lpstr>Minimum: 1) zvolím záložku Vzorce 2) označím buňku pro výsledek – kliknutím na ni 3) kliknu na Automatické  shrnutí 4) vyberu funkci</vt:lpstr>
      <vt:lpstr>Minimum: 5) označím oblast levým tl. myši 6) Enter</vt:lpstr>
      <vt:lpstr>Prezentace aplikace PowerPoint</vt:lpstr>
      <vt:lpstr>Prezentace aplikace PowerPoint</vt:lpstr>
      <vt:lpstr>Zdroje: V materiálu byly použity prostředky Microsoft Office 2010, vlastník licence je ZŠ Jablonec nad Nisou – Mšeno, Mozartova 24, příspěvková organizace  NAVRÁTIL, Pavel. S počítačem nejen k maturitě. 5. vyd. Kralice na Hané: Computer Media, 2004, 175 s. ISBN 80-866-8619-1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96</cp:revision>
  <dcterms:created xsi:type="dcterms:W3CDTF">2013-12-01T21:57:08Z</dcterms:created>
  <dcterms:modified xsi:type="dcterms:W3CDTF">2014-07-01T08:00:10Z</dcterms:modified>
</cp:coreProperties>
</file>