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90" r:id="rId4"/>
    <p:sldId id="292" r:id="rId5"/>
    <p:sldId id="271" r:id="rId6"/>
    <p:sldId id="289" r:id="rId7"/>
    <p:sldId id="291" r:id="rId8"/>
    <p:sldId id="293" r:id="rId9"/>
    <p:sldId id="295" r:id="rId10"/>
    <p:sldId id="296" r:id="rId11"/>
    <p:sldId id="297" r:id="rId12"/>
    <p:sldId id="28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952110-B185-4818-9D72-78F4907BE92E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ED328-13A9-4814-93C5-71AC37F46F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78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47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61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09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7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18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8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695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7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6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06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018DA-7768-40DA-A9B6-B89AFE35DCEB}" type="datetimeFigureOut">
              <a:rPr lang="cs-CZ" smtClean="0"/>
              <a:t>1. 7. 2014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83772-EA52-42FE-9AFF-CCD82F384A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42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3506039"/>
              </p:ext>
            </p:extLst>
          </p:nvPr>
        </p:nvGraphicFramePr>
        <p:xfrm>
          <a:off x="1609725" y="90488"/>
          <a:ext cx="5743575" cy="6761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37" name="Dokument" r:id="rId4" imgW="5889940" imgH="6933924" progId="Word.Document.12">
                  <p:embed/>
                </p:oleObj>
              </mc:Choice>
              <mc:Fallback>
                <p:oleObj name="Dokument" r:id="rId4" imgW="5889940" imgH="693392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90488"/>
                        <a:ext cx="5743575" cy="67611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5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/>
          <a:lstStyle/>
          <a:p>
            <a:r>
              <a:rPr lang="cs-CZ" dirty="0" smtClean="0"/>
              <a:t>MS EXCEL 2010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FUNKCE : KDYŽ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0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b="1" u="sng" dirty="0">
                <a:solidFill>
                  <a:srgbClr val="002060"/>
                </a:solidFill>
              </a:rPr>
              <a:t>Příklad:</a:t>
            </a:r>
            <a:r>
              <a:rPr lang="cs-CZ" sz="3100" dirty="0">
                <a:solidFill>
                  <a:srgbClr val="002060"/>
                </a:solidFill>
              </a:rPr>
              <a:t> V testu je 12 otázek, za každou správnou odpověď je možné získat 1 bod. Pokud žák získá 9 </a:t>
            </a:r>
            <a:r>
              <a:rPr lang="cs-CZ" sz="3100" dirty="0" smtClean="0">
                <a:solidFill>
                  <a:srgbClr val="002060"/>
                </a:solidFill>
              </a:rPr>
              <a:t/>
            </a:r>
            <a:br>
              <a:rPr lang="cs-CZ" sz="3100" dirty="0" smtClean="0">
                <a:solidFill>
                  <a:srgbClr val="002060"/>
                </a:solidFill>
              </a:rPr>
            </a:br>
            <a:r>
              <a:rPr lang="cs-CZ" sz="3100" dirty="0" smtClean="0">
                <a:solidFill>
                  <a:srgbClr val="002060"/>
                </a:solidFill>
              </a:rPr>
              <a:t>a více </a:t>
            </a:r>
            <a:r>
              <a:rPr lang="cs-CZ" sz="3100" dirty="0">
                <a:solidFill>
                  <a:srgbClr val="002060"/>
                </a:solidFill>
              </a:rPr>
              <a:t>bodů, stává se úspěšným řešitelem, pokud ne, není úspěšným řešitelem. </a:t>
            </a:r>
            <a:r>
              <a:rPr lang="cs-CZ" sz="3100" dirty="0" smtClean="0">
                <a:solidFill>
                  <a:srgbClr val="002060"/>
                </a:solidFill>
              </a:rPr>
              <a:t>Vytvoř tabulku v MS Excel (např. pro 5 žáků) a </a:t>
            </a:r>
            <a:r>
              <a:rPr lang="cs-CZ" sz="3100" dirty="0">
                <a:solidFill>
                  <a:srgbClr val="002060"/>
                </a:solidFill>
              </a:rPr>
              <a:t>použij funkci KDYŽ.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zuzana.skrabalkova\AppData\Local\Microsoft\Windows\Temporary Internet Files\Content.IE5\621GV8QM\MC9003551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41" y="2683830"/>
            <a:ext cx="182971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uzana.skrabalkova\AppData\Local\Microsoft\Windows\Temporary Internet Files\Content.IE5\725W9TXX\MC900417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16888"/>
            <a:ext cx="3490111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uzana.skrabalkova\AppData\Local\Microsoft\Windows\Temporary Internet Files\Content.IE5\HN3AJ3NV\MC9003433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453" y="4400185"/>
            <a:ext cx="1743761" cy="168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404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Postup: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Sestavím tabulku – například takovou: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40218"/>
            <a:ext cx="8682497" cy="222082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67544" y="4509120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2) Vyplním jména a body  pro jednotlivé žáky (zvolím libovolně dle zadání)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478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56992"/>
            <a:ext cx="8229600" cy="1296144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dirty="0" smtClean="0">
                <a:solidFill>
                  <a:srgbClr val="002060"/>
                </a:solidFill>
              </a:rPr>
              <a:t>3) Pomocí funkce Součet vyplním stejně označený sloupec:</a:t>
            </a:r>
            <a:br>
              <a:rPr lang="cs-CZ" sz="3100" dirty="0" smtClean="0">
                <a:solidFill>
                  <a:srgbClr val="002060"/>
                </a:solidFill>
              </a:rPr>
            </a:br>
            <a:endParaRPr lang="cs-CZ" sz="3100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999786"/>
            <a:ext cx="8848762" cy="20691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395536" y="40466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</a:rPr>
              <a:t>Např</a:t>
            </a:r>
            <a:r>
              <a:rPr lang="cs-CZ" sz="2800" dirty="0" smtClean="0">
                <a:solidFill>
                  <a:srgbClr val="002060"/>
                </a:solidFill>
              </a:rPr>
              <a:t>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509119"/>
            <a:ext cx="8352928" cy="202774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7164288" y="4797152"/>
            <a:ext cx="864096" cy="173971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419872" y="3789040"/>
            <a:ext cx="4032448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24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Funkce KDYŽ:</a:t>
            </a:r>
            <a:br>
              <a:rPr lang="cs-CZ" sz="2800" u="sng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označím buňku pro výsledek</a:t>
            </a:r>
            <a:r>
              <a:rPr lang="cs-CZ" sz="2800" dirty="0">
                <a:solidFill>
                  <a:srgbClr val="002060"/>
                </a:solidFill>
              </a:rPr>
              <a:t/>
            </a:r>
            <a:br>
              <a:rPr lang="cs-CZ" sz="2800" dirty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v záložce Vzorce vyberu funkci Logickou a KDYŽ</a:t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20" y="1916832"/>
            <a:ext cx="8823236" cy="403244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7884368" y="4543044"/>
            <a:ext cx="1019288" cy="43204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720842" y="4221088"/>
            <a:ext cx="365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639239" y="1916832"/>
            <a:ext cx="864096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endCxn id="9" idx="1"/>
          </p:cNvCxnSpPr>
          <p:nvPr/>
        </p:nvCxnSpPr>
        <p:spPr>
          <a:xfrm>
            <a:off x="2771800" y="1484784"/>
            <a:ext cx="993983" cy="5269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9" idx="3"/>
          </p:cNvCxnSpPr>
          <p:nvPr/>
        </p:nvCxnSpPr>
        <p:spPr>
          <a:xfrm flipH="1">
            <a:off x="3131840" y="2469996"/>
            <a:ext cx="633943" cy="3829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2771800" y="3933056"/>
            <a:ext cx="1731535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3131840" y="2852936"/>
            <a:ext cx="0" cy="10801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627784" y="37170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5004048" y="980728"/>
            <a:ext cx="3389964" cy="342502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79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dirty="0" smtClean="0">
                <a:solidFill>
                  <a:srgbClr val="002060"/>
                </a:solidFill>
              </a:rPr>
              <a:t>Zobrazí se tato nabídka: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271217"/>
            <a:ext cx="8906667" cy="461074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0118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Vyplníme jednotlivé řádky Argumenty funkce: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052736"/>
            <a:ext cx="8550029" cy="439248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14066" y="587727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Jak? Najdeme na následující stránce: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4572000" y="2276872"/>
            <a:ext cx="208823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004048" y="620688"/>
            <a:ext cx="432048" cy="16561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019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2951" y="2132856"/>
            <a:ext cx="8229600" cy="4320480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Podmínka</a:t>
            </a:r>
            <a:r>
              <a:rPr lang="cs-CZ" sz="2800" dirty="0" smtClean="0">
                <a:solidFill>
                  <a:srgbClr val="002060"/>
                </a:solidFill>
              </a:rPr>
              <a:t>: jestliže číslo v buňce součtu je větší nebo rovno číslu 9 (ze </a:t>
            </a:r>
            <a:r>
              <a:rPr lang="cs-CZ" sz="2800" dirty="0">
                <a:solidFill>
                  <a:srgbClr val="002060"/>
                </a:solidFill>
              </a:rPr>
              <a:t>zadání příkladu </a:t>
            </a:r>
            <a:r>
              <a:rPr lang="cs-CZ" sz="2800" dirty="0" smtClean="0">
                <a:solidFill>
                  <a:srgbClr val="002060"/>
                </a:solidFill>
              </a:rPr>
              <a:t>- </a:t>
            </a:r>
            <a:r>
              <a:rPr lang="cs-CZ" sz="2800" dirty="0" smtClean="0"/>
              <a:t>Pokud </a:t>
            </a:r>
            <a:r>
              <a:rPr lang="cs-CZ" sz="2800" dirty="0"/>
              <a:t>žák získá 9 </a:t>
            </a:r>
            <a:br>
              <a:rPr lang="cs-CZ" sz="2800" dirty="0"/>
            </a:br>
            <a:r>
              <a:rPr lang="cs-CZ" sz="2800" dirty="0"/>
              <a:t>a více bodů</a:t>
            </a:r>
            <a:r>
              <a:rPr lang="cs-CZ" sz="2800" dirty="0">
                <a:solidFill>
                  <a:srgbClr val="002060"/>
                </a:solidFill>
              </a:rPr>
              <a:t>)</a:t>
            </a: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kliknu na buňku, ve které je součet (objeví se označení dané buňky – u nás N3)</a:t>
            </a:r>
            <a:r>
              <a:rPr lang="cs-CZ" sz="2800" dirty="0">
                <a:solidFill>
                  <a:srgbClr val="002060"/>
                </a:solidFill>
              </a:rPr>
              <a:t/>
            </a:r>
            <a:br>
              <a:rPr lang="cs-CZ" sz="2800" dirty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2) napíšu znaménko &gt; ( pravý Alt + &gt;)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za to napíšu znaménko =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4) napíšu číslo 9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38" y="260648"/>
            <a:ext cx="9013962" cy="158417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6090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2951" y="2132856"/>
            <a:ext cx="8229600" cy="4320480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Ano</a:t>
            </a:r>
            <a:r>
              <a:rPr lang="cs-CZ" sz="2800" dirty="0">
                <a:solidFill>
                  <a:srgbClr val="002060"/>
                </a:solidFill>
              </a:rPr>
              <a:t>: </a:t>
            </a:r>
            <a:r>
              <a:rPr lang="cs-CZ" sz="2800" dirty="0" smtClean="0">
                <a:solidFill>
                  <a:srgbClr val="002060"/>
                </a:solidFill>
              </a:rPr>
              <a:t>pokud je tato podmínka splněna 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1) napíšu úspěšný (ze zadání - </a:t>
            </a:r>
            <a:r>
              <a:rPr lang="cs-CZ" sz="2800" dirty="0" smtClean="0"/>
              <a:t>stává </a:t>
            </a:r>
            <a:r>
              <a:rPr lang="cs-CZ" sz="2800" dirty="0"/>
              <a:t>se úspěšným </a:t>
            </a:r>
            <a:r>
              <a:rPr lang="cs-CZ" sz="2800" dirty="0" smtClean="0"/>
              <a:t>řešitelem</a:t>
            </a:r>
            <a:r>
              <a:rPr lang="cs-CZ" sz="2800" dirty="0" smtClean="0">
                <a:solidFill>
                  <a:srgbClr val="002060"/>
                </a:solidFill>
              </a:rPr>
              <a:t>)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u="sng" dirty="0" smtClean="0">
                <a:solidFill>
                  <a:srgbClr val="002060"/>
                </a:solidFill>
              </a:rPr>
              <a:t>Ne</a:t>
            </a:r>
            <a:r>
              <a:rPr lang="cs-CZ" sz="2800" dirty="0" smtClean="0">
                <a:solidFill>
                  <a:srgbClr val="002060"/>
                </a:solidFill>
              </a:rPr>
              <a:t>: pokud tato podmínka není splněna</a:t>
            </a:r>
            <a:r>
              <a:rPr lang="cs-CZ" sz="2800" dirty="0">
                <a:solidFill>
                  <a:srgbClr val="002060"/>
                </a:solidFill>
              </a:rPr>
              <a:t/>
            </a:r>
            <a:br>
              <a:rPr lang="cs-CZ" sz="2800" dirty="0">
                <a:solidFill>
                  <a:srgbClr val="002060"/>
                </a:solidFill>
              </a:rPr>
            </a:br>
            <a:r>
              <a:rPr lang="cs-CZ" sz="2800" dirty="0">
                <a:solidFill>
                  <a:srgbClr val="002060"/>
                </a:solidFill>
              </a:rPr>
              <a:t>2</a:t>
            </a:r>
            <a:r>
              <a:rPr lang="cs-CZ" sz="2800" dirty="0" smtClean="0">
                <a:solidFill>
                  <a:srgbClr val="002060"/>
                </a:solidFill>
              </a:rPr>
              <a:t>) napíšu </a:t>
            </a:r>
            <a:r>
              <a:rPr lang="cs-CZ" sz="2800" dirty="0">
                <a:solidFill>
                  <a:srgbClr val="002060"/>
                </a:solidFill>
              </a:rPr>
              <a:t>neúspěšný  </a:t>
            </a:r>
            <a:r>
              <a:rPr lang="cs-CZ" sz="2800" dirty="0" smtClean="0">
                <a:solidFill>
                  <a:srgbClr val="002060"/>
                </a:solidFill>
              </a:rPr>
              <a:t>(ze zadání - </a:t>
            </a:r>
            <a:r>
              <a:rPr lang="cs-CZ" sz="2800" dirty="0"/>
              <a:t>pokud ne, není úspěšným </a:t>
            </a:r>
            <a:r>
              <a:rPr lang="cs-CZ" sz="2800" dirty="0" smtClean="0"/>
              <a:t>řešitelem</a:t>
            </a:r>
            <a:r>
              <a:rPr lang="cs-CZ" sz="2800" dirty="0" smtClean="0">
                <a:solidFill>
                  <a:srgbClr val="002060"/>
                </a:solidFill>
              </a:rPr>
              <a:t>)</a:t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/>
            </a:r>
            <a:br>
              <a:rPr lang="cs-CZ" sz="2800" dirty="0" smtClean="0">
                <a:solidFill>
                  <a:srgbClr val="002060"/>
                </a:solidFill>
              </a:rPr>
            </a:br>
            <a:r>
              <a:rPr lang="cs-CZ" sz="2800" dirty="0" smtClean="0">
                <a:solidFill>
                  <a:srgbClr val="002060"/>
                </a:solidFill>
              </a:rPr>
              <a:t>3) zvolím OK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38" y="260648"/>
            <a:ext cx="9013962" cy="158417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5" name="Přímá spojnice se šipkou 4"/>
          <p:cNvCxnSpPr/>
          <p:nvPr/>
        </p:nvCxnSpPr>
        <p:spPr>
          <a:xfrm flipV="1">
            <a:off x="539552" y="1268760"/>
            <a:ext cx="1584176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683568" y="1628800"/>
            <a:ext cx="1584176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255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229600" cy="864096"/>
          </a:xfrm>
        </p:spPr>
        <p:txBody>
          <a:bodyPr anchor="t"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2060"/>
                </a:solidFill>
              </a:rPr>
              <a:t>Zobrazí se výsledek</a:t>
            </a:r>
            <a:r>
              <a:rPr lang="cs-CZ" sz="2800" dirty="0" smtClean="0">
                <a:solidFill>
                  <a:srgbClr val="002060"/>
                </a:solidFill>
              </a:rPr>
              <a:t>: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568952" cy="233265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51520" y="400506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Stejným způsobem urči úspěšnost či neúspěšnost ostatních žáků.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38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40" y="1148796"/>
            <a:ext cx="8902810" cy="23042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35453" y="47667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Výsledek je následující: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77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19256" cy="4752528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Zdroje:</a:t>
            </a:r>
            <a:br>
              <a:rPr lang="cs-CZ" sz="2000" dirty="0"/>
            </a:br>
            <a:r>
              <a:rPr lang="cs-CZ" sz="2000" dirty="0"/>
              <a:t>V materiálu byly použity prostředky Microsoft Office 2010 </a:t>
            </a:r>
            <a:r>
              <a:rPr lang="cs-CZ" sz="2000" dirty="0" smtClean="0"/>
              <a:t>, </a:t>
            </a:r>
            <a:r>
              <a:rPr lang="cs-CZ" sz="2000" dirty="0"/>
              <a:t>vlastník licence je ZŠ Jablonec </a:t>
            </a:r>
            <a:r>
              <a:rPr lang="cs-CZ" sz="2000" dirty="0" smtClean="0"/>
              <a:t>nad </a:t>
            </a:r>
            <a:r>
              <a:rPr lang="cs-CZ" sz="2000" dirty="0"/>
              <a:t>Nisou – Mšeno, Mozartova 24, příspěvková </a:t>
            </a:r>
            <a:r>
              <a:rPr lang="cs-CZ" sz="2000" dirty="0" smtClean="0"/>
              <a:t>organizace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NAVRÁTIL, Pavel. </a:t>
            </a:r>
            <a:r>
              <a:rPr lang="cs-CZ" sz="2000" i="1" dirty="0"/>
              <a:t>S počítačem nejen k maturitě</a:t>
            </a:r>
            <a:r>
              <a:rPr lang="cs-CZ" sz="2000" dirty="0"/>
              <a:t>. 5. vyd.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2004, 175 s. ISBN 80-866-8619-1</a:t>
            </a:r>
            <a:endParaRPr lang="cs-CZ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643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1448</TotalTime>
  <Words>130</Words>
  <Application>Microsoft Office PowerPoint</Application>
  <PresentationFormat>Předvádění na obrazovce (4:3)</PresentationFormat>
  <Paragraphs>19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</vt:lpstr>
      <vt:lpstr>Prezentace aplikace PowerPoint</vt:lpstr>
      <vt:lpstr>MS EXCEL 2010</vt:lpstr>
      <vt:lpstr>Příklad: V testu je 12 otázek, za každou správnou odpověď je možné získat 1 bod. Pokud žák získá 9  a více bodů, stává se úspěšným řešitelem, pokud ne, není úspěšným řešitelem. Vytvoř tabulku v MS Excel (např. pro 5 žáků) a použij funkci KDYŽ. </vt:lpstr>
      <vt:lpstr>Postup: 1) Sestavím tabulku – například takovou:</vt:lpstr>
      <vt:lpstr>3) Pomocí funkce Součet vyplním stejně označený sloupec: </vt:lpstr>
      <vt:lpstr>Funkce KDYŽ: 1) označím buňku pro výsledek 2) v záložce Vzorce vyberu funkci Logickou a KDYŽ </vt:lpstr>
      <vt:lpstr>Zobrazí se tato nabídka: </vt:lpstr>
      <vt:lpstr>Vyplníme jednotlivé řádky Argumenty funkce:</vt:lpstr>
      <vt:lpstr>Podmínka: jestliže číslo v buňce součtu je větší nebo rovno číslu 9 (ze zadání příkladu - Pokud žák získá 9  a více bodů) 1) kliknu na buňku, ve které je součet (objeví se označení dané buňky – u nás N3) 2) napíšu znaménko &gt; ( pravý Alt + &gt;) 3) za to napíšu znaménko = 4) napíšu číslo 9</vt:lpstr>
      <vt:lpstr>Ano: pokud je tato podmínka splněna  1) napíšu úspěšný (ze zadání - stává se úspěšným řešitelem) Ne: pokud tato podmínka není splněna 2) napíšu neúspěšný  (ze zadání - pokud ne, není úspěšným řešitelem)  3) zvolím OK</vt:lpstr>
      <vt:lpstr>Zobrazí se výsledek:</vt:lpstr>
      <vt:lpstr>Prezentace aplikace PowerPoint</vt:lpstr>
      <vt:lpstr>Zdroje: V materiálu byly použity prostředky Microsoft Office 2010 , vlastník licence je ZŠ Jablonec nad Nisou – Mšeno, Mozartova 24, příspěvková organizace  NAVRÁTIL, Pavel. S počítačem nejen k maturitě. 5. vyd. Kralice na Hané: Computer Media, 2004, 175 s. ISBN 80-866-8619-1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106</cp:revision>
  <dcterms:created xsi:type="dcterms:W3CDTF">2013-12-01T21:57:08Z</dcterms:created>
  <dcterms:modified xsi:type="dcterms:W3CDTF">2014-07-01T08:03:21Z</dcterms:modified>
</cp:coreProperties>
</file>