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90" r:id="rId4"/>
    <p:sldId id="292" r:id="rId5"/>
    <p:sldId id="271" r:id="rId6"/>
    <p:sldId id="299" r:id="rId7"/>
    <p:sldId id="300" r:id="rId8"/>
    <p:sldId id="301" r:id="rId9"/>
    <p:sldId id="302" r:id="rId10"/>
    <p:sldId id="303" r:id="rId11"/>
    <p:sldId id="304" r:id="rId12"/>
    <p:sldId id="306" r:id="rId13"/>
    <p:sldId id="307" r:id="rId14"/>
    <p:sldId id="308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52110-B185-4818-9D72-78F4907BE92E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ED328-13A9-4814-93C5-71AC37F4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57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047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01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61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09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57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188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88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69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79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55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6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018DA-7768-40DA-A9B6-B89AFE35DCEB}" type="datetimeFigureOut">
              <a:rPr lang="cs-CZ" smtClean="0"/>
              <a:t>1. 7. 2014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3772-EA52-42FE-9AFF-CCD82F384A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54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6545187"/>
              </p:ext>
            </p:extLst>
          </p:nvPr>
        </p:nvGraphicFramePr>
        <p:xfrm>
          <a:off x="1609725" y="90488"/>
          <a:ext cx="5743575" cy="679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7" name="Dokument" r:id="rId4" imgW="5889940" imgH="6975246" progId="Word.Document.12">
                  <p:embed/>
                </p:oleObj>
              </mc:Choice>
              <mc:Fallback>
                <p:oleObj name="Dokument" r:id="rId4" imgW="5889940" imgH="697524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9725" y="90488"/>
                        <a:ext cx="5743575" cy="6799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045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cs-CZ" dirty="0" smtClean="0"/>
              <a:t>MS EXCEL 2010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Popis tvorby jednoduchého grafu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0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 anchor="t">
            <a:normAutofit/>
          </a:bodyPr>
          <a:lstStyle/>
          <a:p>
            <a:pPr algn="l"/>
            <a:r>
              <a:rPr lang="cs-CZ" sz="3100" b="1" u="sng" dirty="0" smtClean="0">
                <a:solidFill>
                  <a:srgbClr val="002060"/>
                </a:solidFill>
              </a:rPr>
              <a:t>K vytvoření grafu </a:t>
            </a:r>
            <a:r>
              <a:rPr lang="cs-CZ" sz="3100" b="1" dirty="0" smtClean="0">
                <a:solidFill>
                  <a:srgbClr val="002060"/>
                </a:solidFill>
              </a:rPr>
              <a:t>– je potřeba úvodní tabulka, </a:t>
            </a:r>
            <a:br>
              <a:rPr lang="cs-CZ" sz="3100" b="1" dirty="0" smtClean="0">
                <a:solidFill>
                  <a:srgbClr val="002060"/>
                </a:solidFill>
              </a:rPr>
            </a:br>
            <a:r>
              <a:rPr lang="cs-CZ" sz="3100" b="1" dirty="0" smtClean="0">
                <a:solidFill>
                  <a:srgbClr val="002060"/>
                </a:solidFill>
              </a:rPr>
              <a:t>ze které graf pomocí průvodce vytvoříme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3" name="Picture 2" descr="C:\Users\zuzana.skrabalkova\AppData\Local\Microsoft\Windows\Temporary Internet Files\Content.IE5\HN3AJ3NV\MM90028319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132397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zuzana.skrabalkova\AppData\Local\Microsoft\Windows\Temporary Internet Files\Content.IE5\X4MS7MPC\MC9004398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6" y="1278867"/>
            <a:ext cx="3657143" cy="365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uzana.skrabalkova\AppData\Local\Microsoft\Windows\Temporary Internet Files\Content.IE5\725W9TXX\MC9002854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036" y="1666134"/>
            <a:ext cx="1795882" cy="179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uzana.skrabalkova\AppData\Local\Microsoft\Windows\Temporary Internet Files\Content.IE5\X4MS7MPC\MM910001097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77" y="4098945"/>
            <a:ext cx="19812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zuzana.skrabalkova\AppData\Local\Microsoft\Windows\Temporary Internet Files\Content.IE5\621GV8QM\MC90044145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94291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zuzana.skrabalkova\AppData\Local\Microsoft\Windows\Temporary Internet Files\Content.IE5\725W9TXX\MC9004420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162686"/>
            <a:ext cx="1841500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0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 anchor="t">
            <a:normAutofit/>
          </a:bodyPr>
          <a:lstStyle/>
          <a:p>
            <a:pPr algn="l"/>
            <a:r>
              <a:rPr lang="cs-CZ" sz="2800" u="sng" dirty="0" smtClean="0">
                <a:solidFill>
                  <a:srgbClr val="002060"/>
                </a:solidFill>
              </a:rPr>
              <a:t>Postup:</a:t>
            </a:r>
            <a:br>
              <a:rPr lang="cs-CZ" sz="2800" u="sng" dirty="0" smtClean="0">
                <a:solidFill>
                  <a:srgbClr val="002060"/>
                </a:solidFill>
              </a:rPr>
            </a:br>
            <a:r>
              <a:rPr lang="cs-CZ" sz="2800" dirty="0" smtClean="0">
                <a:solidFill>
                  <a:srgbClr val="002060"/>
                </a:solidFill>
              </a:rPr>
              <a:t>1) Sestavím tabulku – například takovou: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09120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2) Označím tabulku myší a zvolím: záložka Vložení - grafy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" y="1268760"/>
            <a:ext cx="3384376" cy="297126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2478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4169" y="4869160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93" y="476672"/>
            <a:ext cx="8240276" cy="36104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8" name="Přímá spojnice se šipkou 7"/>
          <p:cNvCxnSpPr/>
          <p:nvPr/>
        </p:nvCxnSpPr>
        <p:spPr>
          <a:xfrm flipH="1" flipV="1">
            <a:off x="4287795" y="1556792"/>
            <a:ext cx="75837" cy="35283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3563888" y="863855"/>
            <a:ext cx="3744416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259632" y="598255"/>
            <a:ext cx="864096" cy="5311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2606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598255"/>
            <a:ext cx="363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2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Sloupcový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05" y="1147442"/>
            <a:ext cx="8240276" cy="36104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276872"/>
            <a:ext cx="1857634" cy="952633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4287795" y="764704"/>
            <a:ext cx="2012397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546" y="2435843"/>
            <a:ext cx="2162477" cy="380100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62" y="3861048"/>
            <a:ext cx="4620270" cy="2781688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2" name="Přímá spojnice se šipkou 11"/>
          <p:cNvCxnSpPr/>
          <p:nvPr/>
        </p:nvCxnSpPr>
        <p:spPr>
          <a:xfrm flipH="1">
            <a:off x="4708729" y="3573016"/>
            <a:ext cx="1807487" cy="8640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563888" y="4223096"/>
            <a:ext cx="1288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například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78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Spojnicový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05" y="1147442"/>
            <a:ext cx="8240276" cy="36104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4788024" y="764704"/>
            <a:ext cx="1512169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348880"/>
            <a:ext cx="1895740" cy="84784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956" y="3196723"/>
            <a:ext cx="1629002" cy="218153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843" y="3861048"/>
            <a:ext cx="4610744" cy="2734057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2" name="Přímá spojnice se šipkou 11"/>
          <p:cNvCxnSpPr/>
          <p:nvPr/>
        </p:nvCxnSpPr>
        <p:spPr>
          <a:xfrm flipH="1">
            <a:off x="5292080" y="4077072"/>
            <a:ext cx="1372377" cy="68084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311343" y="4287488"/>
            <a:ext cx="1124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například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Výsečový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50" y="1268760"/>
            <a:ext cx="8158148" cy="458671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3851921" y="764704"/>
            <a:ext cx="2304255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10" y="3933056"/>
            <a:ext cx="4417054" cy="265023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247884"/>
            <a:ext cx="1590897" cy="222916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593" y="2060848"/>
            <a:ext cx="1876687" cy="1724266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7" name="Přímá spojnice se šipkou 16"/>
          <p:cNvCxnSpPr/>
          <p:nvPr/>
        </p:nvCxnSpPr>
        <p:spPr>
          <a:xfrm flipH="1">
            <a:off x="4788024" y="3933056"/>
            <a:ext cx="1515528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8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Pruhový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2736"/>
            <a:ext cx="8670455" cy="487475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3995937" y="764704"/>
            <a:ext cx="2016223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358" y="1844824"/>
            <a:ext cx="2335505" cy="115032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863" y="1860135"/>
            <a:ext cx="1609950" cy="381053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490111"/>
            <a:ext cx="4582165" cy="2819794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3" name="Přímá spojnice se šipkou 12"/>
          <p:cNvCxnSpPr/>
          <p:nvPr/>
        </p:nvCxnSpPr>
        <p:spPr>
          <a:xfrm flipH="1">
            <a:off x="4658755" y="4365104"/>
            <a:ext cx="1641437" cy="5349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05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Plošný</a:t>
            </a:r>
            <a:endParaRPr lang="cs-CZ" sz="3100" dirty="0">
              <a:solidFill>
                <a:srgbClr val="002060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4658755" y="4365104"/>
            <a:ext cx="1641437" cy="5349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5" y="980728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4211960" y="764704"/>
            <a:ext cx="1800202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80928"/>
            <a:ext cx="2180991" cy="227079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51223"/>
            <a:ext cx="4553586" cy="281026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044" y="1916832"/>
            <a:ext cx="2555827" cy="1499592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8" name="Přímá spojnice se šipkou 17"/>
          <p:cNvCxnSpPr/>
          <p:nvPr/>
        </p:nvCxnSpPr>
        <p:spPr>
          <a:xfrm flipH="1">
            <a:off x="5220072" y="4509120"/>
            <a:ext cx="2314631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239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Bodový</a:t>
            </a:r>
            <a:endParaRPr lang="cs-CZ" sz="3100" dirty="0">
              <a:solidFill>
                <a:srgbClr val="002060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4658755" y="4365104"/>
            <a:ext cx="1641437" cy="5349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45095"/>
            <a:ext cx="8748464" cy="491861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77" y="3834617"/>
            <a:ext cx="4601217" cy="279121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329" y="2647409"/>
            <a:ext cx="2167127" cy="2849371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25" name="Přímá spojnice se šipkou 24"/>
          <p:cNvCxnSpPr/>
          <p:nvPr/>
        </p:nvCxnSpPr>
        <p:spPr>
          <a:xfrm flipH="1">
            <a:off x="4658755" y="3356992"/>
            <a:ext cx="2289509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4553744" y="764704"/>
            <a:ext cx="1458418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Obrázek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722302"/>
            <a:ext cx="2167613" cy="211231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6748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01677"/>
            <a:ext cx="8229600" cy="1296144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rgbClr val="002060"/>
                </a:solidFill>
              </a:rPr>
              <a:t>3) Volím jednotlivé typy grafu: Další grafy</a:t>
            </a:r>
            <a:endParaRPr lang="cs-CZ" sz="3100" dirty="0">
              <a:solidFill>
                <a:srgbClr val="002060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4363"/>
            <a:ext cx="9144000" cy="51409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9" name="Přímá spojnice se šipkou 8"/>
          <p:cNvCxnSpPr/>
          <p:nvPr/>
        </p:nvCxnSpPr>
        <p:spPr>
          <a:xfrm flipH="1">
            <a:off x="4788024" y="692696"/>
            <a:ext cx="1584176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097" y="2374798"/>
            <a:ext cx="3112256" cy="119821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884" y="1844824"/>
            <a:ext cx="2152951" cy="380100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745327"/>
            <a:ext cx="4629796" cy="2781688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6" name="Přímá spojnice se šipkou 15"/>
          <p:cNvCxnSpPr/>
          <p:nvPr/>
        </p:nvCxnSpPr>
        <p:spPr>
          <a:xfrm flipH="1">
            <a:off x="4788024" y="3745327"/>
            <a:ext cx="2448272" cy="119584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677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124744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sz="2800" dirty="0" smtClean="0"/>
              <a:t>Vytvoř následující  tabulku</a:t>
            </a:r>
          </a:p>
          <a:p>
            <a:pPr marL="342900" indent="-342900">
              <a:buAutoNum type="arabicParenR"/>
            </a:pPr>
            <a:r>
              <a:rPr lang="cs-CZ" sz="2800" dirty="0" smtClean="0"/>
              <a:t>Vytvoř podle tabulky různé grafy 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204864"/>
            <a:ext cx="3175694" cy="44420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2123728" y="220486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0147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Řešení např.: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05273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2)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8318"/>
            <a:ext cx="8820472" cy="360898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235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19256" cy="4752528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Zdroje:</a:t>
            </a:r>
            <a:br>
              <a:rPr lang="cs-CZ" sz="2000" dirty="0"/>
            </a:br>
            <a:r>
              <a:rPr lang="cs-CZ" sz="2000" dirty="0"/>
              <a:t>V materiálu byly použity prostředky Microsoft Office 2010 , vlastník licence je ZŠ Jablonec nad Nisou – Mšeno, Mozartova 24, příspěvková organizace</a:t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NAVRÁTIL, Pavel. </a:t>
            </a:r>
            <a:r>
              <a:rPr lang="cs-CZ" sz="2000" i="1" dirty="0"/>
              <a:t>S počítačem nejen k maturitě</a:t>
            </a:r>
            <a:r>
              <a:rPr lang="cs-CZ" sz="2000" dirty="0"/>
              <a:t>. 5. vyd. Kralice na Hané: </a:t>
            </a:r>
            <a:r>
              <a:rPr lang="cs-CZ" sz="2000" dirty="0" err="1"/>
              <a:t>Computer</a:t>
            </a:r>
            <a:r>
              <a:rPr lang="cs-CZ" sz="2000" dirty="0"/>
              <a:t> Media, 2004, 175 s. ISBN 80-866-8619-1</a:t>
            </a:r>
            <a:endParaRPr lang="cs-CZ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64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1579</TotalTime>
  <Words>118</Words>
  <Application>Microsoft Office PowerPoint</Application>
  <PresentationFormat>Předvádění na obrazovce (4:3)</PresentationFormat>
  <Paragraphs>24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Dokument</vt:lpstr>
      <vt:lpstr>Prezentace aplikace PowerPoint</vt:lpstr>
      <vt:lpstr>MS EXCEL 2010</vt:lpstr>
      <vt:lpstr>K vytvoření grafu – je potřeba úvodní tabulka,  ze které graf pomocí průvodce vytvoříme</vt:lpstr>
      <vt:lpstr>Postup: 1) Sestavím tabulku – například takovou:</vt:lpstr>
      <vt:lpstr>3) Volím jednotlivé typy grafu:</vt:lpstr>
      <vt:lpstr>3) Volím jednotlivé typy grafu: Sloupcový</vt:lpstr>
      <vt:lpstr>3) Volím jednotlivé typy grafu: Spojnicový</vt:lpstr>
      <vt:lpstr>3) Volím jednotlivé typy grafu: Výsečový</vt:lpstr>
      <vt:lpstr>3) Volím jednotlivé typy grafu: Pruhový</vt:lpstr>
      <vt:lpstr>3) Volím jednotlivé typy grafu: Plošný</vt:lpstr>
      <vt:lpstr>3) Volím jednotlivé typy grafu: Bodový</vt:lpstr>
      <vt:lpstr>3) Volím jednotlivé typy grafu: Další grafy</vt:lpstr>
      <vt:lpstr>Úkol</vt:lpstr>
      <vt:lpstr>Řešení např.:</vt:lpstr>
      <vt:lpstr>Zdroje: V materiálu byly použity prostředky Microsoft Office 2010 , vlastník licence je ZŠ Jablonec nad Nisou – Mšeno, Mozartova 24, příspěvková organizace  NAVRÁTIL, Pavel. S počítačem nejen k maturitě. 5. vyd. Kralice na Hané: Computer Media, 2004, 175 s. ISBN 80-866-8619-1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Škrabálková</dc:creator>
  <cp:lastModifiedBy>Zuzana Škrabálková</cp:lastModifiedBy>
  <cp:revision>121</cp:revision>
  <dcterms:created xsi:type="dcterms:W3CDTF">2013-12-01T21:57:08Z</dcterms:created>
  <dcterms:modified xsi:type="dcterms:W3CDTF">2014-07-01T08:09:09Z</dcterms:modified>
</cp:coreProperties>
</file>