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VY_32_INOVACE_12_Přírodověda 4.ročník_Vesmír a Země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Vesmír a Země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21F068-CD87-4FE2-98F5-01F1F92CD29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69B7F41-11D2-4E1D-B600-CC64D1ED4E51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C883BBC-24D6-4135-9525-FC7874C8C3B8}" type="presOf" srcId="{4C35D32F-0EAB-4CD7-82EE-45574DC2A586}" destId="{890E4F0B-2866-4A3F-A3C7-2A14B1797930}" srcOrd="1" destOrd="0" presId="urn:microsoft.com/office/officeart/2005/8/layout/target3"/>
    <dgm:cxn modelId="{538A708B-D679-441F-A177-628D8A1FACD1}" type="presOf" srcId="{D8197B8C-B260-4A16-BDF4-0947B075E274}" destId="{25B08C86-7E15-44DC-BE7F-FFB55DD49D12}" srcOrd="0" destOrd="0" presId="urn:microsoft.com/office/officeart/2005/8/layout/target3"/>
    <dgm:cxn modelId="{2E176167-55CA-4C2A-B4CD-7CD43644D0F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E81C3B2-68DE-4F65-879A-EC1CDB59DB84}" type="presOf" srcId="{B651F6E3-6281-48DB-9319-2AEAFDAE7572}" destId="{619D679B-A015-4ECF-8348-D1034C574F40}" srcOrd="0" destOrd="0" presId="urn:microsoft.com/office/officeart/2005/8/layout/target3"/>
    <dgm:cxn modelId="{E6FFC09C-8FFE-44D1-8186-5B7E62D013BB}" type="presOf" srcId="{D1B46980-6531-4606-95E6-44980827E919}" destId="{2BE915AB-18AA-4053-B92C-3BFC9ED204BB}" srcOrd="1" destOrd="0" presId="urn:microsoft.com/office/officeart/2005/8/layout/target3"/>
    <dgm:cxn modelId="{D07A5806-A9DD-4E1A-AA5A-A0B7175151B9}" type="presOf" srcId="{D1D4F407-5343-4D3F-B5B9-D407B03CAEB4}" destId="{D005CE8C-CC26-4C3E-AC11-E15060ECD759}" srcOrd="0" destOrd="0" presId="urn:microsoft.com/office/officeart/2005/8/layout/target3"/>
    <dgm:cxn modelId="{5AEA5D57-C114-4FC6-B3C6-F4B44D611ED9}" type="presOf" srcId="{4C35D32F-0EAB-4CD7-82EE-45574DC2A586}" destId="{8BEBB6EC-1DAA-4CAC-8A25-BC0FCBD5DBD5}" srcOrd="0" destOrd="0" presId="urn:microsoft.com/office/officeart/2005/8/layout/target3"/>
    <dgm:cxn modelId="{9582E888-568E-493B-86F6-184009EB94E1}" type="presOf" srcId="{D1B46980-6531-4606-95E6-44980827E919}" destId="{6140AFEC-043D-4C43-A2F9-D0F5331DF3A3}" srcOrd="0" destOrd="0" presId="urn:microsoft.com/office/officeart/2005/8/layout/target3"/>
    <dgm:cxn modelId="{E80ACC6F-A728-44C2-AF86-EF177EFEFA89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FFDDE34-0970-441C-8EDF-CA8CDFB81261}" type="presParOf" srcId="{333A1088-737F-45CB-B68E-254E46348037}" destId="{F5ABB229-8D3B-4694-996A-96F23CF14429}" srcOrd="0" destOrd="0" presId="urn:microsoft.com/office/officeart/2005/8/layout/target3"/>
    <dgm:cxn modelId="{07869E77-B7B9-4D9C-A3F8-87F37C779D3B}" type="presParOf" srcId="{333A1088-737F-45CB-B68E-254E46348037}" destId="{F41139FD-01EE-4571-8B17-4FB00FC51163}" srcOrd="1" destOrd="0" presId="urn:microsoft.com/office/officeart/2005/8/layout/target3"/>
    <dgm:cxn modelId="{052086A0-AD40-4E88-A62D-5E95A0ECAF60}" type="presParOf" srcId="{333A1088-737F-45CB-B68E-254E46348037}" destId="{D005CE8C-CC26-4C3E-AC11-E15060ECD759}" srcOrd="2" destOrd="0" presId="urn:microsoft.com/office/officeart/2005/8/layout/target3"/>
    <dgm:cxn modelId="{522E72FB-62D3-4552-8C81-B504128054DF}" type="presParOf" srcId="{333A1088-737F-45CB-B68E-254E46348037}" destId="{2C702D82-9B77-49B7-9568-BB8EB47C3372}" srcOrd="3" destOrd="0" presId="urn:microsoft.com/office/officeart/2005/8/layout/target3"/>
    <dgm:cxn modelId="{8DEF0D83-16F9-4CCC-B971-048275E78E4B}" type="presParOf" srcId="{333A1088-737F-45CB-B68E-254E46348037}" destId="{A52A0455-90FF-4808-ABD0-F02540D31D5A}" srcOrd="4" destOrd="0" presId="urn:microsoft.com/office/officeart/2005/8/layout/target3"/>
    <dgm:cxn modelId="{6128B0A1-3A4C-4C92-A280-E77B62F34683}" type="presParOf" srcId="{333A1088-737F-45CB-B68E-254E46348037}" destId="{6140AFEC-043D-4C43-A2F9-D0F5331DF3A3}" srcOrd="5" destOrd="0" presId="urn:microsoft.com/office/officeart/2005/8/layout/target3"/>
    <dgm:cxn modelId="{07446B1C-DE67-4A92-8DD0-B70D2FC3D0F9}" type="presParOf" srcId="{333A1088-737F-45CB-B68E-254E46348037}" destId="{9358AC05-5D7D-4327-9F80-1AD486AEA664}" srcOrd="6" destOrd="0" presId="urn:microsoft.com/office/officeart/2005/8/layout/target3"/>
    <dgm:cxn modelId="{8D85BF31-19DA-4FE1-810D-6D4FDB3F9C7A}" type="presParOf" srcId="{333A1088-737F-45CB-B68E-254E46348037}" destId="{313FC574-E1CD-4FB4-B054-0B805CE0447D}" srcOrd="7" destOrd="0" presId="urn:microsoft.com/office/officeart/2005/8/layout/target3"/>
    <dgm:cxn modelId="{91902BF8-52C2-460F-8926-3A3BA04019A3}" type="presParOf" srcId="{333A1088-737F-45CB-B68E-254E46348037}" destId="{619D679B-A015-4ECF-8348-D1034C574F40}" srcOrd="8" destOrd="0" presId="urn:microsoft.com/office/officeart/2005/8/layout/target3"/>
    <dgm:cxn modelId="{281CD760-113F-4C80-B43B-1432775048CF}" type="presParOf" srcId="{333A1088-737F-45CB-B68E-254E46348037}" destId="{322283A8-4A27-4CDA-BAE3-F381106A9174}" srcOrd="9" destOrd="0" presId="urn:microsoft.com/office/officeart/2005/8/layout/target3"/>
    <dgm:cxn modelId="{D77B8D21-8CCE-4FCB-947F-708691B8AEC5}" type="presParOf" srcId="{333A1088-737F-45CB-B68E-254E46348037}" destId="{FFC9F71D-1B4F-4AD9-A4A6-86ADEFC8AF5C}" srcOrd="10" destOrd="0" presId="urn:microsoft.com/office/officeart/2005/8/layout/target3"/>
    <dgm:cxn modelId="{CDD94899-7871-4567-86EA-C925C54F8EEC}" type="presParOf" srcId="{333A1088-737F-45CB-B68E-254E46348037}" destId="{25B08C86-7E15-44DC-BE7F-FFB55DD49D12}" srcOrd="11" destOrd="0" presId="urn:microsoft.com/office/officeart/2005/8/layout/target3"/>
    <dgm:cxn modelId="{9AF2A9DB-F370-4099-BA3E-1770ECC0D92A}" type="presParOf" srcId="{333A1088-737F-45CB-B68E-254E46348037}" destId="{76644BE8-9D7C-4C09-B250-3D10AF48CBB7}" srcOrd="12" destOrd="0" presId="urn:microsoft.com/office/officeart/2005/8/layout/target3"/>
    <dgm:cxn modelId="{A6F5E5E8-F591-495D-81C5-91FC03F8A028}" type="presParOf" srcId="{333A1088-737F-45CB-B68E-254E46348037}" destId="{EE85B701-7295-41C0-BA7A-34D3756A2AE6}" srcOrd="13" destOrd="0" presId="urn:microsoft.com/office/officeart/2005/8/layout/target3"/>
    <dgm:cxn modelId="{50D229AC-91EA-4336-ABC7-BB072AA5541C}" type="presParOf" srcId="{333A1088-737F-45CB-B68E-254E46348037}" destId="{8BEBB6EC-1DAA-4CAC-8A25-BC0FCBD5DBD5}" srcOrd="14" destOrd="0" presId="urn:microsoft.com/office/officeart/2005/8/layout/target3"/>
    <dgm:cxn modelId="{85FDF2CA-C5EE-48B1-86DC-648F3F97405F}" type="presParOf" srcId="{333A1088-737F-45CB-B68E-254E46348037}" destId="{AED2198E-93D5-4001-81B4-73124B309672}" srcOrd="15" destOrd="0" presId="urn:microsoft.com/office/officeart/2005/8/layout/target3"/>
    <dgm:cxn modelId="{F2F8DBBA-75E9-4E7A-81A4-3EABD55437AF}" type="presParOf" srcId="{333A1088-737F-45CB-B68E-254E46348037}" destId="{2BE915AB-18AA-4053-B92C-3BFC9ED204BB}" srcOrd="16" destOrd="0" presId="urn:microsoft.com/office/officeart/2005/8/layout/target3"/>
    <dgm:cxn modelId="{FEB436CB-52FC-46BC-8321-896647AD38E6}" type="presParOf" srcId="{333A1088-737F-45CB-B68E-254E46348037}" destId="{6BB5E863-4638-4E1D-BFDE-399D028AC4ED}" srcOrd="17" destOrd="0" presId="urn:microsoft.com/office/officeart/2005/8/layout/target3"/>
    <dgm:cxn modelId="{98F6AD6A-73D1-4479-9F39-3776FC64EB27}" type="presParOf" srcId="{333A1088-737F-45CB-B68E-254E46348037}" destId="{5A5FFA88-C948-4069-8E93-59FA12366E83}" srcOrd="18" destOrd="0" presId="urn:microsoft.com/office/officeart/2005/8/layout/target3"/>
    <dgm:cxn modelId="{B6DD5F48-50EA-4BC1-84FD-7D4F38CE28B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VY_32_INOVACE_12_Přírodověda 4.ročník_Vesmír a Země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Vesmír a Země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07BE-1DEC-4AE3-B3C7-5FCAA8A601B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7865C04-CFC8-4E15-9FBD-CD7B5CE4191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07BE-1DEC-4AE3-B3C7-5FCAA8A601B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5C04-CFC8-4E15-9FBD-CD7B5CE41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07BE-1DEC-4AE3-B3C7-5FCAA8A601B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5C04-CFC8-4E15-9FBD-CD7B5CE4191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07BE-1DEC-4AE3-B3C7-5FCAA8A601B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5C04-CFC8-4E15-9FBD-CD7B5CE4191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07BE-1DEC-4AE3-B3C7-5FCAA8A601B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5C04-CFC8-4E15-9FBD-CD7B5CE4191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07BE-1DEC-4AE3-B3C7-5FCAA8A601B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5C04-CFC8-4E15-9FBD-CD7B5CE41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07BE-1DEC-4AE3-B3C7-5FCAA8A601B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5C04-CFC8-4E15-9FBD-CD7B5CE41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07BE-1DEC-4AE3-B3C7-5FCAA8A601B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5C04-CFC8-4E15-9FBD-CD7B5CE41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07BE-1DEC-4AE3-B3C7-5FCAA8A601B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5C04-CFC8-4E15-9FBD-CD7B5CE41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07BE-1DEC-4AE3-B3C7-5FCAA8A601B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5C04-CFC8-4E15-9FBD-CD7B5CE41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407BE-1DEC-4AE3-B3C7-5FCAA8A601B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5C04-CFC8-4E15-9FBD-CD7B5CE41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5F407BE-1DEC-4AE3-B3C7-5FCAA8A601B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7865C04-CFC8-4E15-9FBD-CD7B5CE4191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919865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823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VESMÍR A ZEMĚ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1" y="2060849"/>
            <a:ext cx="3816424" cy="33501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47748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Velmi </a:t>
            </a:r>
            <a:r>
              <a:rPr lang="cs-CZ" dirty="0" smtClean="0"/>
              <a:t>jednoduše </a:t>
            </a:r>
            <a:r>
              <a:rPr lang="cs-CZ" dirty="0" smtClean="0"/>
              <a:t>žáky seznámí s vesmírem a sluneční soustavou.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3148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VESMÍR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vesmíru je </a:t>
            </a:r>
            <a:r>
              <a:rPr lang="cs-CZ" dirty="0" smtClean="0">
                <a:solidFill>
                  <a:srgbClr val="FF0000"/>
                </a:solidFill>
              </a:rPr>
              <a:t>všechno v pohybu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Vzdálenosti ve vesmíru se měří </a:t>
            </a:r>
            <a:r>
              <a:rPr lang="cs-CZ" dirty="0" smtClean="0">
                <a:solidFill>
                  <a:srgbClr val="FF0000"/>
                </a:solidFill>
              </a:rPr>
              <a:t>na světelné roky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Hvězdy se seskupují v </a:t>
            </a:r>
            <a:r>
              <a:rPr lang="cs-CZ" dirty="0" smtClean="0">
                <a:solidFill>
                  <a:srgbClr val="FF0000"/>
                </a:solidFill>
              </a:rPr>
              <a:t>galaxie</a:t>
            </a:r>
            <a:r>
              <a:rPr lang="cs-CZ" dirty="0" smtClean="0"/>
              <a:t>. Naše galaxie se jmenuje </a:t>
            </a:r>
            <a:r>
              <a:rPr lang="cs-CZ" dirty="0" smtClean="0">
                <a:solidFill>
                  <a:srgbClr val="FF0000"/>
                </a:solidFill>
              </a:rPr>
              <a:t>Mléčná dráha.</a:t>
            </a:r>
          </a:p>
          <a:p>
            <a:r>
              <a:rPr lang="cs-CZ" dirty="0" smtClean="0"/>
              <a:t>Kromě galaxii jsou ve vesmíru ještě obrovské mraky </a:t>
            </a:r>
            <a:r>
              <a:rPr lang="cs-CZ" dirty="0" smtClean="0"/>
              <a:t>prachu - mlhoviny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99" y="3818520"/>
            <a:ext cx="3095625" cy="30956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471613"/>
            <a:ext cx="2232248" cy="17894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55413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nejbližší a nejdůležitější </a:t>
            </a:r>
            <a:r>
              <a:rPr lang="cs-CZ" dirty="0" smtClean="0">
                <a:solidFill>
                  <a:srgbClr val="FF0000"/>
                </a:solidFill>
              </a:rPr>
              <a:t>hvězdou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Ohřívá a osvětluje </a:t>
            </a:r>
            <a:r>
              <a:rPr lang="cs-CZ" dirty="0" smtClean="0"/>
              <a:t>Zemi (energie).</a:t>
            </a:r>
          </a:p>
          <a:p>
            <a:r>
              <a:rPr lang="cs-CZ" dirty="0" smtClean="0"/>
              <a:t>Slunce je </a:t>
            </a:r>
            <a:r>
              <a:rPr lang="cs-CZ" dirty="0" smtClean="0">
                <a:solidFill>
                  <a:srgbClr val="FF0000"/>
                </a:solidFill>
              </a:rPr>
              <a:t>obrovská koule žhavých plynů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Světlo </a:t>
            </a:r>
            <a:r>
              <a:rPr lang="cs-CZ" dirty="0" smtClean="0"/>
              <a:t>ze Slunce letí na Zemi </a:t>
            </a:r>
            <a:r>
              <a:rPr lang="cs-CZ" dirty="0" smtClean="0">
                <a:solidFill>
                  <a:srgbClr val="FF0000"/>
                </a:solidFill>
              </a:rPr>
              <a:t>8 minut</a:t>
            </a:r>
            <a:r>
              <a:rPr lang="cs-CZ" dirty="0" smtClean="0"/>
              <a:t>. (15O miliónů </a:t>
            </a:r>
            <a:r>
              <a:rPr lang="cs-CZ" dirty="0" smtClean="0"/>
              <a:t>km)</a:t>
            </a:r>
            <a:endParaRPr lang="cs-CZ" dirty="0" smtClean="0"/>
          </a:p>
          <a:p>
            <a:r>
              <a:rPr lang="cs-CZ" dirty="0" smtClean="0"/>
              <a:t>Na Slunci probíhají neustále jaderné reakce.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149080"/>
            <a:ext cx="2655867" cy="258567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4498942"/>
            <a:ext cx="1885950" cy="18859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32656"/>
            <a:ext cx="1853601" cy="18824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66952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Slunce se pohybuje vesmírem a kolem něho krouží skupina těles.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Největšími z nich jsou planety. </a:t>
            </a:r>
            <a:r>
              <a:rPr lang="cs-CZ" dirty="0" smtClean="0">
                <a:solidFill>
                  <a:srgbClr val="FF0000"/>
                </a:solidFill>
              </a:rPr>
              <a:t>Merkur, Venuše, Země, Mars, Jupiter, Saturn, Uran, </a:t>
            </a:r>
            <a:r>
              <a:rPr lang="cs-CZ" dirty="0" smtClean="0">
                <a:solidFill>
                  <a:srgbClr val="FF0000"/>
                </a:solidFill>
              </a:rPr>
              <a:t>Neptun.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Menší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jsou planetky, komety a meteory.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099912"/>
            <a:ext cx="2857500" cy="17907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369"/>
          <a:stretch/>
        </p:blipFill>
        <p:spPr>
          <a:xfrm>
            <a:off x="4644008" y="4316659"/>
            <a:ext cx="2658666" cy="15763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2879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GRAVITACE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Země si všechny předměty přitahuje (gravitační síla).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Gravitační síly </a:t>
            </a:r>
            <a:r>
              <a:rPr lang="cs-CZ" dirty="0" smtClean="0"/>
              <a:t>působí všude ve vesmíru. Způsobují </a:t>
            </a:r>
            <a:r>
              <a:rPr lang="cs-CZ" dirty="0" smtClean="0">
                <a:solidFill>
                  <a:srgbClr val="FF0000"/>
                </a:solidFill>
              </a:rPr>
              <a:t>kulovitý tvar vesmírných těles</a:t>
            </a:r>
            <a:r>
              <a:rPr lang="cs-CZ" dirty="0" smtClean="0"/>
              <a:t>. Gravitací je určován </a:t>
            </a:r>
            <a:r>
              <a:rPr lang="cs-CZ" dirty="0" smtClean="0">
                <a:solidFill>
                  <a:srgbClr val="FF0000"/>
                </a:solidFill>
              </a:rPr>
              <a:t>oběh planet a komet </a:t>
            </a:r>
            <a:r>
              <a:rPr lang="cs-CZ" dirty="0" smtClean="0"/>
              <a:t>kolem Slunce, </a:t>
            </a:r>
            <a:r>
              <a:rPr lang="cs-CZ" dirty="0" smtClean="0">
                <a:solidFill>
                  <a:srgbClr val="FF0000"/>
                </a:solidFill>
              </a:rPr>
              <a:t>pohyb měsíců </a:t>
            </a:r>
            <a:r>
              <a:rPr lang="cs-CZ" dirty="0" smtClean="0"/>
              <a:t>kolem planet i let umělých družic.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365104"/>
            <a:ext cx="2857500" cy="2143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4541316"/>
            <a:ext cx="2857500" cy="17907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144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Měsíc je </a:t>
            </a:r>
            <a:r>
              <a:rPr lang="cs-CZ" dirty="0" smtClean="0">
                <a:solidFill>
                  <a:srgbClr val="FF0000"/>
                </a:solidFill>
              </a:rPr>
              <a:t>přirozenou družicí Země</a:t>
            </a:r>
            <a:r>
              <a:rPr lang="cs-CZ" dirty="0" smtClean="0"/>
              <a:t>. Kolem Země oběhne za 29 a půl dne.</a:t>
            </a:r>
          </a:p>
          <a:p>
            <a:r>
              <a:rPr lang="cs-CZ" dirty="0" smtClean="0"/>
              <a:t>Je to chladné </a:t>
            </a:r>
            <a:r>
              <a:rPr lang="cs-CZ" dirty="0" smtClean="0"/>
              <a:t>těleso - </a:t>
            </a:r>
            <a:r>
              <a:rPr lang="cs-CZ" dirty="0" smtClean="0">
                <a:solidFill>
                  <a:srgbClr val="FF0000"/>
                </a:solidFill>
              </a:rPr>
              <a:t>odražené sluneční světlo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FÁZE MĚSÍCE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140968"/>
            <a:ext cx="3841717" cy="30963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149080"/>
            <a:ext cx="1923131" cy="14423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950" y="174999"/>
            <a:ext cx="1322898" cy="1322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160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	</a:t>
            </a:r>
            <a:r>
              <a:rPr lang="cs-CZ" dirty="0" smtClean="0"/>
              <a:t>STŘÍDÁNÍ DNE A NOCI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Otáčení</a:t>
            </a:r>
            <a:r>
              <a:rPr lang="cs-CZ" dirty="0" smtClean="0"/>
              <a:t> Země </a:t>
            </a:r>
            <a:r>
              <a:rPr lang="cs-CZ" dirty="0" smtClean="0">
                <a:solidFill>
                  <a:srgbClr val="FF0000"/>
                </a:solidFill>
              </a:rPr>
              <a:t>kolem vlastní osy </a:t>
            </a:r>
            <a:r>
              <a:rPr lang="cs-CZ" dirty="0" smtClean="0"/>
              <a:t>způsobuje střídání dne a noci.</a:t>
            </a:r>
          </a:p>
          <a:p>
            <a:r>
              <a:rPr lang="cs-CZ" dirty="0" smtClean="0"/>
              <a:t>Země se otáčí kolem své osy </a:t>
            </a:r>
            <a:r>
              <a:rPr lang="cs-CZ" dirty="0" smtClean="0">
                <a:solidFill>
                  <a:srgbClr val="FF0000"/>
                </a:solidFill>
              </a:rPr>
              <a:t>od západu na východ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Zemi trvá den </a:t>
            </a:r>
            <a:r>
              <a:rPr lang="cs-CZ" dirty="0" smtClean="0">
                <a:solidFill>
                  <a:srgbClr val="FF0000"/>
                </a:solidFill>
              </a:rPr>
              <a:t>24 hodin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005064"/>
            <a:ext cx="1885950" cy="1885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303265"/>
            <a:ext cx="2857500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80016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STŘÍDÁNÍ ROČNÍCH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Země oběhne kolem Slunce za </a:t>
            </a:r>
            <a:r>
              <a:rPr lang="cs-CZ" dirty="0" smtClean="0">
                <a:solidFill>
                  <a:srgbClr val="FF0000"/>
                </a:solidFill>
              </a:rPr>
              <a:t>365 a čtvrt dne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Osa</a:t>
            </a:r>
            <a:r>
              <a:rPr lang="cs-CZ" dirty="0" smtClean="0"/>
              <a:t> Země zůstává stále </a:t>
            </a:r>
            <a:r>
              <a:rPr lang="cs-CZ" dirty="0" smtClean="0">
                <a:solidFill>
                  <a:srgbClr val="FF0000"/>
                </a:solidFill>
              </a:rPr>
              <a:t>nakloněna</a:t>
            </a:r>
            <a:r>
              <a:rPr lang="cs-CZ" dirty="0" smtClean="0"/>
              <a:t> k Polárce, proto se během roku mění úhel dopadu slunečních </a:t>
            </a:r>
            <a:r>
              <a:rPr lang="cs-CZ" dirty="0" smtClean="0"/>
              <a:t>paprsků - </a:t>
            </a:r>
            <a:r>
              <a:rPr lang="cs-CZ" dirty="0" smtClean="0">
                <a:solidFill>
                  <a:srgbClr val="FF0000"/>
                </a:solidFill>
              </a:rPr>
              <a:t>střídání ročních období.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3429000"/>
            <a:ext cx="4176464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60674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ZÁZRAČNÁ PLANETA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Hmotnost Země a její vzdálenost od Slunce jsou příčinou toho, že se na povrchu Země vytvořily mimořádně </a:t>
            </a:r>
            <a:r>
              <a:rPr lang="cs-CZ" dirty="0" smtClean="0">
                <a:solidFill>
                  <a:srgbClr val="FF0000"/>
                </a:solidFill>
              </a:rPr>
              <a:t>vhodné podmínky pro život</a:t>
            </a:r>
            <a:r>
              <a:rPr lang="cs-CZ" dirty="0" smtClean="0"/>
              <a:t>.</a:t>
            </a:r>
          </a:p>
          <a:p>
            <a:r>
              <a:rPr lang="cs-CZ" dirty="0" smtClean="0"/>
              <a:t>Země je ve sluneční soustavě pro život </a:t>
            </a:r>
            <a:r>
              <a:rPr lang="cs-CZ" dirty="0" smtClean="0">
                <a:solidFill>
                  <a:srgbClr val="FF0000"/>
                </a:solidFill>
              </a:rPr>
              <a:t>jedinečná, zázračná a nenahraditelná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490714"/>
            <a:ext cx="2857500" cy="23907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3717032"/>
            <a:ext cx="3810000" cy="23860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79259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VZNIKU ŽIVOTA NA ZEMI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ATMOSFÉRA </a:t>
            </a:r>
            <a:r>
              <a:rPr lang="cs-CZ" dirty="0" smtClean="0"/>
              <a:t>- obaluje </a:t>
            </a:r>
            <a:r>
              <a:rPr lang="cs-CZ" dirty="0" smtClean="0"/>
              <a:t>Zemi, obsahuje vzduch, chrání před škodlivým zářením.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SLUNEČNÍ ZÁŘENÍ </a:t>
            </a:r>
            <a:r>
              <a:rPr lang="cs-CZ" dirty="0" smtClean="0"/>
              <a:t>- optimální vzdálenost od Slunce.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VODA </a:t>
            </a:r>
            <a:r>
              <a:rPr lang="cs-CZ" dirty="0" smtClean="0"/>
              <a:t>- byla </a:t>
            </a:r>
            <a:r>
              <a:rPr lang="cs-CZ" dirty="0" smtClean="0"/>
              <a:t>prvním životním prostředím.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ŽIVINY </a:t>
            </a:r>
            <a:r>
              <a:rPr lang="cs-CZ" dirty="0" smtClean="0"/>
              <a:t>- půda - </a:t>
            </a:r>
            <a:r>
              <a:rPr lang="cs-CZ" dirty="0" smtClean="0"/>
              <a:t>humus.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VELIKOST ZEMĚ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199019"/>
            <a:ext cx="2376264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933056"/>
            <a:ext cx="2857500" cy="1971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62567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800" dirty="0" smtClean="0"/>
              <a:t>http://microsoft.com</a:t>
            </a:r>
          </a:p>
          <a:p>
            <a:r>
              <a:rPr lang="cs-CZ" sz="800" dirty="0"/>
              <a:t>BOŽENA BAŤKOVÁ A KOL. </a:t>
            </a:r>
            <a:r>
              <a:rPr lang="cs-CZ" sz="800" i="1" dirty="0"/>
              <a:t>Přírodověda 4</a:t>
            </a:r>
            <a:r>
              <a:rPr lang="cs-CZ" sz="800" dirty="0"/>
              <a:t>. Olomouc: </a:t>
            </a:r>
            <a:r>
              <a:rPr lang="cs-CZ" sz="800" dirty="0" err="1"/>
              <a:t>Prodos</a:t>
            </a:r>
            <a:r>
              <a:rPr lang="cs-CZ" sz="800" dirty="0"/>
              <a:t>, 1993. ISBN 80-85806-15-0.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http://galaxie.web2001.cz/galaxie/mlecna_draha.html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=ml%C3%A9%C4%8Dn%C3%A1+dr%C3%A1ha&amp;view=</a:t>
            </a:r>
            <a:r>
              <a:rPr lang="cs-CZ" sz="800" dirty="0" err="1"/>
              <a:t>detail&amp;id</a:t>
            </a:r>
            <a:r>
              <a:rPr lang="cs-CZ" sz="800" dirty="0"/>
              <a:t>=27856564EE84B984444D26C43E46E2620C2DAA68&amp;first=31&amp;FORM=IDFRIR</a:t>
            </a:r>
            <a:r>
              <a:rPr lang="cs-CZ" sz="800" dirty="0" smtClean="0"/>
              <a:t>&gt;.</a:t>
            </a:r>
          </a:p>
          <a:p>
            <a:r>
              <a:rPr lang="cs-CZ" sz="800" dirty="0"/>
              <a:t>NEUVEDENO. </a:t>
            </a:r>
            <a:r>
              <a:rPr lang="cs-CZ" sz="800" i="1" dirty="0"/>
              <a:t>http://www.treking.cz/astronomie/slunce.htm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</a:t>
            </a:r>
            <a:r>
              <a:rPr lang="cs-CZ" sz="800" dirty="0" err="1"/>
              <a:t>slunce&amp;view</a:t>
            </a:r>
            <a:r>
              <a:rPr lang="cs-CZ" sz="800" dirty="0"/>
              <a:t>=</a:t>
            </a:r>
            <a:r>
              <a:rPr lang="cs-CZ" sz="800" dirty="0" err="1"/>
              <a:t>detail&amp;id</a:t>
            </a:r>
            <a:r>
              <a:rPr lang="cs-CZ" sz="800" dirty="0"/>
              <a:t>=98992778CE01D4033601CDB9470FA966F7C36027&amp;first=0&amp;FORM=IDFRIR&gt;.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http://planets.cz/ostatni/slunce/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</a:t>
            </a:r>
            <a:r>
              <a:rPr lang="cs-CZ" sz="800" dirty="0" err="1"/>
              <a:t>slunce&amp;view</a:t>
            </a:r>
            <a:r>
              <a:rPr lang="cs-CZ" sz="800" dirty="0"/>
              <a:t>=</a:t>
            </a:r>
            <a:r>
              <a:rPr lang="cs-CZ" sz="800" dirty="0" err="1"/>
              <a:t>detail&amp;id</a:t>
            </a:r>
            <a:r>
              <a:rPr lang="cs-CZ" sz="800" dirty="0"/>
              <a:t>=A90074AA17C590C59F1F76F153EF5C08D271E7E8&amp;first=0&amp;FORM=IDFRIR&gt;.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http://planety.mysteria.cz/slunce/slunce_slozeni.htm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</a:t>
            </a:r>
            <a:r>
              <a:rPr lang="cs-CZ" sz="800" dirty="0" err="1"/>
              <a:t>slunce&amp;view</a:t>
            </a:r>
            <a:r>
              <a:rPr lang="cs-CZ" sz="800" dirty="0"/>
              <a:t>=</a:t>
            </a:r>
            <a:r>
              <a:rPr lang="cs-CZ" sz="800" dirty="0" err="1"/>
              <a:t>detail&amp;id</a:t>
            </a:r>
            <a:r>
              <a:rPr lang="cs-CZ" sz="800" dirty="0"/>
              <a:t>=B043B6E0C51280C04AF3E2B9AEE418EE60812E68&amp;first=91&amp;FORM=IDFRIR&gt;.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http://planety.astro.cz/soustava/1864-slunecni-soustava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=slune%C4%8Dn%C3%AD+soustava&amp;view=</a:t>
            </a:r>
            <a:r>
              <a:rPr lang="cs-CZ" sz="800" dirty="0" err="1"/>
              <a:t>detail&amp;id</a:t>
            </a:r>
            <a:r>
              <a:rPr lang="cs-CZ" sz="800" dirty="0"/>
              <a:t>=3A6687BBF53023773416A8A385FB1010E3F269A3&amp;first=0&amp;FORM=IDFRIR&gt;.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http://blogovesmiru.blog.cz/rubrika/planety-slunecni-soustavy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=slune%C4%8Dn%C3%AD+soustava&amp;view=</a:t>
            </a:r>
            <a:r>
              <a:rPr lang="cs-CZ" sz="800" dirty="0" err="1"/>
              <a:t>detail&amp;id</a:t>
            </a:r>
            <a:r>
              <a:rPr lang="cs-CZ" sz="800" dirty="0"/>
              <a:t>=01AFD0A7B0909C4D1D663E7A27C92BE7A448A774&amp;first=31&amp;FORM=IDFRIR&gt;.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http://vtm.zive.cz/clanek/kde-konci-slunecni-soustava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=slune%C4%8Dn%C3%AD+soustava&amp;view=</a:t>
            </a:r>
            <a:r>
              <a:rPr lang="cs-CZ" sz="800" dirty="0" err="1"/>
              <a:t>detail&amp;id</a:t>
            </a:r>
            <a:r>
              <a:rPr lang="cs-CZ" sz="800" dirty="0"/>
              <a:t>=1B022FB3219778F214F1B600F2E60D029F370635&amp;first=0&amp;FORM=IDFRIR&gt;.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http://www.zsdobrichovice.cz/programy/zemepis/slunecni_soustava/index.htm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=slune%C4%8Dn%C3%AD+soustava&amp;view=</a:t>
            </a:r>
            <a:r>
              <a:rPr lang="cs-CZ" sz="800" dirty="0" err="1"/>
              <a:t>detail&amp;id</a:t>
            </a:r>
            <a:r>
              <a:rPr lang="cs-CZ" sz="800" dirty="0"/>
              <a:t>=1732CB64F569F0061D64896081E915EDBE904F7E&amp;first=61&amp;FORM=IDFRIR&gt;.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http://planets.cz/mesice-planet/mesic/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=m%C4%9Bs%C3%ADc&amp;view=</a:t>
            </a:r>
            <a:r>
              <a:rPr lang="cs-CZ" sz="800" dirty="0" err="1"/>
              <a:t>detail&amp;id</a:t>
            </a:r>
            <a:r>
              <a:rPr lang="cs-CZ" sz="800" dirty="0"/>
              <a:t>=5D6320B74A54F69F62ADBE528F7B099952A2878A&amp;first=31&amp;FORM=IDFRIR&gt;.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http://www.mojetapety.cz/vesmir/tapeta-faze-mesice.htm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=f%C3%A1ze+m%C4%9Bs%C3%ADce&amp;view=</a:t>
            </a:r>
            <a:r>
              <a:rPr lang="cs-CZ" sz="800" dirty="0" err="1"/>
              <a:t>detail&amp;id</a:t>
            </a:r>
            <a:r>
              <a:rPr lang="cs-CZ" sz="800" dirty="0"/>
              <a:t>=24563BC2BA666DEF4C6CD56EC7289522FB8DC80B&amp;first=0&amp;FORM=IDFRIR&gt;.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http://leccos.com/index.php/clanky/faze-mesice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=f%C3%A1ze+m%C4%9Bs%C3%ADce&amp;view=</a:t>
            </a:r>
            <a:r>
              <a:rPr lang="cs-CZ" sz="800" dirty="0" err="1"/>
              <a:t>detail&amp;id</a:t>
            </a:r>
            <a:r>
              <a:rPr lang="cs-CZ" sz="800" dirty="0"/>
              <a:t>=6921FE1568B6D33080F14649271C0392A548D1AC&amp;first=0&amp;FORM=IDFRIR&gt;.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: http://www.stockphotos.cz/image.php?img_id=14020923&amp;img_type=1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=st%C5%99%C3%ADd%C3%A1n%C3%AD+dne+a+noci&amp;view=</a:t>
            </a:r>
            <a:r>
              <a:rPr lang="cs-CZ" sz="800" dirty="0" err="1"/>
              <a:t>detail&amp;id</a:t>
            </a:r>
            <a:r>
              <a:rPr lang="cs-CZ" sz="800" dirty="0"/>
              <a:t>=2A2B5DC10B77F463462291BCE0DBCD2C30A05EB3&amp;first=0&amp;FORM=IDFRIR&gt;. </a:t>
            </a:r>
          </a:p>
        </p:txBody>
      </p:sp>
    </p:spTree>
    <p:extLst>
      <p:ext uri="{BB962C8B-B14F-4D97-AF65-F5344CB8AC3E}">
        <p14:creationId xmlns:p14="http://schemas.microsoft.com/office/powerpoint/2010/main" val="407465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" dirty="0"/>
              <a:t>NEUVEDENO. </a:t>
            </a:r>
            <a:r>
              <a:rPr lang="cs-CZ" sz="800" i="1" dirty="0"/>
              <a:t>http://metmladez.wz.cz/metdeti/i19.htm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=st%C5%99%C3%ADd%C3%A1n%C3%AD+dne+a+noci&amp;view=</a:t>
            </a:r>
            <a:r>
              <a:rPr lang="cs-CZ" sz="800" dirty="0" err="1"/>
              <a:t>detail&amp;id</a:t>
            </a:r>
            <a:r>
              <a:rPr lang="cs-CZ" sz="800" dirty="0"/>
              <a:t>=ADAEB903BF8A163AF01CE88E505DEE6D77E50E47&amp;first=31&amp;FORM=IDFRIR&gt;.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: http://zuzcinazeme.blog.cz/0911/pohyby-zeme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=st%C5%99%C3%ADd%C3%A1n%C3%AD+ro%C4%8Dn%C3%ADch+obdob%C3%AD&amp;view=</a:t>
            </a:r>
            <a:r>
              <a:rPr lang="cs-CZ" sz="800" dirty="0" err="1"/>
              <a:t>detail&amp;id</a:t>
            </a:r>
            <a:r>
              <a:rPr lang="cs-CZ" sz="800" dirty="0"/>
              <a:t>=DB67B3C068DA90633E9865021FDD1C585797057B&amp;first=0&amp;FORM=IDFRIR&gt;.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http://andelske-obrazy.blog.cz/galerie/galerie/krasne-obrazky-jinych-autoru/obrazek/50324042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=zem%C4%9B&amp;view=</a:t>
            </a:r>
            <a:r>
              <a:rPr lang="cs-CZ" sz="800" dirty="0" err="1"/>
              <a:t>detail&amp;id</a:t>
            </a:r>
            <a:r>
              <a:rPr lang="cs-CZ" sz="800" dirty="0"/>
              <a:t>=D0F70C59E2C90F720165491FC40849AAA30B2284&amp;first=121&amp;FORM=IDFRIR&gt;.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http://vtm.zive.cz/aktuality/cesta-do-nitra-planety-zeme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=zem%C4%9B&amp;view=</a:t>
            </a:r>
            <a:r>
              <a:rPr lang="cs-CZ" sz="800" dirty="0" err="1"/>
              <a:t>detail&amp;id</a:t>
            </a:r>
            <a:r>
              <a:rPr lang="cs-CZ" sz="800" dirty="0"/>
              <a:t>=C086835FC91EEE84AFED4F998263F552C0A2F7A6&amp;first=211&amp;FORM=IDFRIR&gt;. </a:t>
            </a:r>
            <a:endParaRPr lang="cs-CZ" sz="800" dirty="0" smtClean="0"/>
          </a:p>
          <a:p>
            <a:r>
              <a:rPr lang="cs-CZ" sz="800" dirty="0"/>
              <a:t>NEUVEDENO. </a:t>
            </a:r>
            <a:r>
              <a:rPr lang="cs-CZ" sz="800" i="1" dirty="0"/>
              <a:t>http://www.stylovazena.cz/zdravi/jak-vybrat-slunecni-bryle</a:t>
            </a:r>
            <a:r>
              <a:rPr lang="cs-CZ" sz="800" dirty="0"/>
              <a:t> [online]. [cit. 8.4.2012]. Dostupný na WWW: &lt;http://www.bing.com/</a:t>
            </a:r>
            <a:r>
              <a:rPr lang="cs-CZ" sz="800" dirty="0" err="1"/>
              <a:t>images</a:t>
            </a:r>
            <a:r>
              <a:rPr lang="cs-CZ" sz="800" dirty="0"/>
              <a:t>/</a:t>
            </a:r>
            <a:r>
              <a:rPr lang="cs-CZ" sz="800" dirty="0" err="1"/>
              <a:t>search?q</a:t>
            </a:r>
            <a:r>
              <a:rPr lang="cs-CZ" sz="800" dirty="0"/>
              <a:t>=slune%C4%8Dn%C3%AD+z%C3%A1%C5%99en%C3%AD&amp;view=</a:t>
            </a:r>
            <a:r>
              <a:rPr lang="cs-CZ" sz="800" dirty="0" err="1"/>
              <a:t>detail&amp;id</a:t>
            </a:r>
            <a:r>
              <a:rPr lang="cs-CZ" sz="800"/>
              <a:t>=70E0BDD82E15704E0032026DEF199E00B2465F6A&amp;first=181&amp;FORM=IDFRIR&gt;. 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645205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153</TotalTime>
  <Words>784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Prezentace aplikace PowerPoint</vt:lpstr>
      <vt:lpstr>VESMÍR A ZEMĚ</vt:lpstr>
      <vt:lpstr>ANOTACE</vt:lpstr>
      <vt:lpstr>VESMÍR</vt:lpstr>
      <vt:lpstr>SLUNCE</vt:lpstr>
      <vt:lpstr>SLUNEČNÍ SOUSTAVA</vt:lpstr>
      <vt:lpstr>GRAVITACE</vt:lpstr>
      <vt:lpstr>MĚSÍC</vt:lpstr>
      <vt:lpstr> STŘÍDÁNÍ DNE A NOCI</vt:lpstr>
      <vt:lpstr>STŘÍDÁNÍ ROČNÍCH OBDOBÍ</vt:lpstr>
      <vt:lpstr>ZÁZRAČNÁ PLANETA ZEMĚ</vt:lpstr>
      <vt:lpstr>PODMÍNKY VZNIKU ŽIVOTA NA ZEMI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Martin Králík</cp:lastModifiedBy>
  <cp:revision>28</cp:revision>
  <dcterms:created xsi:type="dcterms:W3CDTF">2011-12-29T17:36:47Z</dcterms:created>
  <dcterms:modified xsi:type="dcterms:W3CDTF">2012-04-08T19:26:16Z</dcterms:modified>
</cp:coreProperties>
</file>