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VY_32_INOVACE_15_Vlastivěda 4.ročník_Jiří z Poděbrad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Mgr</a:t>
          </a:r>
          <a:r>
            <a:rPr lang="cs-CZ" sz="2000" dirty="0" smtClean="0"/>
            <a:t>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Jiří z Poděbrad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272C46-4522-4BBC-ABEA-BD5E9A1AA87D}" type="presOf" srcId="{757F3AB3-0718-4624-B441-E567A8F0AB56}" destId="{333A1088-737F-45CB-B68E-254E46348037}" srcOrd="0" destOrd="0" presId="urn:microsoft.com/office/officeart/2005/8/layout/target3"/>
    <dgm:cxn modelId="{E7709804-C01E-45C5-B664-E53526899CF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53F963-43D7-4EFA-9B95-F37E8155BF93}" type="presOf" srcId="{D1B46980-6531-4606-95E6-44980827E919}" destId="{2BE915AB-18AA-4053-B92C-3BFC9ED204BB}" srcOrd="1" destOrd="0" presId="urn:microsoft.com/office/officeart/2005/8/layout/target3"/>
    <dgm:cxn modelId="{49D9E4EF-AFCE-44EF-8621-2CCF3906C117}" type="presOf" srcId="{B651F6E3-6281-48DB-9319-2AEAFDAE7572}" destId="{619D679B-A015-4ECF-8348-D1034C574F40}" srcOrd="0" destOrd="0" presId="urn:microsoft.com/office/officeart/2005/8/layout/target3"/>
    <dgm:cxn modelId="{B0279CA3-96E0-47DC-AE68-79142B624552}" type="presOf" srcId="{B651F6E3-6281-48DB-9319-2AEAFDAE7572}" destId="{6BB5E863-4638-4E1D-BFDE-399D028AC4ED}" srcOrd="1" destOrd="0" presId="urn:microsoft.com/office/officeart/2005/8/layout/target3"/>
    <dgm:cxn modelId="{0F339503-D9D8-40D0-8DA7-3122F8794C02}" type="presOf" srcId="{D8197B8C-B260-4A16-BDF4-0947B075E274}" destId="{5A5FFA88-C948-4069-8E93-59FA12366E83}" srcOrd="1" destOrd="0" presId="urn:microsoft.com/office/officeart/2005/8/layout/target3"/>
    <dgm:cxn modelId="{9AD97CD9-FAE4-4A9E-9D59-CAE0358A44D7}" type="presOf" srcId="{D1B46980-6531-4606-95E6-44980827E919}" destId="{6140AFEC-043D-4C43-A2F9-D0F5331DF3A3}" srcOrd="0" destOrd="0" presId="urn:microsoft.com/office/officeart/2005/8/layout/target3"/>
    <dgm:cxn modelId="{E38211D4-246B-4CF6-8A4A-B9B6B5E56C90}" type="presOf" srcId="{4C35D32F-0EAB-4CD7-82EE-45574DC2A586}" destId="{8BEBB6EC-1DAA-4CAC-8A25-BC0FCBD5DBD5}" srcOrd="0" destOrd="0" presId="urn:microsoft.com/office/officeart/2005/8/layout/target3"/>
    <dgm:cxn modelId="{8E7468A6-0DB0-4F22-8BF8-6C2BE309272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23181CC-54BC-4353-B32D-36BEDBB8A6B2}" type="presOf" srcId="{D8197B8C-B260-4A16-BDF4-0947B075E274}" destId="{25B08C86-7E15-44DC-BE7F-FFB55DD49D12}" srcOrd="0" destOrd="0" presId="urn:microsoft.com/office/officeart/2005/8/layout/target3"/>
    <dgm:cxn modelId="{AA7E5C10-9E4F-4EAD-8594-C780D728D39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6380D0-7835-44B0-AB5C-CED7FC56AFBE}" type="presParOf" srcId="{333A1088-737F-45CB-B68E-254E46348037}" destId="{F5ABB229-8D3B-4694-996A-96F23CF14429}" srcOrd="0" destOrd="0" presId="urn:microsoft.com/office/officeart/2005/8/layout/target3"/>
    <dgm:cxn modelId="{4F6CB5AD-05DE-4E1B-A694-796C4B106432}" type="presParOf" srcId="{333A1088-737F-45CB-B68E-254E46348037}" destId="{F41139FD-01EE-4571-8B17-4FB00FC51163}" srcOrd="1" destOrd="0" presId="urn:microsoft.com/office/officeart/2005/8/layout/target3"/>
    <dgm:cxn modelId="{F65A840F-5F7F-4AB1-84B5-73D3415933F6}" type="presParOf" srcId="{333A1088-737F-45CB-B68E-254E46348037}" destId="{D005CE8C-CC26-4C3E-AC11-E15060ECD759}" srcOrd="2" destOrd="0" presId="urn:microsoft.com/office/officeart/2005/8/layout/target3"/>
    <dgm:cxn modelId="{9A68A171-5AEC-46F4-8DB1-ECD478AEED01}" type="presParOf" srcId="{333A1088-737F-45CB-B68E-254E46348037}" destId="{2C702D82-9B77-49B7-9568-BB8EB47C3372}" srcOrd="3" destOrd="0" presId="urn:microsoft.com/office/officeart/2005/8/layout/target3"/>
    <dgm:cxn modelId="{65F2901A-B8B9-49C2-9174-94337126D788}" type="presParOf" srcId="{333A1088-737F-45CB-B68E-254E46348037}" destId="{A52A0455-90FF-4808-ABD0-F02540D31D5A}" srcOrd="4" destOrd="0" presId="urn:microsoft.com/office/officeart/2005/8/layout/target3"/>
    <dgm:cxn modelId="{C8CB9555-0D29-4219-85D9-FC71530B6171}" type="presParOf" srcId="{333A1088-737F-45CB-B68E-254E46348037}" destId="{6140AFEC-043D-4C43-A2F9-D0F5331DF3A3}" srcOrd="5" destOrd="0" presId="urn:microsoft.com/office/officeart/2005/8/layout/target3"/>
    <dgm:cxn modelId="{1BF028B0-F052-4303-9F22-91BDADEBC2FC}" type="presParOf" srcId="{333A1088-737F-45CB-B68E-254E46348037}" destId="{9358AC05-5D7D-4327-9F80-1AD486AEA664}" srcOrd="6" destOrd="0" presId="urn:microsoft.com/office/officeart/2005/8/layout/target3"/>
    <dgm:cxn modelId="{9FD53266-2E88-4320-8FCE-71605FA6AE20}" type="presParOf" srcId="{333A1088-737F-45CB-B68E-254E46348037}" destId="{313FC574-E1CD-4FB4-B054-0B805CE0447D}" srcOrd="7" destOrd="0" presId="urn:microsoft.com/office/officeart/2005/8/layout/target3"/>
    <dgm:cxn modelId="{896D5444-377B-487A-8512-0F9C3593FB65}" type="presParOf" srcId="{333A1088-737F-45CB-B68E-254E46348037}" destId="{619D679B-A015-4ECF-8348-D1034C574F40}" srcOrd="8" destOrd="0" presId="urn:microsoft.com/office/officeart/2005/8/layout/target3"/>
    <dgm:cxn modelId="{F280D133-2468-4330-BFAE-388CC99B481C}" type="presParOf" srcId="{333A1088-737F-45CB-B68E-254E46348037}" destId="{322283A8-4A27-4CDA-BAE3-F381106A9174}" srcOrd="9" destOrd="0" presId="urn:microsoft.com/office/officeart/2005/8/layout/target3"/>
    <dgm:cxn modelId="{2F0ADB26-0062-48B4-AD56-12EBC510A020}" type="presParOf" srcId="{333A1088-737F-45CB-B68E-254E46348037}" destId="{FFC9F71D-1B4F-4AD9-A4A6-86ADEFC8AF5C}" srcOrd="10" destOrd="0" presId="urn:microsoft.com/office/officeart/2005/8/layout/target3"/>
    <dgm:cxn modelId="{D13B0C20-6262-4DC9-94C6-C38464C4AB1D}" type="presParOf" srcId="{333A1088-737F-45CB-B68E-254E46348037}" destId="{25B08C86-7E15-44DC-BE7F-FFB55DD49D12}" srcOrd="11" destOrd="0" presId="urn:microsoft.com/office/officeart/2005/8/layout/target3"/>
    <dgm:cxn modelId="{554FD960-93E0-4791-B9B7-4FABE03B7A47}" type="presParOf" srcId="{333A1088-737F-45CB-B68E-254E46348037}" destId="{76644BE8-9D7C-4C09-B250-3D10AF48CBB7}" srcOrd="12" destOrd="0" presId="urn:microsoft.com/office/officeart/2005/8/layout/target3"/>
    <dgm:cxn modelId="{E43AB205-FCA8-43E2-A4CB-719C666EAA62}" type="presParOf" srcId="{333A1088-737F-45CB-B68E-254E46348037}" destId="{EE85B701-7295-41C0-BA7A-34D3756A2AE6}" srcOrd="13" destOrd="0" presId="urn:microsoft.com/office/officeart/2005/8/layout/target3"/>
    <dgm:cxn modelId="{ECE99795-67D2-4402-9962-A032C1C28D2C}" type="presParOf" srcId="{333A1088-737F-45CB-B68E-254E46348037}" destId="{8BEBB6EC-1DAA-4CAC-8A25-BC0FCBD5DBD5}" srcOrd="14" destOrd="0" presId="urn:microsoft.com/office/officeart/2005/8/layout/target3"/>
    <dgm:cxn modelId="{46E80CAA-7C33-4464-9383-487CEB5B870A}" type="presParOf" srcId="{333A1088-737F-45CB-B68E-254E46348037}" destId="{AED2198E-93D5-4001-81B4-73124B309672}" srcOrd="15" destOrd="0" presId="urn:microsoft.com/office/officeart/2005/8/layout/target3"/>
    <dgm:cxn modelId="{E5DD5638-CF63-4A75-81DB-11555CFF3A19}" type="presParOf" srcId="{333A1088-737F-45CB-B68E-254E46348037}" destId="{2BE915AB-18AA-4053-B92C-3BFC9ED204BB}" srcOrd="16" destOrd="0" presId="urn:microsoft.com/office/officeart/2005/8/layout/target3"/>
    <dgm:cxn modelId="{A0FCDF4E-CFFF-4A66-8BC2-E307E695A127}" type="presParOf" srcId="{333A1088-737F-45CB-B68E-254E46348037}" destId="{6BB5E863-4638-4E1D-BFDE-399D028AC4ED}" srcOrd="17" destOrd="0" presId="urn:microsoft.com/office/officeart/2005/8/layout/target3"/>
    <dgm:cxn modelId="{9D338070-FD21-49C0-878F-17CF17AF603F}" type="presParOf" srcId="{333A1088-737F-45CB-B68E-254E46348037}" destId="{5A5FFA88-C948-4069-8E93-59FA12366E83}" srcOrd="18" destOrd="0" presId="urn:microsoft.com/office/officeart/2005/8/layout/target3"/>
    <dgm:cxn modelId="{47ED7939-479E-42C0-BB1E-384E43E794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Mgr</a:t>
          </a:r>
          <a:r>
            <a:rPr lang="cs-CZ" sz="2000" kern="1200" dirty="0" smtClean="0"/>
            <a:t>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VY_32_INOVACE_15_Vlastivěda 4.ročník_Jiří z Poděbrad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Jiří z Poděbrad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42BA00C-6A73-42F3-A5D3-68754A1BFCCD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DC07CD6-A540-427A-949B-95B1C29551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571903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25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Z PODĚBRAD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556792"/>
            <a:ext cx="2232247" cy="2448272"/>
          </a:xfrm>
        </p:spPr>
      </p:pic>
    </p:spTree>
    <p:extLst>
      <p:ext uri="{BB962C8B-B14F-4D97-AF65-F5344CB8AC3E}">
        <p14:creationId xmlns:p14="http://schemas.microsoft.com/office/powerpoint/2010/main" val="403134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určena k výkladu.</a:t>
            </a:r>
          </a:p>
          <a:p>
            <a:r>
              <a:rPr lang="cs-CZ" dirty="0" smtClean="0"/>
              <a:t>Je vhodné ji doplnit pověstí o králi Ječmínkovi nebo i </a:t>
            </a:r>
            <a:r>
              <a:rPr lang="cs-CZ" dirty="0" smtClean="0"/>
              <a:t>pověstí </a:t>
            </a:r>
            <a:r>
              <a:rPr lang="cs-CZ" dirty="0" smtClean="0"/>
              <a:t>o bratru Palečkovi.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63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Z PODĚBRAD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ocný a bohatý husitský šlechtic</a:t>
            </a:r>
          </a:p>
          <a:p>
            <a:r>
              <a:rPr lang="cs-CZ" dirty="0"/>
              <a:t>z</a:t>
            </a:r>
            <a:r>
              <a:rPr lang="cs-CZ" dirty="0" smtClean="0"/>
              <a:t>emský správce, který vládl za Zikmundova vnuka krále Ladislava (malý chlapec)</a:t>
            </a:r>
          </a:p>
          <a:p>
            <a:r>
              <a:rPr lang="cs-CZ" dirty="0"/>
              <a:t>c</a:t>
            </a:r>
            <a:r>
              <a:rPr lang="cs-CZ" dirty="0" smtClean="0"/>
              <a:t>htěl vrátit mír a blahobyt</a:t>
            </a:r>
          </a:p>
          <a:p>
            <a:r>
              <a:rPr lang="cs-CZ" dirty="0" smtClean="0"/>
              <a:t>„Za krále Holce byla za groš ovce“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645024"/>
            <a:ext cx="173164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3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JIŘÍ Z PODĚBRAD-HUSITSKÝ KRÁL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Ladislavově smrti byl zvolen králem.</a:t>
            </a:r>
          </a:p>
          <a:p>
            <a:r>
              <a:rPr lang="cs-CZ" dirty="0" smtClean="0"/>
              <a:t>Chtěl v zemi právo a pořádek.</a:t>
            </a:r>
          </a:p>
          <a:p>
            <a:r>
              <a:rPr lang="cs-CZ" dirty="0" smtClean="0"/>
              <a:t>Páni měli vrátit neprávem přisvojený královský majetek.</a:t>
            </a:r>
          </a:p>
          <a:p>
            <a:r>
              <a:rPr lang="cs-CZ" dirty="0" smtClean="0"/>
              <a:t>Páni proti němu vytáhli ve zbrani, ale byli poraženi.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140968"/>
            <a:ext cx="2376264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3573016"/>
            <a:ext cx="2514600" cy="16668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2616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ČEŠTÍ BRATŘI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PETR CHELČICKÝ</a:t>
            </a:r>
          </a:p>
          <a:p>
            <a:r>
              <a:rPr lang="cs-CZ" dirty="0" smtClean="0"/>
              <a:t>Začali se k němu hlásit někteří husité.</a:t>
            </a:r>
          </a:p>
          <a:p>
            <a:r>
              <a:rPr lang="cs-CZ" dirty="0" smtClean="0"/>
              <a:t>Odmítal všechno násilí.                        </a:t>
            </a:r>
            <a:r>
              <a:rPr lang="cs-CZ" dirty="0"/>
              <a:t>V</a:t>
            </a:r>
            <a:r>
              <a:rPr lang="cs-CZ" dirty="0" smtClean="0"/>
              <a:t>šichni měli žít pospolu v chudobě jako bratři a sestry.</a:t>
            </a:r>
          </a:p>
          <a:p>
            <a:r>
              <a:rPr lang="cs-CZ" dirty="0" smtClean="0"/>
              <a:t>Jiřík zprvu podporoval, ale pak je začal pronásledovat jako kacíře.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423118"/>
            <a:ext cx="1990725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861048"/>
            <a:ext cx="2033167" cy="1440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8597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ČEŠTÍ BRATŘI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Později zmírnili svá přísná pravidla o chudobě.</a:t>
            </a:r>
          </a:p>
          <a:p>
            <a:r>
              <a:rPr lang="cs-CZ" dirty="0" smtClean="0"/>
              <a:t>Vydali mnoho překrásných knih.</a:t>
            </a:r>
          </a:p>
          <a:p>
            <a:r>
              <a:rPr lang="cs-CZ" dirty="0" smtClean="0"/>
              <a:t>Přeložili do češtiny také svatou </a:t>
            </a:r>
            <a:r>
              <a:rPr lang="cs-CZ" dirty="0" smtClean="0"/>
              <a:t>knihu - </a:t>
            </a:r>
            <a:r>
              <a:rPr lang="cs-CZ" dirty="0" smtClean="0"/>
              <a:t>Bibli.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852936"/>
            <a:ext cx="205740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0063" y="3068960"/>
            <a:ext cx="1666875" cy="2009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9634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VLÁDA JIŘÍHO Z PODĚBRAD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Páni našli spojence proti Jiříkovi v uherském králi Matyášovi a římském papeži.</a:t>
            </a:r>
          </a:p>
          <a:p>
            <a:r>
              <a:rPr lang="cs-CZ" dirty="0" smtClean="0"/>
              <a:t>Jiřík zatím navrhoval ostatním králům spojenectví proti Turkům.</a:t>
            </a:r>
          </a:p>
          <a:p>
            <a:r>
              <a:rPr lang="cs-CZ" dirty="0" smtClean="0"/>
              <a:t>Spory se měly řešit jednáním ne válkou.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429000"/>
            <a:ext cx="1447800" cy="1885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609975"/>
            <a:ext cx="1171575" cy="152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400425"/>
            <a:ext cx="2857500" cy="19431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22716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VLADISLAV JAGELLONSKÝ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olský král zvolený po smrti Jiřího z Poděbrad (v Kutné Hoře)</a:t>
            </a:r>
          </a:p>
          <a:p>
            <a:r>
              <a:rPr lang="cs-CZ" dirty="0"/>
              <a:t>s</a:t>
            </a:r>
            <a:r>
              <a:rPr lang="cs-CZ" dirty="0" smtClean="0"/>
              <a:t>labý </a:t>
            </a:r>
            <a:r>
              <a:rPr lang="cs-CZ" dirty="0" smtClean="0"/>
              <a:t>král - král </a:t>
            </a:r>
            <a:r>
              <a:rPr lang="cs-CZ" dirty="0" smtClean="0"/>
              <a:t>Bene</a:t>
            </a:r>
          </a:p>
          <a:p>
            <a:r>
              <a:rPr lang="cs-CZ" dirty="0"/>
              <a:t>z</a:t>
            </a:r>
            <a:r>
              <a:rPr lang="cs-CZ" dirty="0" smtClean="0"/>
              <a:t>a jeho vlády byl mír</a:t>
            </a:r>
          </a:p>
          <a:p>
            <a:r>
              <a:rPr lang="cs-CZ" dirty="0"/>
              <a:t>o</a:t>
            </a:r>
            <a:r>
              <a:rPr lang="cs-CZ" dirty="0" smtClean="0"/>
              <a:t>bnova země</a:t>
            </a:r>
          </a:p>
          <a:p>
            <a:r>
              <a:rPr lang="cs-CZ" dirty="0" smtClean="0"/>
              <a:t>Pražský </a:t>
            </a:r>
            <a:r>
              <a:rPr lang="cs-CZ" dirty="0" smtClean="0"/>
              <a:t>hrad - Vladislavský </a:t>
            </a:r>
            <a:r>
              <a:rPr lang="cs-CZ" dirty="0" smtClean="0"/>
              <a:t>sál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268760"/>
            <a:ext cx="205740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01008"/>
            <a:ext cx="2857500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645024"/>
            <a:ext cx="2304256" cy="14813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5025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800" dirty="0" smtClean="0">
                <a:hlinkClick r:id="rId2"/>
              </a:rPr>
              <a:t>http://microsoft.com</a:t>
            </a:r>
            <a:endParaRPr lang="cs-CZ" sz="800" dirty="0" smtClean="0"/>
          </a:p>
          <a:p>
            <a:r>
              <a:rPr lang="cs-CZ" sz="800" dirty="0"/>
              <a:t>PAVEL AUGUSTA, František Honzák. </a:t>
            </a:r>
            <a:r>
              <a:rPr lang="cs-CZ" sz="800" i="1" dirty="0"/>
              <a:t>Vlastivěda</a:t>
            </a:r>
            <a:r>
              <a:rPr lang="cs-CZ" sz="800" dirty="0"/>
              <a:t>: </a:t>
            </a:r>
            <a:r>
              <a:rPr lang="cs-CZ" sz="800" i="1" dirty="0"/>
              <a:t>pro 4.ročník</a:t>
            </a:r>
            <a:r>
              <a:rPr lang="cs-CZ" sz="800" dirty="0"/>
              <a:t>. 3.vydání. Úvaly: SPL </a:t>
            </a:r>
            <a:r>
              <a:rPr lang="cs-CZ" sz="800" dirty="0" err="1"/>
              <a:t>Práce,Albra</a:t>
            </a:r>
            <a:r>
              <a:rPr lang="cs-CZ" sz="800" dirty="0"/>
              <a:t>, 2001. ISBN 80-86287-32-7</a:t>
            </a:r>
            <a:r>
              <a:rPr lang="cs-CZ" sz="800" dirty="0" smtClean="0"/>
              <a:t>.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http://www.jcnews.cz/jiri-z-podebrad/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=Ji%c5%99%c3%ad+z+Pod%c4%9bbrad&amp;view=</a:t>
            </a:r>
            <a:r>
              <a:rPr lang="cs-CZ" sz="800" dirty="0" err="1"/>
              <a:t>detail&amp;id</a:t>
            </a:r>
            <a:r>
              <a:rPr lang="cs-CZ" sz="800" dirty="0"/>
              <a:t>=EBA72328D3E726ACEB23AE271EC219C6F0B9241A&amp;first=0&amp;FORM=IDFRIR&gt;. </a:t>
            </a:r>
            <a:r>
              <a:rPr lang="cs-CZ" sz="800" dirty="0" smtClean="0"/>
              <a:t> 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http://www.zlate-mince.cz/CRM_Korunovace_Jiriho_z_Podebrad_kralem.htm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=Ji%c5%99%c3%ad+z+Pod%c4%9bbrad&amp;view=</a:t>
            </a:r>
            <a:r>
              <a:rPr lang="cs-CZ" sz="800" dirty="0" err="1"/>
              <a:t>detail&amp;id</a:t>
            </a:r>
            <a:r>
              <a:rPr lang="cs-CZ" sz="800" dirty="0"/>
              <a:t>=EBA72328D3E726ACEB23AE271EC219C6F0B9241A&amp;first=0&amp;FORM=IDFRIR&gt;.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http://www.svornost.com/2011/04/kalendarium-22-dubna-1467-jiri-z-podebrad-zahajil-vitezne-zazeni-proti-jednote-zelenohorske/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=Ji%c5%99%c3%ad+z+Pod%c4%9bbrad&amp;view=</a:t>
            </a:r>
            <a:r>
              <a:rPr lang="cs-CZ" sz="800" dirty="0" err="1"/>
              <a:t>detail&amp;id</a:t>
            </a:r>
            <a:r>
              <a:rPr lang="cs-CZ" sz="800" dirty="0"/>
              <a:t>=EBA72328D3E726ACEB23AE271EC219C6F0B9241A&amp;first=0&amp;FORM=IDFRIR&gt;.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http://www.zlate-mince.cz/CRM_Korunovace_Jiriho_z_Podebrad_kralem.htm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=Ji%c5%99%c3%ad+z+Pod%c4%9bbrad&amp;view=</a:t>
            </a:r>
            <a:r>
              <a:rPr lang="cs-CZ" sz="800" dirty="0" err="1"/>
              <a:t>detail&amp;id</a:t>
            </a:r>
            <a:r>
              <a:rPr lang="cs-CZ" sz="800" dirty="0"/>
              <a:t>=EBA72328D3E726ACEB23AE271EC219C6F0B9241A&amp;first=0&amp;FORM=IDFRIR&gt;.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http://www.mjakub.cz/index.php?idm=37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=%c4%8de%c5%a1t%c3%ad+brat%c5%99i&amp;view=</a:t>
            </a:r>
            <a:r>
              <a:rPr lang="cs-CZ" sz="800" dirty="0" err="1"/>
              <a:t>detail&amp;id</a:t>
            </a:r>
            <a:r>
              <a:rPr lang="cs-CZ" sz="800" dirty="0"/>
              <a:t>=4C49031B21861CEAB60FBBD05E7C0365155F7F67&amp;first=0&amp;FORM=IDFRIR&gt;. </a:t>
            </a:r>
            <a:endParaRPr lang="cs-CZ" sz="800" dirty="0" smtClean="0"/>
          </a:p>
          <a:p>
            <a:r>
              <a:rPr lang="cs-CZ" sz="800" dirty="0"/>
              <a:t>NRUVEDENO. </a:t>
            </a:r>
            <a:r>
              <a:rPr lang="cs-CZ" sz="800" i="1" dirty="0"/>
              <a:t>http://dejepissychrov.sweb.cz/opakovani8.html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=Petr+Chel%c4%8dick%c3%bd&amp;view=</a:t>
            </a:r>
            <a:r>
              <a:rPr lang="cs-CZ" sz="800" dirty="0" err="1"/>
              <a:t>detail&amp;id</a:t>
            </a:r>
            <a:r>
              <a:rPr lang="cs-CZ" sz="800" dirty="0"/>
              <a:t>=812AB4973F8D5E54A31C655ADDE7AB634EC77A00&amp;first=0&amp;FORM=IDFRIR&gt;. </a:t>
            </a:r>
            <a:endParaRPr lang="cs-CZ" sz="800" dirty="0" smtClean="0"/>
          </a:p>
          <a:p>
            <a:r>
              <a:rPr lang="nl-NL" sz="800" dirty="0"/>
              <a:t>VILÍMEK, Jan. </a:t>
            </a:r>
            <a:r>
              <a:rPr lang="nl-NL" sz="800" i="1" dirty="0"/>
              <a:t>http://cs.wikipedia.org/wiki/Soubor:Jan_Vil%C3%ADmek_-_Ji%C5%99%C3%AD_z_Pod%C4%9Bbrad_a_z_Kun%C5%A1t%C3%A1tu.jpg</a:t>
            </a:r>
            <a:r>
              <a:rPr lang="nl-NL" sz="800" dirty="0"/>
              <a:t> [online]. [cit. 7.4.2012]. Dostupný na WWW: &lt;http://www.bing.com/images/search?q=ji%c5%99%c3%ad+z+pod%c4%9bbrad&amp;view=detail&amp;id=941E64464402DC969F8DE4CCAE8C370F134A3543&amp;first=0&amp;FORM=IDFRIR&gt;.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http://www.panovnici.estranky.cz/clanky/matyas-korvin.html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=maty%c3%a1%c5%a1+korv%c3%adn&amp;view=</a:t>
            </a:r>
            <a:r>
              <a:rPr lang="cs-CZ" sz="800" dirty="0" err="1"/>
              <a:t>detail&amp;id</a:t>
            </a:r>
            <a:r>
              <a:rPr lang="cs-CZ" sz="800" dirty="0"/>
              <a:t>=0BC885FD5382433C343D307F7A44F0AD0C83E61E&amp;first=0&amp;FORM=IDFRIR&gt;. </a:t>
            </a:r>
            <a:endParaRPr lang="cs-CZ" sz="800" dirty="0" smtClean="0"/>
          </a:p>
          <a:p>
            <a:r>
              <a:rPr lang="cs-CZ" sz="800" dirty="0"/>
              <a:t>ALEŠ, Mikoláš. </a:t>
            </a:r>
            <a:r>
              <a:rPr lang="cs-CZ" sz="800" i="1" dirty="0"/>
              <a:t>http://history-if.blog.cz/1103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=jedn%c3%a1n%c3%ad+maty%c3%a1%c5%a1e+korv%c3%adna+a+ji%c5%99%c3%adho+z+pod%c4%9bbrad&amp;view=</a:t>
            </a:r>
            <a:r>
              <a:rPr lang="cs-CZ" sz="800" dirty="0" err="1"/>
              <a:t>detail&amp;id</a:t>
            </a:r>
            <a:r>
              <a:rPr lang="cs-CZ" sz="800" dirty="0"/>
              <a:t>=F4BDCCCA5E04C31DB30B15214D209482AB864057&amp;first=0&amp;FORM=IDFRIR&gt;.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http://simonak.eu/index.php?stranka=pages/h_k/3_1.htm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=Vladislav+Jagellonsk%c3%bd&amp;view=</a:t>
            </a:r>
            <a:r>
              <a:rPr lang="cs-CZ" sz="800" dirty="0" err="1"/>
              <a:t>detail&amp;id</a:t>
            </a:r>
            <a:r>
              <a:rPr lang="cs-CZ" sz="800" dirty="0"/>
              <a:t>=9220F90F7C9BF2E83DF8498165CA7502A46D3120&amp;first=0&amp;FORM=IDFRIR</a:t>
            </a:r>
            <a:r>
              <a:rPr lang="cs-CZ" sz="800" dirty="0" smtClean="0"/>
              <a:t>&gt;.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http://www.kr-stredocesky.cz/portal/odbory/kultura-a-kulturni-dedictvi/narodni-kulturni-pamatky/vlassky-dvur-v-kutne-hore.htm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=Vla%c5%a1sk%c3%bd+dv%c5%afr&amp;view=</a:t>
            </a:r>
            <a:r>
              <a:rPr lang="cs-CZ" sz="800" dirty="0" err="1"/>
              <a:t>detail&amp;id</a:t>
            </a:r>
            <a:r>
              <a:rPr lang="cs-CZ" sz="800" dirty="0"/>
              <a:t>=7FFBDC65CF295510F8B627E319B7A82B8DDA87C7&amp;first=0&amp;FORM=IDFRIR&gt;. </a:t>
            </a:r>
            <a:r>
              <a:rPr lang="cs-CZ" sz="800" dirty="0" smtClean="0"/>
              <a:t> </a:t>
            </a:r>
            <a:endParaRPr lang="cs-CZ" sz="800" dirty="0"/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65798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113</TotalTime>
  <Words>534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JIŘÍ Z PODĚBRAD</vt:lpstr>
      <vt:lpstr>ANOTACE</vt:lpstr>
      <vt:lpstr>JIŘÍ Z PODĚBRAD</vt:lpstr>
      <vt:lpstr>JIŘÍ Z PODĚBRAD-HUSITSKÝ KRÁL</vt:lpstr>
      <vt:lpstr>ČEŠTÍ BRATŘI</vt:lpstr>
      <vt:lpstr>ČEŠTÍ BRATŘI</vt:lpstr>
      <vt:lpstr>VLÁDA JIŘÍHO Z PODĚBRAD</vt:lpstr>
      <vt:lpstr>VLADISLAV JAGELLONSKÝ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21</cp:revision>
  <dcterms:created xsi:type="dcterms:W3CDTF">2012-01-08T17:12:11Z</dcterms:created>
  <dcterms:modified xsi:type="dcterms:W3CDTF">2012-04-08T19:30:22Z</dcterms:modified>
</cp:coreProperties>
</file>