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17CB4-6615-4CFB-96B3-33BA94F4950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4FFB03-C323-4569-8B0B-E9F74B0DBB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494BFE-93A0-42EE-8BB5-32E3103E9FE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7E25F-D151-40C8-8CDD-74D9AA2FBA2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43270-EBE6-4627-9A34-AA9DDD0CC29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E64AE7-D00E-4E89-8998-37CBF05FBF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971EE-F81F-4B1A-9D4D-601BB5745B7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8EB073-33F4-4417-A413-2FB656FFF9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AEB3A8-F202-492A-AF4D-54993003EAD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5D780E-2CCD-4601-91AD-EB092CA1D96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C73CF-4698-44FE-B738-3D3D217173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CD3D6-B76D-406F-909E-C10F46A2F7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68189F8-1DFA-4168-BE90-4B6D7D874BB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4/Pista4carrile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e/e9/Bicycle_wheel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d/dc/Sdiri_vol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4/42/Copenhagen_Metro_escalator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f/f2/Spiral_escalator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penhagen_Metro_escalators.jpg" TargetMode="External"/><Relationship Id="rId7" Type="http://schemas.openxmlformats.org/officeDocument/2006/relationships/hyperlink" Target="http://cs.wikipedia.org/wiki/Soubor:Bicycle_wheel.jpg" TargetMode="External"/><Relationship Id="rId2" Type="http://schemas.openxmlformats.org/officeDocument/2006/relationships/hyperlink" Target="http://cs.wikipedia.org/wiki/Soubor:Spiral_escalato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ista4carriles.jpg" TargetMode="External"/><Relationship Id="rId5" Type="http://schemas.openxmlformats.org/officeDocument/2006/relationships/hyperlink" Target="http://cs.wikipedia.org/wiki/Soubor:Bub_motor.jpg" TargetMode="External"/><Relationship Id="rId4" Type="http://schemas.openxmlformats.org/officeDocument/2006/relationships/hyperlink" Target="http://cs.wikipedia.org/wiki/Soubor:Sdiri_vo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048027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859201"/>
            <a:ext cx="8064500" cy="4185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dirty="0"/>
              <a:t>Název školy: </a:t>
            </a:r>
            <a:r>
              <a:rPr lang="cs-CZ" altLang="cs-CZ" b="1" dirty="0"/>
              <a:t> Základní škola a Mateřská škola Kladno, Norská 2633</a:t>
            </a:r>
            <a:r>
              <a:rPr lang="cs-CZ" altLang="cs-CZ" dirty="0"/>
              <a:t/>
            </a:r>
            <a:br>
              <a:rPr lang="cs-CZ" altLang="cs-CZ" dirty="0"/>
            </a:br>
            <a:r>
              <a:rPr lang="cs-CZ" altLang="cs-CZ" dirty="0"/>
              <a:t>Autor: </a:t>
            </a:r>
            <a:r>
              <a:rPr lang="cs-CZ" altLang="cs-CZ" b="1" dirty="0"/>
              <a:t>Bc. František Vlasák, </a:t>
            </a:r>
            <a:r>
              <a:rPr lang="cs-CZ" altLang="cs-CZ" b="1" dirty="0" err="1"/>
              <a:t>DiS</a:t>
            </a:r>
            <a:r>
              <a:rPr lang="cs-CZ" altLang="cs-CZ" b="1" dirty="0"/>
              <a:t>.</a:t>
            </a:r>
          </a:p>
          <a:p>
            <a:r>
              <a:rPr lang="cs-CZ" altLang="cs-CZ" dirty="0"/>
              <a:t>Název materiálu: </a:t>
            </a:r>
            <a:r>
              <a:rPr lang="cs-CZ" altLang="cs-CZ" b="1" dirty="0"/>
              <a:t>VY_52_INOVACE_F7.Vl.26_Pohyb_a_klid</a:t>
            </a:r>
            <a:r>
              <a:rPr lang="cs-CZ" altLang="cs-CZ" dirty="0"/>
              <a:t> </a:t>
            </a:r>
            <a:br>
              <a:rPr lang="cs-CZ" altLang="cs-CZ" dirty="0"/>
            </a:br>
            <a:endParaRPr lang="cs-CZ" altLang="cs-CZ" dirty="0"/>
          </a:p>
          <a:p>
            <a:r>
              <a:rPr lang="cs-CZ" altLang="cs-CZ" dirty="0"/>
              <a:t>Datum: </a:t>
            </a:r>
            <a:r>
              <a:rPr lang="cs-CZ" altLang="cs-CZ" b="1" dirty="0"/>
              <a:t>27.9. 2013</a:t>
            </a:r>
          </a:p>
          <a:p>
            <a:r>
              <a:rPr lang="cs-CZ" altLang="cs-CZ" dirty="0"/>
              <a:t>Ročník: </a:t>
            </a:r>
            <a:r>
              <a:rPr lang="cs-CZ" altLang="cs-CZ" b="1" dirty="0"/>
              <a:t>Sedmý</a:t>
            </a:r>
          </a:p>
          <a:p>
            <a:r>
              <a:rPr lang="cs-CZ" altLang="cs-CZ" dirty="0"/>
              <a:t>Vzdělávací oblast: </a:t>
            </a:r>
            <a:r>
              <a:rPr lang="cs-CZ" altLang="cs-CZ" b="1" dirty="0"/>
              <a:t>Člověk a příroda</a:t>
            </a:r>
          </a:p>
          <a:p>
            <a:r>
              <a:rPr lang="cs-CZ" altLang="cs-CZ" dirty="0"/>
              <a:t>Vzdělávací obor: </a:t>
            </a:r>
            <a:r>
              <a:rPr lang="cs-CZ" altLang="cs-CZ" b="1" dirty="0"/>
              <a:t>Fyzika </a:t>
            </a:r>
            <a:br>
              <a:rPr lang="cs-CZ" altLang="cs-CZ" b="1" dirty="0"/>
            </a:br>
            <a:r>
              <a:rPr lang="cs-CZ" altLang="cs-CZ" dirty="0"/>
              <a:t>Název: </a:t>
            </a:r>
            <a:r>
              <a:rPr lang="cs-CZ" altLang="cs-CZ" b="1" dirty="0"/>
              <a:t>Pohyb a klid    </a:t>
            </a:r>
            <a:br>
              <a:rPr lang="cs-CZ" altLang="cs-CZ" b="1" dirty="0"/>
            </a:br>
            <a:r>
              <a:rPr lang="cs-CZ" altLang="cs-CZ" dirty="0"/>
              <a:t>Číslo operačního programu: </a:t>
            </a:r>
            <a:r>
              <a:rPr lang="cs-CZ" altLang="cs-CZ" b="1" dirty="0"/>
              <a:t>CZ.1.07/1.4.00/21.3489</a:t>
            </a:r>
            <a:endParaRPr lang="cs-CZ" altLang="cs-CZ" dirty="0"/>
          </a:p>
          <a:p>
            <a:r>
              <a:rPr lang="cs-CZ" altLang="cs-CZ" dirty="0"/>
              <a:t>Název projektu: </a:t>
            </a:r>
            <a:r>
              <a:rPr lang="cs-CZ" altLang="cs-CZ" b="1" dirty="0"/>
              <a:t>UČÍME SE S RADOSTÍ</a:t>
            </a:r>
          </a:p>
          <a:p>
            <a:endParaRPr lang="cs-CZ" altLang="cs-CZ" b="1" dirty="0"/>
          </a:p>
          <a:p>
            <a:r>
              <a:rPr lang="cs-CZ" altLang="cs-CZ" b="1" dirty="0"/>
              <a:t>Anotace: </a:t>
            </a:r>
            <a:r>
              <a:rPr lang="cs-CZ" altLang="cs-CZ" sz="1600" b="1" dirty="0"/>
              <a:t>Prezentace slouží </a:t>
            </a:r>
            <a:r>
              <a:rPr lang="cs-CZ" altLang="cs-CZ" sz="1600" b="1" dirty="0" smtClean="0"/>
              <a:t>jako </a:t>
            </a:r>
            <a:r>
              <a:rPr lang="cs-CZ" altLang="cs-CZ" sz="1600" b="1" dirty="0"/>
              <a:t>výukový materiál o základním rozdělení pohybů. Žáci se seznámí s tím, co to je pohyb a na jaké základní druhy pohyby dělíme.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  <a:ln w="31750">
            <a:solidFill>
              <a:srgbClr val="FF0000"/>
            </a:solidFill>
          </a:ln>
        </p:spPr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Pohyb a klid těles</a:t>
            </a:r>
          </a:p>
        </p:txBody>
      </p:sp>
      <p:pic>
        <p:nvPicPr>
          <p:cNvPr id="3075" name="Picture 5" descr="MC900325652[1]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088" y="1989138"/>
            <a:ext cx="3057525" cy="1212850"/>
          </a:xfrm>
          <a:noFill/>
        </p:spPr>
      </p:pic>
      <p:pic>
        <p:nvPicPr>
          <p:cNvPr id="3076" name="Picture 7" descr="MC900446544[1]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 rot="19912245">
            <a:off x="5580063" y="1628775"/>
            <a:ext cx="2592387" cy="1350963"/>
          </a:xfrm>
          <a:noFill/>
        </p:spPr>
      </p:pic>
      <p:pic>
        <p:nvPicPr>
          <p:cNvPr id="3077" name="Picture 9" descr="MC900398463[1]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051050" y="3933825"/>
            <a:ext cx="4233863" cy="178911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684213" y="549275"/>
            <a:ext cx="4824412" cy="944563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Pohyb chápeme jako změnu polohy určitého tělesa vzhledem k jinému tělesu v závislosti na čase.</a:t>
            </a:r>
          </a:p>
        </p:txBody>
      </p:sp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5508625" y="4292600"/>
            <a:ext cx="2663825" cy="398463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Pohyb je relativní.</a:t>
            </a:r>
          </a:p>
        </p:txBody>
      </p:sp>
      <p:pic>
        <p:nvPicPr>
          <p:cNvPr id="8199" name="Picture 7" descr="j021295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2276475"/>
            <a:ext cx="1830388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Line 8"/>
          <p:cNvSpPr>
            <a:spLocks noChangeShapeType="1"/>
          </p:cNvSpPr>
          <p:nvPr/>
        </p:nvSpPr>
        <p:spPr bwMode="auto">
          <a:xfrm>
            <a:off x="755650" y="3500438"/>
            <a:ext cx="74882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2" name="Text Box 9"/>
          <p:cNvSpPr txBox="1">
            <a:spLocks noChangeArrowheads="1"/>
          </p:cNvSpPr>
          <p:nvPr/>
        </p:nvSpPr>
        <p:spPr bwMode="auto">
          <a:xfrm>
            <a:off x="6948488" y="1700213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A</a:t>
            </a:r>
          </a:p>
        </p:txBody>
      </p:sp>
      <p:sp>
        <p:nvSpPr>
          <p:cNvPr id="4103" name="Text Box 10"/>
          <p:cNvSpPr txBox="1">
            <a:spLocks noChangeArrowheads="1"/>
          </p:cNvSpPr>
          <p:nvPr/>
        </p:nvSpPr>
        <p:spPr bwMode="auto">
          <a:xfrm>
            <a:off x="1692275" y="1700213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B</a:t>
            </a:r>
          </a:p>
        </p:txBody>
      </p:sp>
      <p:sp>
        <p:nvSpPr>
          <p:cNvPr id="4104" name="Line 11"/>
          <p:cNvSpPr>
            <a:spLocks noChangeShapeType="1"/>
          </p:cNvSpPr>
          <p:nvPr/>
        </p:nvSpPr>
        <p:spPr bwMode="auto">
          <a:xfrm flipH="1">
            <a:off x="2916238" y="2924175"/>
            <a:ext cx="2879725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5" name="Text Box 12"/>
          <p:cNvSpPr txBox="1">
            <a:spLocks noChangeArrowheads="1"/>
          </p:cNvSpPr>
          <p:nvPr/>
        </p:nvSpPr>
        <p:spPr bwMode="auto">
          <a:xfrm>
            <a:off x="3924300" y="2420938"/>
            <a:ext cx="647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Čas</a:t>
            </a:r>
          </a:p>
        </p:txBody>
      </p:sp>
      <p:sp>
        <p:nvSpPr>
          <p:cNvPr id="4106" name="Line 13"/>
          <p:cNvSpPr>
            <a:spLocks noChangeShapeType="1"/>
          </p:cNvSpPr>
          <p:nvPr/>
        </p:nvSpPr>
        <p:spPr bwMode="auto">
          <a:xfrm flipH="1">
            <a:off x="1187450" y="4076700"/>
            <a:ext cx="6048375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7" name="Text Box 14"/>
          <p:cNvSpPr txBox="1">
            <a:spLocks noChangeArrowheads="1"/>
          </p:cNvSpPr>
          <p:nvPr/>
        </p:nvSpPr>
        <p:spPr bwMode="auto">
          <a:xfrm>
            <a:off x="3276600" y="3644900"/>
            <a:ext cx="20161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Poloha - dráha</a:t>
            </a:r>
          </a:p>
        </p:txBody>
      </p:sp>
      <p:pic>
        <p:nvPicPr>
          <p:cNvPr id="4108" name="Picture 15" descr="MC90015614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4724400"/>
            <a:ext cx="2330450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Picture 16" descr="MC90002724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4724400"/>
            <a:ext cx="1493838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Line 17"/>
          <p:cNvSpPr>
            <a:spLocks noChangeShapeType="1"/>
          </p:cNvSpPr>
          <p:nvPr/>
        </p:nvSpPr>
        <p:spPr bwMode="auto">
          <a:xfrm flipH="1">
            <a:off x="2771775" y="5734050"/>
            <a:ext cx="1657350" cy="865188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79 0.00023 L -0.59618 0.0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684213" y="1341438"/>
            <a:ext cx="7705725" cy="398462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Cestující sedí v jedoucím autobusu. Urči, zda je v klidu nebo v pohybu :</a:t>
            </a:r>
            <a:r>
              <a:rPr lang="cs-CZ" altLang="cs-CZ" b="1">
                <a:latin typeface="Comic Sans MS" pitchFamily="66" charset="0"/>
              </a:rPr>
              <a:t> </a:t>
            </a: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2268538" y="476250"/>
            <a:ext cx="4319587" cy="438150"/>
          </a:xfrm>
          <a:prstGeom prst="rect">
            <a:avLst/>
          </a:prstGeom>
          <a:solidFill>
            <a:srgbClr val="FFFF00"/>
          </a:solidFill>
          <a:ln w="412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Relativnost pohybu (pohyb a klid)</a:t>
            </a:r>
          </a:p>
        </p:txBody>
      </p:sp>
      <p:graphicFrame>
        <p:nvGraphicFramePr>
          <p:cNvPr id="9258" name="Group 42"/>
          <p:cNvGraphicFramePr>
            <a:graphicFrameLocks noGrp="1"/>
          </p:cNvGraphicFramePr>
          <p:nvPr/>
        </p:nvGraphicFramePr>
        <p:xfrm>
          <a:off x="1619250" y="2349500"/>
          <a:ext cx="5856288" cy="3782379"/>
        </p:xfrm>
        <a:graphic>
          <a:graphicData uri="http://schemas.openxmlformats.org/drawingml/2006/table">
            <a:tbl>
              <a:tblPr/>
              <a:tblGrid>
                <a:gridCol w="2928938"/>
                <a:gridCol w="2927350"/>
              </a:tblGrid>
              <a:tr h="695325"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Zhledem k sedadlu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3738"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Vzhledem k řidiči autobusu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3738"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Vzhledem ke stromu u silnice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3738"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Vzhledem k protijedoucímu motocyklu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Vzhledem k automobilu, který jede před autobusem stejnou rychlostí</a:t>
                      </a: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59" name="Text Box 43"/>
          <p:cNvSpPr txBox="1">
            <a:spLocks noChangeArrowheads="1"/>
          </p:cNvSpPr>
          <p:nvPr/>
        </p:nvSpPr>
        <p:spPr bwMode="auto">
          <a:xfrm>
            <a:off x="5435600" y="2565400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 klidu</a:t>
            </a:r>
          </a:p>
        </p:txBody>
      </p:sp>
      <p:sp>
        <p:nvSpPr>
          <p:cNvPr id="5145" name="Text Box 45"/>
          <p:cNvSpPr txBox="1">
            <a:spLocks noChangeArrowheads="1"/>
          </p:cNvSpPr>
          <p:nvPr/>
        </p:nvSpPr>
        <p:spPr bwMode="auto">
          <a:xfrm>
            <a:off x="7740650" y="3933825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/>
          </a:p>
        </p:txBody>
      </p:sp>
      <p:sp>
        <p:nvSpPr>
          <p:cNvPr id="9262" name="Text Box 46"/>
          <p:cNvSpPr txBox="1">
            <a:spLocks noChangeArrowheads="1"/>
          </p:cNvSpPr>
          <p:nvPr/>
        </p:nvSpPr>
        <p:spPr bwMode="auto">
          <a:xfrm>
            <a:off x="5435600" y="3141663"/>
            <a:ext cx="10810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 klidu</a:t>
            </a:r>
          </a:p>
        </p:txBody>
      </p:sp>
      <p:sp>
        <p:nvSpPr>
          <p:cNvPr id="9263" name="Text Box 47"/>
          <p:cNvSpPr txBox="1">
            <a:spLocks noChangeArrowheads="1"/>
          </p:cNvSpPr>
          <p:nvPr/>
        </p:nvSpPr>
        <p:spPr bwMode="auto">
          <a:xfrm>
            <a:off x="5292725" y="3933825"/>
            <a:ext cx="1476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 pohybu</a:t>
            </a:r>
          </a:p>
        </p:txBody>
      </p:sp>
      <p:sp>
        <p:nvSpPr>
          <p:cNvPr id="9264" name="Text Box 48"/>
          <p:cNvSpPr txBox="1">
            <a:spLocks noChangeArrowheads="1"/>
          </p:cNvSpPr>
          <p:nvPr/>
        </p:nvSpPr>
        <p:spPr bwMode="auto">
          <a:xfrm>
            <a:off x="5292725" y="4581525"/>
            <a:ext cx="1476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 pohybu</a:t>
            </a:r>
          </a:p>
        </p:txBody>
      </p:sp>
      <p:sp>
        <p:nvSpPr>
          <p:cNvPr id="9265" name="Text Box 49"/>
          <p:cNvSpPr txBox="1">
            <a:spLocks noChangeArrowheads="1"/>
          </p:cNvSpPr>
          <p:nvPr/>
        </p:nvSpPr>
        <p:spPr bwMode="auto">
          <a:xfrm>
            <a:off x="5364163" y="5445125"/>
            <a:ext cx="1296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 klidu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63" grpId="0"/>
      <p:bldP spid="9264" grpId="0"/>
      <p:bldP spid="92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6"/>
          <p:cNvGraphicFramePr>
            <a:graphicFrameLocks noChangeAspect="1"/>
          </p:cNvGraphicFramePr>
          <p:nvPr>
            <p:ph idx="1"/>
          </p:nvPr>
        </p:nvGraphicFramePr>
        <p:xfrm>
          <a:off x="4427538" y="2133600"/>
          <a:ext cx="3733800" cy="1838325"/>
        </p:xfrm>
        <a:graphic>
          <a:graphicData uri="http://schemas.openxmlformats.org/presentationml/2006/ole">
            <p:oleObj spid="_x0000_s6146" name="Rastrový obrázek" r:id="rId3" imgW="3734321" imgH="1838095" progId="Paint.Picture">
              <p:embed/>
            </p:oleObj>
          </a:graphicData>
        </a:graphic>
      </p:graphicFrame>
      <p:sp>
        <p:nvSpPr>
          <p:cNvPr id="6147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  <a:ln w="31750">
            <a:solidFill>
              <a:srgbClr val="FF0000"/>
            </a:solidFill>
          </a:ln>
        </p:spPr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Rozdělení pohybů</a:t>
            </a:r>
          </a:p>
        </p:txBody>
      </p:sp>
      <p:sp>
        <p:nvSpPr>
          <p:cNvPr id="6148" name="Text Box 5"/>
          <p:cNvSpPr txBox="1">
            <a:spLocks noChangeArrowheads="1"/>
          </p:cNvSpPr>
          <p:nvPr/>
        </p:nvSpPr>
        <p:spPr bwMode="auto">
          <a:xfrm>
            <a:off x="539750" y="2276475"/>
            <a:ext cx="3816350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u="sng">
                <a:solidFill>
                  <a:srgbClr val="FF0000"/>
                </a:solidFill>
                <a:latin typeface="Comic Sans MS" pitchFamily="66" charset="0"/>
              </a:rPr>
              <a:t>Trajektorie</a:t>
            </a:r>
            <a:r>
              <a:rPr lang="cs-CZ" altLang="cs-CZ" b="1">
                <a:latin typeface="Comic Sans MS" pitchFamily="66" charset="0"/>
              </a:rPr>
              <a:t> – soubor všech poloh, které těleso zaujímalo v jednotlivých okamžicích svého pohybu.</a:t>
            </a:r>
          </a:p>
        </p:txBody>
      </p:sp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611188" y="4868863"/>
            <a:ext cx="3671887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Délku této křivky (trajektorie) budeme nazývat - </a:t>
            </a:r>
            <a:r>
              <a:rPr lang="cs-CZ" altLang="cs-CZ" b="1" u="sng">
                <a:solidFill>
                  <a:srgbClr val="FF0000"/>
                </a:solidFill>
                <a:latin typeface="Comic Sans MS" pitchFamily="66" charset="0"/>
              </a:rPr>
              <a:t>dráha</a:t>
            </a:r>
          </a:p>
        </p:txBody>
      </p:sp>
      <p:sp>
        <p:nvSpPr>
          <p:cNvPr id="6150" name="Text Box 9"/>
          <p:cNvSpPr txBox="1">
            <a:spLocks noChangeArrowheads="1"/>
          </p:cNvSpPr>
          <p:nvPr/>
        </p:nvSpPr>
        <p:spPr bwMode="auto">
          <a:xfrm>
            <a:off x="5580063" y="4508500"/>
            <a:ext cx="2952750" cy="12176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Dráha</a:t>
            </a:r>
            <a:r>
              <a:rPr lang="cs-CZ" altLang="cs-CZ" b="1">
                <a:latin typeface="Comic Sans MS" pitchFamily="66" charset="0"/>
              </a:rPr>
              <a:t>:</a:t>
            </a:r>
          </a:p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Značka: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Jednotka: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km</a:t>
            </a:r>
            <a:r>
              <a:rPr lang="cs-CZ" altLang="cs-CZ" b="1">
                <a:latin typeface="Comic Sans MS" pitchFamily="66" charset="0"/>
              </a:rPr>
              <a:t>,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Soubor:Pista4carrile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708275"/>
            <a:ext cx="3816350" cy="2862263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7171" name="Text Box 6"/>
          <p:cNvSpPr txBox="1">
            <a:spLocks noChangeArrowheads="1"/>
          </p:cNvSpPr>
          <p:nvPr/>
        </p:nvSpPr>
        <p:spPr bwMode="auto">
          <a:xfrm>
            <a:off x="755650" y="692150"/>
            <a:ext cx="3744913" cy="12461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u="sng">
                <a:solidFill>
                  <a:srgbClr val="FF0000"/>
                </a:solidFill>
                <a:latin typeface="Comic Sans MS" pitchFamily="66" charset="0"/>
              </a:rPr>
              <a:t>Pohyb posuvný</a:t>
            </a:r>
            <a:r>
              <a:rPr lang="cs-CZ" altLang="cs-CZ" b="1">
                <a:latin typeface="Comic Sans MS" pitchFamily="66" charset="0"/>
              </a:rPr>
              <a:t> – všechny body tělesa se pohybují po stejné trajektorii a za stejný čas urazí stejnou dráhu.</a:t>
            </a:r>
          </a:p>
        </p:txBody>
      </p:sp>
      <p:pic>
        <p:nvPicPr>
          <p:cNvPr id="7172" name="Picture 8" descr="Soubor:Bicycle wheel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625" y="836613"/>
            <a:ext cx="2862263" cy="39052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7173" name="Text Box 9"/>
          <p:cNvSpPr txBox="1">
            <a:spLocks noChangeArrowheads="1"/>
          </p:cNvSpPr>
          <p:nvPr/>
        </p:nvSpPr>
        <p:spPr bwMode="auto">
          <a:xfrm>
            <a:off x="4932363" y="5229225"/>
            <a:ext cx="3744912" cy="9715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u="sng">
                <a:solidFill>
                  <a:srgbClr val="FF0000"/>
                </a:solidFill>
                <a:latin typeface="Comic Sans MS" pitchFamily="66" charset="0"/>
              </a:rPr>
              <a:t>Pohyb otáčivý</a:t>
            </a:r>
            <a:r>
              <a:rPr lang="cs-CZ" altLang="cs-CZ" b="1">
                <a:latin typeface="Comic Sans MS" pitchFamily="66" charset="0"/>
              </a:rPr>
              <a:t> – každý bod tělesa opisuje kružnici nebo její část.</a:t>
            </a:r>
          </a:p>
        </p:txBody>
      </p:sp>
      <p:sp>
        <p:nvSpPr>
          <p:cNvPr id="7174" name="Text Box 10"/>
          <p:cNvSpPr txBox="1">
            <a:spLocks noChangeArrowheads="1"/>
          </p:cNvSpPr>
          <p:nvPr/>
        </p:nvSpPr>
        <p:spPr bwMode="auto">
          <a:xfrm>
            <a:off x="1042988" y="5805488"/>
            <a:ext cx="15843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Autodráha</a:t>
            </a:r>
          </a:p>
        </p:txBody>
      </p:sp>
      <p:sp>
        <p:nvSpPr>
          <p:cNvPr id="7175" name="Text Box 11"/>
          <p:cNvSpPr txBox="1">
            <a:spLocks noChangeArrowheads="1"/>
          </p:cNvSpPr>
          <p:nvPr/>
        </p:nvSpPr>
        <p:spPr bwMode="auto">
          <a:xfrm>
            <a:off x="6156325" y="333375"/>
            <a:ext cx="15843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Kolo bicyklu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468313" y="836613"/>
            <a:ext cx="3744912" cy="9715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u="sng">
                <a:solidFill>
                  <a:srgbClr val="FF0000"/>
                </a:solidFill>
                <a:latin typeface="Comic Sans MS" pitchFamily="66" charset="0"/>
              </a:rPr>
              <a:t>Pohyb rovnoměrný</a:t>
            </a:r>
            <a:r>
              <a:rPr lang="cs-CZ" altLang="cs-CZ" b="1">
                <a:latin typeface="Comic Sans MS" pitchFamily="66" charset="0"/>
              </a:rPr>
              <a:t> – těleso urazí za stejné, libovolně malé doby vždy stejné dráhy.</a:t>
            </a: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5076825" y="5300663"/>
            <a:ext cx="3744913" cy="9715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u="sng">
                <a:solidFill>
                  <a:srgbClr val="FF0000"/>
                </a:solidFill>
                <a:latin typeface="Comic Sans MS" pitchFamily="66" charset="0"/>
              </a:rPr>
              <a:t>Pohyb nerovnoměrný</a:t>
            </a:r>
            <a:r>
              <a:rPr lang="cs-CZ" altLang="cs-CZ" b="1">
                <a:latin typeface="Comic Sans MS" pitchFamily="66" charset="0"/>
              </a:rPr>
              <a:t> – těleso urazí za stejné, libovolně malé doby různé dráhy.</a:t>
            </a:r>
          </a:p>
        </p:txBody>
      </p:sp>
      <p:pic>
        <p:nvPicPr>
          <p:cNvPr id="8196" name="Picture 7" descr="Soubor:Sdiri vole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060575"/>
            <a:ext cx="4241800" cy="2852738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8197" name="Picture 9" descr="Bub_moto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2636838"/>
            <a:ext cx="3914775" cy="28956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8198" name="Text Box 10"/>
          <p:cNvSpPr txBox="1">
            <a:spLocks noChangeArrowheads="1"/>
          </p:cNvSpPr>
          <p:nvPr/>
        </p:nvSpPr>
        <p:spPr bwMode="auto">
          <a:xfrm>
            <a:off x="1042988" y="5734050"/>
            <a:ext cx="2305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Pásový dopravník</a:t>
            </a:r>
          </a:p>
        </p:txBody>
      </p:sp>
      <p:sp>
        <p:nvSpPr>
          <p:cNvPr id="8199" name="Text Box 11"/>
          <p:cNvSpPr txBox="1">
            <a:spLocks noChangeArrowheads="1"/>
          </p:cNvSpPr>
          <p:nvPr/>
        </p:nvSpPr>
        <p:spPr bwMode="auto">
          <a:xfrm>
            <a:off x="5724525" y="1484313"/>
            <a:ext cx="23764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Skokan do dálky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395288" y="1484313"/>
            <a:ext cx="3744912" cy="6969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u="sng">
                <a:solidFill>
                  <a:srgbClr val="FF0000"/>
                </a:solidFill>
                <a:latin typeface="Comic Sans MS" pitchFamily="66" charset="0"/>
              </a:rPr>
              <a:t>Pohyb přímočarý</a:t>
            </a:r>
            <a:r>
              <a:rPr lang="cs-CZ" altLang="cs-CZ" b="1">
                <a:latin typeface="Comic Sans MS" pitchFamily="66" charset="0"/>
              </a:rPr>
              <a:t> – pohyb tělesa je veden po přímce.</a:t>
            </a:r>
          </a:p>
        </p:txBody>
      </p:sp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5292725" y="4581525"/>
            <a:ext cx="3457575" cy="6969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u="sng">
                <a:solidFill>
                  <a:srgbClr val="FF0000"/>
                </a:solidFill>
                <a:latin typeface="Comic Sans MS" pitchFamily="66" charset="0"/>
              </a:rPr>
              <a:t>Pohyb křivočarý</a:t>
            </a:r>
            <a:r>
              <a:rPr lang="cs-CZ" altLang="cs-CZ" b="1">
                <a:latin typeface="Comic Sans MS" pitchFamily="66" charset="0"/>
              </a:rPr>
              <a:t> – pohyb tělesa je veden po křivce.</a:t>
            </a:r>
          </a:p>
        </p:txBody>
      </p:sp>
      <p:pic>
        <p:nvPicPr>
          <p:cNvPr id="9220" name="Picture 7" descr="Soubor:Copenhagen Metro escalator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997200"/>
            <a:ext cx="4392613" cy="286067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1258888" y="6092825"/>
            <a:ext cx="15843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Eskalátor</a:t>
            </a:r>
          </a:p>
        </p:txBody>
      </p:sp>
      <p:sp>
        <p:nvSpPr>
          <p:cNvPr id="9222" name="Text Box 9"/>
          <p:cNvSpPr txBox="1">
            <a:spLocks noChangeArrowheads="1"/>
          </p:cNvSpPr>
          <p:nvPr/>
        </p:nvSpPr>
        <p:spPr bwMode="auto">
          <a:xfrm>
            <a:off x="6011863" y="620713"/>
            <a:ext cx="230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Točivý eskalátor</a:t>
            </a:r>
          </a:p>
        </p:txBody>
      </p:sp>
      <p:pic>
        <p:nvPicPr>
          <p:cNvPr id="9223" name="Picture 11" descr="Soubor:Spiral escalator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268413"/>
            <a:ext cx="4097337" cy="3073400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altLang="cs-CZ" sz="4000" b="1">
                <a:solidFill>
                  <a:schemeClr val="tx2"/>
                </a:solidFill>
                <a:latin typeface="Comic Sans MS" pitchFamily="66" charset="0"/>
              </a:rPr>
              <a:t>Použité zdroje:</a:t>
            </a:r>
          </a:p>
        </p:txBody>
      </p:sp>
      <p:sp>
        <p:nvSpPr>
          <p:cNvPr id="10243" name="Text Box 7"/>
          <p:cNvSpPr txBox="1">
            <a:spLocks noChangeArrowheads="1"/>
          </p:cNvSpPr>
          <p:nvPr/>
        </p:nvSpPr>
        <p:spPr bwMode="auto">
          <a:xfrm>
            <a:off x="539750" y="1557338"/>
            <a:ext cx="7848600" cy="463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/>
              <a:t>RNDr. Martin Macháček, CSc., Fyzika pro základní školy a víceletá gymnázia, Prometheus, 1999</a:t>
            </a:r>
          </a:p>
          <a:p>
            <a:pPr>
              <a:spcBef>
                <a:spcPct val="50000"/>
              </a:spcBef>
            </a:pPr>
            <a:r>
              <a:rPr lang="cs-CZ" altLang="cs-CZ" sz="1400"/>
              <a:t>František Jáchym a Jiří Tesař, Fyzika pro 7. ročník základní školy, SPN, 2001 </a:t>
            </a:r>
          </a:p>
          <a:p>
            <a:pPr>
              <a:spcBef>
                <a:spcPct val="50000"/>
              </a:spcBef>
            </a:pPr>
            <a:endParaRPr lang="cs-CZ" altLang="cs-CZ" sz="1400"/>
          </a:p>
          <a:p>
            <a:pPr>
              <a:spcBef>
                <a:spcPct val="50000"/>
              </a:spcBef>
            </a:pPr>
            <a:r>
              <a:rPr lang="cs-CZ" altLang="cs-CZ">
                <a:hlinkClick r:id="rId2"/>
              </a:rPr>
              <a:t>http://cs.wikipedia.org/wiki/Soubor:Spiral_escalator.jpg</a:t>
            </a:r>
            <a:endParaRPr lang="cs-CZ" altLang="cs-CZ" sz="1400"/>
          </a:p>
          <a:p>
            <a:pPr>
              <a:spcBef>
                <a:spcPct val="50000"/>
              </a:spcBef>
            </a:pPr>
            <a:r>
              <a:rPr lang="cs-CZ" altLang="cs-CZ">
                <a:hlinkClick r:id="rId3"/>
              </a:rPr>
              <a:t>http://cs.wikipedia.org/wiki/Soubor:Copenhagen_Metro_escalators.jpg</a:t>
            </a:r>
            <a:endParaRPr lang="cs-CZ" altLang="cs-CZ"/>
          </a:p>
          <a:p>
            <a:pPr>
              <a:spcBef>
                <a:spcPct val="50000"/>
              </a:spcBef>
            </a:pPr>
            <a:r>
              <a:rPr lang="cs-CZ" altLang="cs-CZ">
                <a:hlinkClick r:id="rId4"/>
              </a:rPr>
              <a:t>http://cs.wikipedia.org/wiki/Soubor:Sdiri_vole.jpg</a:t>
            </a:r>
            <a:endParaRPr lang="cs-CZ" altLang="cs-CZ"/>
          </a:p>
          <a:p>
            <a:pPr>
              <a:spcBef>
                <a:spcPct val="50000"/>
              </a:spcBef>
            </a:pPr>
            <a:r>
              <a:rPr lang="cs-CZ" altLang="cs-CZ">
                <a:hlinkClick r:id="rId5"/>
              </a:rPr>
              <a:t>http://cs.wikipedia.org/wiki/Soubor:Bub_motor.jpg</a:t>
            </a:r>
            <a:endParaRPr lang="cs-CZ" altLang="cs-CZ"/>
          </a:p>
          <a:p>
            <a:pPr>
              <a:spcBef>
                <a:spcPct val="50000"/>
              </a:spcBef>
            </a:pPr>
            <a:r>
              <a:rPr lang="cs-CZ" altLang="cs-CZ">
                <a:hlinkClick r:id="rId6"/>
              </a:rPr>
              <a:t>http://cs.wikipedia.org/wiki/Soubor:Pista4carriles.jpg</a:t>
            </a:r>
            <a:endParaRPr lang="cs-CZ" altLang="cs-CZ"/>
          </a:p>
          <a:p>
            <a:pPr>
              <a:spcBef>
                <a:spcPct val="50000"/>
              </a:spcBef>
            </a:pPr>
            <a:r>
              <a:rPr lang="cs-CZ" altLang="cs-CZ">
                <a:hlinkClick r:id="rId7"/>
              </a:rPr>
              <a:t>http://cs.wikipedia.org/wiki/Soubor:Bicycle_wheel.jpg</a:t>
            </a:r>
            <a:endParaRPr lang="cs-CZ" altLang="cs-CZ"/>
          </a:p>
          <a:p>
            <a:pPr>
              <a:spcBef>
                <a:spcPct val="50000"/>
              </a:spcBef>
            </a:pPr>
            <a:endParaRPr lang="cs-CZ" altLang="cs-CZ" sz="1400"/>
          </a:p>
          <a:p>
            <a:pPr>
              <a:spcBef>
                <a:spcPct val="50000"/>
              </a:spcBef>
            </a:pPr>
            <a:r>
              <a:rPr lang="cs-CZ" altLang="cs-CZ" sz="1400"/>
              <a:t>Ostatní obrázky jsou vytvořeny pomocí automatických tvarů a textových polí v programu powerpoint.</a:t>
            </a:r>
          </a:p>
          <a:p>
            <a:pPr>
              <a:spcBef>
                <a:spcPct val="50000"/>
              </a:spcBef>
            </a:pP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273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Comic Sans MS</vt:lpstr>
      <vt:lpstr>Výchozí návrh</vt:lpstr>
      <vt:lpstr>Obrázek programu Paintbrush</vt:lpstr>
      <vt:lpstr>Snímek 1</vt:lpstr>
      <vt:lpstr>Pohyb a klid těles</vt:lpstr>
      <vt:lpstr>Snímek 3</vt:lpstr>
      <vt:lpstr>Snímek 4</vt:lpstr>
      <vt:lpstr>Rozdělení pohybů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10</cp:revision>
  <dcterms:created xsi:type="dcterms:W3CDTF">2013-09-29T09:19:24Z</dcterms:created>
  <dcterms:modified xsi:type="dcterms:W3CDTF">2014-07-02T07:03:27Z</dcterms:modified>
</cp:coreProperties>
</file>