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0C6A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DE707D0-DA76-491D-B667-B85E63F344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33E4F15-7694-4D7D-8DF6-F565219916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61DD75B-88C6-4FD7-B389-F0D4A83344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6BE09DA-6E18-4135-9BD0-DECC9C44D9C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B66F1B4-AA69-430A-A965-DAE0F8C94F6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C100AFD-CBC3-4D3B-A1E5-F810BC7188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0A17540-52FC-4985-A9D6-D90DE23B398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A49C61B-7122-4701-903D-30CBEB00E0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CEA62F0-C87D-4988-AF60-E4679BAA0EC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CB0EE00-5C40-4101-B6EB-8D6DBC3449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9DD39C7-7253-484A-8ED1-7A6E698D0A3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B679E0-4340-4E61-A90F-B54CA3B1CB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624091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3" y="1876425"/>
            <a:ext cx="8064500" cy="415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VY_52_INOVACE_F8.Vl.29_</a:t>
            </a:r>
            <a:r>
              <a:rPr lang="cs-CZ" altLang="cs-CZ" b="1" dirty="0" err="1">
                <a:solidFill>
                  <a:srgbClr val="000000"/>
                </a:solidFill>
              </a:rPr>
              <a:t>Prace</a:t>
            </a:r>
            <a:r>
              <a:rPr lang="cs-CZ" altLang="cs-CZ" dirty="0">
                <a:solidFill>
                  <a:srgbClr val="000000"/>
                </a:solidFill>
              </a:rPr>
              <a:t> </a:t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3.10. 2013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Práce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</a:t>
            </a:r>
            <a:r>
              <a:rPr lang="cs-CZ" altLang="cs-CZ" sz="1600" b="1" dirty="0" smtClean="0">
                <a:solidFill>
                  <a:srgbClr val="000000"/>
                </a:solidFill>
              </a:rPr>
              <a:t>jako </a:t>
            </a:r>
            <a:r>
              <a:rPr lang="cs-CZ" altLang="cs-CZ" sz="1600" b="1" dirty="0">
                <a:solidFill>
                  <a:srgbClr val="000000"/>
                </a:solidFill>
              </a:rPr>
              <a:t>výukový materiál o práci jako fyzikální veličině. Žáci se seznámí s tím co je to práce, kdy práci konáme a co potřebujeme znát, abychom práci mohli vypočítat.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8538" y="188913"/>
            <a:ext cx="4248150" cy="19383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Práce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–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fyzikální veličina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9875" y="2349500"/>
            <a:ext cx="3995738" cy="12001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anose="030F0702030302020204" pitchFamily="66" charset="0"/>
                <a:cs typeface="+mn-cs"/>
              </a:rPr>
              <a:t>Značka: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W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anose="030F0702030302020204" pitchFamily="66" charset="0"/>
                <a:cs typeface="+mn-cs"/>
              </a:rPr>
              <a:t>Jednotka: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J (joule)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6238" y="6021388"/>
            <a:ext cx="8031162" cy="46196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anose="030F0702030302020204" pitchFamily="66" charset="0"/>
                <a:cs typeface="+mn-cs"/>
              </a:rPr>
              <a:t>Konáme-li práci, působíme silou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F</a:t>
            </a:r>
            <a:r>
              <a:rPr lang="cs-CZ" sz="2400" b="1" dirty="0">
                <a:latin typeface="Comic Sans MS" panose="030F0702030302020204" pitchFamily="66" charset="0"/>
                <a:cs typeface="+mn-cs"/>
              </a:rPr>
              <a:t> po nějaké dráze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s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755650" y="5589588"/>
            <a:ext cx="7416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700338" y="4581525"/>
            <a:ext cx="2195512" cy="1008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700338" y="4149725"/>
            <a:ext cx="2447925" cy="13335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43" name="TextovéPole 8"/>
          <p:cNvSpPr txBox="1">
            <a:spLocks noChangeArrowheads="1"/>
          </p:cNvSpPr>
          <p:nvPr/>
        </p:nvSpPr>
        <p:spPr bwMode="auto">
          <a:xfrm>
            <a:off x="3078163" y="3752850"/>
            <a:ext cx="1692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Směr síly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10" name="Ovál 9"/>
          <p:cNvSpPr/>
          <p:nvPr/>
        </p:nvSpPr>
        <p:spPr>
          <a:xfrm>
            <a:off x="7235825" y="5397500"/>
            <a:ext cx="144463" cy="1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551113" y="5397500"/>
            <a:ext cx="144462" cy="1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nice 12"/>
          <p:cNvCxnSpPr>
            <a:stCxn id="11" idx="2"/>
            <a:endCxn id="10" idx="2"/>
          </p:cNvCxnSpPr>
          <p:nvPr/>
        </p:nvCxnSpPr>
        <p:spPr>
          <a:xfrm>
            <a:off x="2551113" y="5492750"/>
            <a:ext cx="4684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7" name="TextovéPole 13"/>
          <p:cNvSpPr txBox="1">
            <a:spLocks noChangeArrowheads="1"/>
          </p:cNvSpPr>
          <p:nvPr/>
        </p:nvSpPr>
        <p:spPr bwMode="auto">
          <a:xfrm>
            <a:off x="5310188" y="5027613"/>
            <a:ext cx="1692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Dráha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pic>
        <p:nvPicPr>
          <p:cNvPr id="14348" name="Picture 2" descr="C:\Users\Vlasák\AppData\Local\Microsoft\Windows\Temporary Internet Files\Content.IE5\KAAP0LYZ\MM90031580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588" y="2193925"/>
            <a:ext cx="1954212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050" y="333375"/>
            <a:ext cx="3995738" cy="9223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Comic Sans MS" panose="030F0702030302020204" pitchFamily="66" charset="0"/>
                <a:cs typeface="+mn-cs"/>
              </a:rPr>
              <a:t>Pán č. 1 zvedl cihlu do výšky 1m. Působil při tom silou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F = 50 N </a:t>
            </a:r>
            <a:r>
              <a:rPr lang="cs-CZ" b="1" dirty="0">
                <a:latin typeface="Comic Sans MS" panose="030F0702030302020204" pitchFamily="66" charset="0"/>
                <a:cs typeface="+mn-cs"/>
              </a:rPr>
              <a:t>po dráze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s = 1 m</a:t>
            </a:r>
            <a:r>
              <a:rPr lang="cs-CZ" b="1" dirty="0">
                <a:latin typeface="Comic Sans MS" panose="030F0702030302020204" pitchFamily="66" charset="0"/>
                <a:cs typeface="+mn-cs"/>
              </a:rPr>
              <a:t>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8013" y="333375"/>
            <a:ext cx="4402137" cy="9223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Comic Sans MS" panose="030F0702030302020204" pitchFamily="66" charset="0"/>
                <a:cs typeface="+mn-cs"/>
              </a:rPr>
              <a:t>Pán č. 2 zvedl 2 cihly do výšky 1m. Působil při tom silou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F = 100 N</a:t>
            </a:r>
            <a:r>
              <a:rPr lang="cs-CZ" b="1" dirty="0">
                <a:latin typeface="Comic Sans MS" panose="030F0702030302020204" pitchFamily="66" charset="0"/>
                <a:cs typeface="+mn-cs"/>
              </a:rPr>
              <a:t> po dráze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s = 1 m</a:t>
            </a:r>
            <a:r>
              <a:rPr lang="cs-CZ" b="1" dirty="0">
                <a:latin typeface="Comic Sans MS" panose="030F0702030302020204" pitchFamily="66" charset="0"/>
                <a:cs typeface="+mn-cs"/>
              </a:rPr>
              <a:t>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cs typeface="+mn-cs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68313" y="2924175"/>
            <a:ext cx="80645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Krychle 8"/>
          <p:cNvSpPr/>
          <p:nvPr/>
        </p:nvSpPr>
        <p:spPr>
          <a:xfrm>
            <a:off x="1476375" y="1628775"/>
            <a:ext cx="1781175" cy="503238"/>
          </a:xfrm>
          <a:prstGeom prst="cub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292725" y="1905000"/>
            <a:ext cx="1779588" cy="504825"/>
          </a:xfrm>
          <a:prstGeom prst="cub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292725" y="1535113"/>
            <a:ext cx="1779588" cy="504825"/>
          </a:xfrm>
          <a:prstGeom prst="cub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1187450" y="1654175"/>
            <a:ext cx="0" cy="1270000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003800" y="1654175"/>
            <a:ext cx="0" cy="1270000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9" name="TextovéPole 14"/>
          <p:cNvSpPr txBox="1">
            <a:spLocks noChangeArrowheads="1"/>
          </p:cNvSpPr>
          <p:nvPr/>
        </p:nvSpPr>
        <p:spPr bwMode="auto">
          <a:xfrm>
            <a:off x="3995738" y="2105025"/>
            <a:ext cx="1692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 = 1 m</a:t>
            </a:r>
          </a:p>
        </p:txBody>
      </p:sp>
      <p:sp>
        <p:nvSpPr>
          <p:cNvPr id="15370" name="TextovéPole 15"/>
          <p:cNvSpPr txBox="1">
            <a:spLocks noChangeArrowheads="1"/>
          </p:cNvSpPr>
          <p:nvPr/>
        </p:nvSpPr>
        <p:spPr bwMode="auto">
          <a:xfrm>
            <a:off x="146050" y="2230438"/>
            <a:ext cx="1690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 = 1 m</a:t>
            </a:r>
          </a:p>
        </p:txBody>
      </p:sp>
      <p:sp>
        <p:nvSpPr>
          <p:cNvPr id="15371" name="TextovéPole 16"/>
          <p:cNvSpPr txBox="1">
            <a:spLocks noChangeArrowheads="1"/>
          </p:cNvSpPr>
          <p:nvPr/>
        </p:nvSpPr>
        <p:spPr bwMode="auto">
          <a:xfrm>
            <a:off x="5688013" y="2476500"/>
            <a:ext cx="1692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 = 100 N</a:t>
            </a:r>
          </a:p>
        </p:txBody>
      </p:sp>
      <p:sp>
        <p:nvSpPr>
          <p:cNvPr id="15372" name="TextovéPole 17"/>
          <p:cNvSpPr txBox="1">
            <a:spLocks noChangeArrowheads="1"/>
          </p:cNvSpPr>
          <p:nvPr/>
        </p:nvSpPr>
        <p:spPr bwMode="auto">
          <a:xfrm>
            <a:off x="1603375" y="2409825"/>
            <a:ext cx="1692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 = 50 N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50825" y="3429000"/>
            <a:ext cx="4321175" cy="9413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Comic Sans MS" panose="030F0702030302020204" pitchFamily="66" charset="0"/>
                <a:cs typeface="+mn-cs"/>
              </a:rPr>
              <a:t>Pán č. 3 zvedl 2 cihly do výšky 2m. Působil při tom silou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F = 200 N </a:t>
            </a:r>
            <a:r>
              <a:rPr lang="cs-CZ" b="1" dirty="0">
                <a:latin typeface="Comic Sans MS" panose="030F0702030302020204" pitchFamily="66" charset="0"/>
                <a:cs typeface="+mn-cs"/>
              </a:rPr>
              <a:t>po dráze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+mn-cs"/>
              </a:rPr>
              <a:t>s = 2 m</a:t>
            </a:r>
            <a:r>
              <a:rPr lang="cs-CZ" b="1" dirty="0">
                <a:latin typeface="Comic Sans MS" panose="030F0702030302020204" pitchFamily="66" charset="0"/>
                <a:cs typeface="+mn-cs"/>
              </a:rPr>
              <a:t>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cs typeface="+mn-cs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562475" y="6453188"/>
            <a:ext cx="41132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Krychle 21"/>
          <p:cNvSpPr/>
          <p:nvPr/>
        </p:nvSpPr>
        <p:spPr>
          <a:xfrm>
            <a:off x="6011863" y="4308475"/>
            <a:ext cx="1781175" cy="503238"/>
          </a:xfrm>
          <a:prstGeom prst="cub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6011863" y="3860800"/>
            <a:ext cx="1781175" cy="504825"/>
          </a:xfrm>
          <a:prstGeom prst="cub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5795963" y="3860800"/>
            <a:ext cx="0" cy="2544763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8" name="TextovéPole 25"/>
          <p:cNvSpPr txBox="1">
            <a:spLocks noChangeArrowheads="1"/>
          </p:cNvSpPr>
          <p:nvPr/>
        </p:nvSpPr>
        <p:spPr bwMode="auto">
          <a:xfrm>
            <a:off x="6080125" y="5876925"/>
            <a:ext cx="1692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 = 200 N</a:t>
            </a:r>
          </a:p>
        </p:txBody>
      </p:sp>
      <p:sp>
        <p:nvSpPr>
          <p:cNvPr id="15379" name="TextovéPole 26"/>
          <p:cNvSpPr txBox="1">
            <a:spLocks noChangeArrowheads="1"/>
          </p:cNvSpPr>
          <p:nvPr/>
        </p:nvSpPr>
        <p:spPr bwMode="auto">
          <a:xfrm>
            <a:off x="4610100" y="4308475"/>
            <a:ext cx="1692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 = 2 m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46050" y="4811713"/>
            <a:ext cx="4271963" cy="1457325"/>
          </a:xfrm>
          <a:prstGeom prst="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  <a:ln w="25400">
            <a:solidFill>
              <a:schemeClr val="tx2"/>
            </a:solidFill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  <a:defRPr/>
            </a:pPr>
            <a:r>
              <a:rPr lang="cs-CZ" sz="22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Kolikrát větší síla, tolikrát větší </a:t>
            </a:r>
            <a:r>
              <a:rPr lang="cs-CZ" sz="2200" b="1">
                <a:effectLst>
                  <a:outerShdw blurRad="38100" dist="38100" dir="2700000" algn="tl">
                    <a:srgbClr val="FFFFFF"/>
                  </a:outerShdw>
                </a:effectLst>
              </a:rPr>
              <a:t>práce</a:t>
            </a:r>
          </a:p>
          <a:p>
            <a:pPr marL="285750" indent="-285750">
              <a:buFont typeface="Arial" charset="0"/>
              <a:buChar char="•"/>
              <a:defRPr/>
            </a:pPr>
            <a:r>
              <a:rPr lang="cs-CZ" sz="22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Kolikrát větší dráha, tím větší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323850" y="260350"/>
            <a:ext cx="3527425" cy="66992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Výpočet práce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2268538" y="1412875"/>
            <a:ext cx="4968875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Když působíme silou </a:t>
            </a:r>
            <a:r>
              <a:rPr lang="cs-CZ" b="1" i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</a:t>
            </a:r>
            <a:r>
              <a:rPr lang="cs-CZ" b="1">
                <a:latin typeface="Comic Sans MS" pitchFamily="66" charset="0"/>
              </a:rPr>
              <a:t> po dráze </a:t>
            </a:r>
            <a:r>
              <a:rPr lang="cs-CZ" b="1" i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</a:t>
            </a:r>
            <a:r>
              <a:rPr lang="cs-CZ" b="1">
                <a:latin typeface="Comic Sans MS" pitchFamily="66" charset="0"/>
              </a:rPr>
              <a:t>, vykonáme práci:</a:t>
            </a:r>
          </a:p>
        </p:txBody>
      </p:sp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2051050" y="2420938"/>
            <a:ext cx="32400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>
                <a:latin typeface="Comic Sans MS" pitchFamily="66" charset="0"/>
              </a:rPr>
              <a:t>W = F . s</a:t>
            </a:r>
          </a:p>
        </p:txBody>
      </p:sp>
      <p:sp>
        <p:nvSpPr>
          <p:cNvPr id="16388" name="Text Box 12"/>
          <p:cNvSpPr txBox="1">
            <a:spLocks noChangeArrowheads="1"/>
          </p:cNvSpPr>
          <p:nvPr/>
        </p:nvSpPr>
        <p:spPr bwMode="auto">
          <a:xfrm>
            <a:off x="684213" y="3500438"/>
            <a:ext cx="1439862" cy="385762"/>
          </a:xfrm>
          <a:prstGeom prst="rect">
            <a:avLst/>
          </a:prstGeom>
          <a:solidFill>
            <a:srgbClr val="CCFFFF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Práce (J)</a:t>
            </a:r>
          </a:p>
        </p:txBody>
      </p:sp>
      <p:sp>
        <p:nvSpPr>
          <p:cNvPr id="16389" name="Text Box 13"/>
          <p:cNvSpPr txBox="1">
            <a:spLocks noChangeArrowheads="1"/>
          </p:cNvSpPr>
          <p:nvPr/>
        </p:nvSpPr>
        <p:spPr bwMode="auto">
          <a:xfrm>
            <a:off x="3132138" y="3500438"/>
            <a:ext cx="1152525" cy="385762"/>
          </a:xfrm>
          <a:prstGeom prst="rect">
            <a:avLst/>
          </a:prstGeom>
          <a:solidFill>
            <a:srgbClr val="CCFFFF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Síla (N)</a:t>
            </a:r>
          </a:p>
        </p:txBody>
      </p:sp>
      <p:sp>
        <p:nvSpPr>
          <p:cNvPr id="16390" name="Text Box 14"/>
          <p:cNvSpPr txBox="1">
            <a:spLocks noChangeArrowheads="1"/>
          </p:cNvSpPr>
          <p:nvPr/>
        </p:nvSpPr>
        <p:spPr bwMode="auto">
          <a:xfrm>
            <a:off x="5292725" y="3141663"/>
            <a:ext cx="1439863" cy="385762"/>
          </a:xfrm>
          <a:prstGeom prst="rect">
            <a:avLst/>
          </a:prstGeom>
          <a:solidFill>
            <a:srgbClr val="CCFFFF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Dráha (m)</a:t>
            </a:r>
          </a:p>
        </p:txBody>
      </p:sp>
      <p:sp>
        <p:nvSpPr>
          <p:cNvPr id="16391" name="Line 15"/>
          <p:cNvSpPr>
            <a:spLocks noChangeShapeType="1"/>
          </p:cNvSpPr>
          <p:nvPr/>
        </p:nvSpPr>
        <p:spPr bwMode="auto">
          <a:xfrm flipV="1">
            <a:off x="1258888" y="3068638"/>
            <a:ext cx="86518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2" name="Line 16"/>
          <p:cNvSpPr>
            <a:spLocks noChangeShapeType="1"/>
          </p:cNvSpPr>
          <p:nvPr/>
        </p:nvSpPr>
        <p:spPr bwMode="auto">
          <a:xfrm flipH="1" flipV="1">
            <a:off x="3563938" y="3068638"/>
            <a:ext cx="2159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3" name="Line 17"/>
          <p:cNvSpPr>
            <a:spLocks noChangeShapeType="1"/>
          </p:cNvSpPr>
          <p:nvPr/>
        </p:nvSpPr>
        <p:spPr bwMode="auto">
          <a:xfrm flipH="1" flipV="1">
            <a:off x="4716463" y="2852738"/>
            <a:ext cx="792162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4" name="Text Box 18"/>
          <p:cNvSpPr txBox="1">
            <a:spLocks noChangeArrowheads="1"/>
          </p:cNvSpPr>
          <p:nvPr/>
        </p:nvSpPr>
        <p:spPr bwMode="auto">
          <a:xfrm>
            <a:off x="3563938" y="4508500"/>
            <a:ext cx="1512887" cy="385763"/>
          </a:xfrm>
          <a:prstGeom prst="rect">
            <a:avLst/>
          </a:prstGeom>
          <a:solidFill>
            <a:srgbClr val="CCFFFF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F = m . g</a:t>
            </a:r>
          </a:p>
        </p:txBody>
      </p:sp>
      <p:sp>
        <p:nvSpPr>
          <p:cNvPr id="16395" name="Line 19"/>
          <p:cNvSpPr>
            <a:spLocks noChangeShapeType="1"/>
          </p:cNvSpPr>
          <p:nvPr/>
        </p:nvSpPr>
        <p:spPr bwMode="auto">
          <a:xfrm flipH="1" flipV="1">
            <a:off x="3851275" y="4005263"/>
            <a:ext cx="288925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7668" name="Text Box 20"/>
          <p:cNvSpPr txBox="1">
            <a:spLocks noChangeArrowheads="1"/>
          </p:cNvSpPr>
          <p:nvPr/>
        </p:nvSpPr>
        <p:spPr bwMode="auto">
          <a:xfrm>
            <a:off x="179388" y="5876925"/>
            <a:ext cx="53276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Práci jednoho joulu vykonáme, když silou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1 N</a:t>
            </a:r>
            <a:r>
              <a:rPr lang="cs-CZ" b="1">
                <a:latin typeface="Comic Sans MS" pitchFamily="66" charset="0"/>
              </a:rPr>
              <a:t> působíme po dráze 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1 m.</a:t>
            </a:r>
          </a:p>
        </p:txBody>
      </p:sp>
      <p:sp>
        <p:nvSpPr>
          <p:cNvPr id="27669" name="Text Box 21"/>
          <p:cNvSpPr txBox="1">
            <a:spLocks noChangeArrowheads="1"/>
          </p:cNvSpPr>
          <p:nvPr/>
        </p:nvSpPr>
        <p:spPr bwMode="auto">
          <a:xfrm>
            <a:off x="5508625" y="4005263"/>
            <a:ext cx="3384550" cy="14922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b="1" u="sng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Další jednotky:</a:t>
            </a:r>
          </a:p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Kilojoule,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 kJ</a:t>
            </a:r>
            <a:r>
              <a:rPr lang="cs-CZ" b="1">
                <a:latin typeface="Comic Sans MS" pitchFamily="66" charset="0"/>
              </a:rPr>
              <a:t> = 1000 J</a:t>
            </a:r>
          </a:p>
          <a:p>
            <a:pPr algn="ctr"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Megajoule,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 MJ</a:t>
            </a:r>
            <a:r>
              <a:rPr lang="cs-CZ" b="1">
                <a:latin typeface="Comic Sans MS" pitchFamily="66" charset="0"/>
              </a:rPr>
              <a:t> = 1000 </a:t>
            </a:r>
            <a:r>
              <a:rPr lang="cs-CZ" b="1"/>
              <a:t>k</a:t>
            </a:r>
            <a:r>
              <a:rPr lang="cs-CZ" b="1">
                <a:latin typeface="Comic Sans MS" pitchFamily="66" charset="0"/>
              </a:rPr>
              <a:t>J = 1 000 000 J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7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7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8" grpId="0" animBg="1"/>
      <p:bldP spid="276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323850" y="188913"/>
            <a:ext cx="3313113" cy="550862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latin typeface="Comic Sans MS" pitchFamily="66" charset="0"/>
              </a:rPr>
              <a:t>Vzorové příklady:</a:t>
            </a:r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323850" y="1052513"/>
            <a:ext cx="8135938" cy="2324100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1,Traktor při orbě táhne pluh silou 10 kN. Jakou práci vykoná, když ujede vzdálenost 100 m ?</a:t>
            </a: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395288" y="1773238"/>
            <a:ext cx="26638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F = 10 kN = 10 000 N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s = 100 m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? J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3563938" y="1557338"/>
            <a:ext cx="2232025" cy="143668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F . S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10 000 . 100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1 000 000 J</a:t>
            </a:r>
          </a:p>
          <a:p>
            <a:pPr>
              <a:spcBef>
                <a:spcPct val="50000"/>
              </a:spcBef>
            </a:pPr>
            <a:r>
              <a:rPr lang="cs-CZ" sz="1600" b="1" u="sng">
                <a:solidFill>
                  <a:srgbClr val="FF0000"/>
                </a:solidFill>
                <a:latin typeface="Comic Sans MS" pitchFamily="66" charset="0"/>
              </a:rPr>
              <a:t>W = 1 MJ</a:t>
            </a:r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4932363" y="2852738"/>
            <a:ext cx="31686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Traktor vykoná práci 1 MJ.</a:t>
            </a:r>
          </a:p>
        </p:txBody>
      </p:sp>
      <p:pic>
        <p:nvPicPr>
          <p:cNvPr id="17414" name="Picture 12" descr="MC90031196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1557338"/>
            <a:ext cx="1828800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 Box 13"/>
          <p:cNvSpPr txBox="1">
            <a:spLocks noChangeArrowheads="1"/>
          </p:cNvSpPr>
          <p:nvPr/>
        </p:nvSpPr>
        <p:spPr bwMode="auto">
          <a:xfrm>
            <a:off x="395288" y="4005263"/>
            <a:ext cx="7993062" cy="2324100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2, Bedna tlačí na podlahu silou 1 000 n. Máme ji přesunout o 2 m dál. Tlačíme ji po podlaze silou 350 n. Jakou práci přitom vykonáme?</a:t>
            </a: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b="1">
              <a:latin typeface="Comic Sans MS" pitchFamily="66" charset="0"/>
            </a:endParaRPr>
          </a:p>
        </p:txBody>
      </p:sp>
      <p:sp>
        <p:nvSpPr>
          <p:cNvPr id="28686" name="Text Box 14"/>
          <p:cNvSpPr txBox="1">
            <a:spLocks noChangeArrowheads="1"/>
          </p:cNvSpPr>
          <p:nvPr/>
        </p:nvSpPr>
        <p:spPr bwMode="auto">
          <a:xfrm>
            <a:off x="611188" y="4868863"/>
            <a:ext cx="2592387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F = 350 N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s = 2 m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? N</a:t>
            </a:r>
          </a:p>
        </p:txBody>
      </p:sp>
      <p:sp>
        <p:nvSpPr>
          <p:cNvPr id="28687" name="Text Box 15"/>
          <p:cNvSpPr txBox="1">
            <a:spLocks noChangeArrowheads="1"/>
          </p:cNvSpPr>
          <p:nvPr/>
        </p:nvSpPr>
        <p:spPr bwMode="auto">
          <a:xfrm>
            <a:off x="3348038" y="4724400"/>
            <a:ext cx="28797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F . S</a:t>
            </a:r>
          </a:p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W = 350 . 2</a:t>
            </a:r>
          </a:p>
          <a:p>
            <a:pPr>
              <a:spcBef>
                <a:spcPct val="50000"/>
              </a:spcBef>
            </a:pPr>
            <a:r>
              <a:rPr lang="cs-CZ" sz="1600" b="1" u="sng">
                <a:solidFill>
                  <a:srgbClr val="FF0000"/>
                </a:solidFill>
                <a:latin typeface="Comic Sans MS" pitchFamily="66" charset="0"/>
              </a:rPr>
              <a:t>W = 700 J</a:t>
            </a:r>
          </a:p>
        </p:txBody>
      </p:sp>
      <p:sp>
        <p:nvSpPr>
          <p:cNvPr id="28688" name="Text Box 16"/>
          <p:cNvSpPr txBox="1">
            <a:spLocks noChangeArrowheads="1"/>
          </p:cNvSpPr>
          <p:nvPr/>
        </p:nvSpPr>
        <p:spPr bwMode="auto">
          <a:xfrm>
            <a:off x="3635375" y="5949950"/>
            <a:ext cx="45370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Při tlačení bedny vykonáme práci 700 J.</a:t>
            </a:r>
          </a:p>
        </p:txBody>
      </p:sp>
      <p:pic>
        <p:nvPicPr>
          <p:cNvPr id="17419" name="Picture 18" descr="MC90029093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4797425"/>
            <a:ext cx="12001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9" grpId="0"/>
      <p:bldP spid="28680" grpId="0"/>
      <p:bldP spid="28681" grpId="0"/>
      <p:bldP spid="28686" grpId="0"/>
      <p:bldP spid="28687" grpId="0"/>
      <p:bldP spid="2868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4"/>
          <p:cNvSpPr txBox="1">
            <a:spLocks noChangeArrowheads="1"/>
          </p:cNvSpPr>
          <p:nvPr/>
        </p:nvSpPr>
        <p:spPr bwMode="auto">
          <a:xfrm>
            <a:off x="323850" y="476250"/>
            <a:ext cx="4679950" cy="5238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latin typeface="Comic Sans MS" pitchFamily="66" charset="0"/>
              </a:rPr>
              <a:t>Příklad na přemýšlení:</a:t>
            </a:r>
          </a:p>
        </p:txBody>
      </p:sp>
      <p:pic>
        <p:nvPicPr>
          <p:cNvPr id="18434" name="Picture 5" descr="MC90033922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25" y="260350"/>
            <a:ext cx="218122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395288" y="1196975"/>
            <a:ext cx="55435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Odhadněte (vypočítejte) práci, která je třeba k zvednutí 1 m</a:t>
            </a:r>
            <a:r>
              <a:rPr lang="cs-CZ" b="1" baseline="30000">
                <a:latin typeface="Comic Sans MS" pitchFamily="66" charset="0"/>
              </a:rPr>
              <a:t>3</a:t>
            </a:r>
            <a:r>
              <a:rPr lang="cs-CZ" b="1">
                <a:latin typeface="Comic Sans MS" pitchFamily="66" charset="0"/>
              </a:rPr>
              <a:t> černého uhlí nakladačem ze země na korbu malého nákladního auta.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468313" y="2205038"/>
            <a:ext cx="54721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K výpočtu práce potřebujeme znát </a:t>
            </a:r>
            <a:r>
              <a:rPr lang="cs-CZ" b="1" i="1">
                <a:solidFill>
                  <a:srgbClr val="FF0000"/>
                </a:solidFill>
                <a:latin typeface="Comic Sans MS" pitchFamily="66" charset="0"/>
              </a:rPr>
              <a:t>sílu</a:t>
            </a:r>
            <a:r>
              <a:rPr lang="cs-CZ" b="1">
                <a:latin typeface="Comic Sans MS" pitchFamily="66" charset="0"/>
              </a:rPr>
              <a:t>, kterou nakladač působil a </a:t>
            </a:r>
            <a:r>
              <a:rPr lang="cs-CZ" b="1" i="1">
                <a:solidFill>
                  <a:srgbClr val="FF0000"/>
                </a:solidFill>
                <a:latin typeface="Comic Sans MS" pitchFamily="66" charset="0"/>
              </a:rPr>
              <a:t>dráhu</a:t>
            </a:r>
            <a:r>
              <a:rPr lang="cs-CZ" b="1">
                <a:latin typeface="Comic Sans MS" pitchFamily="66" charset="0"/>
              </a:rPr>
              <a:t> po které působil.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468313" y="3068638"/>
            <a:ext cx="83534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Hustota černého uhlí je 1500 kg/m</a:t>
            </a:r>
            <a:r>
              <a:rPr lang="cs-CZ" b="1" baseline="30000">
                <a:latin typeface="Comic Sans MS" pitchFamily="66" charset="0"/>
              </a:rPr>
              <a:t>3. </a:t>
            </a:r>
            <a:r>
              <a:rPr lang="cs-CZ" b="1">
                <a:latin typeface="Comic Sans MS" pitchFamily="66" charset="0"/>
              </a:rPr>
              <a:t>Proto hmotnost 1 m</a:t>
            </a:r>
            <a:r>
              <a:rPr lang="cs-CZ" b="1" baseline="30000">
                <a:latin typeface="Comic Sans MS" pitchFamily="66" charset="0"/>
              </a:rPr>
              <a:t>3</a:t>
            </a:r>
            <a:r>
              <a:rPr lang="cs-CZ" b="1">
                <a:latin typeface="Comic Sans MS" pitchFamily="66" charset="0"/>
              </a:rPr>
              <a:t> černého uhlí je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1500 kg</a:t>
            </a:r>
            <a:r>
              <a:rPr lang="cs-CZ" b="1">
                <a:latin typeface="Comic Sans MS" pitchFamily="66" charset="0"/>
              </a:rPr>
              <a:t>. Síla je tím pádem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 = 15 000 N</a:t>
            </a:r>
            <a:r>
              <a:rPr lang="cs-CZ" b="1">
                <a:latin typeface="Comic Sans MS" pitchFamily="66" charset="0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Dráhu, nebo-li výšku korby odhadneme na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 = 1,2 m</a:t>
            </a:r>
            <a:r>
              <a:rPr lang="cs-CZ" b="1">
                <a:latin typeface="Comic Sans MS" pitchFamily="66" charset="0"/>
              </a:rPr>
              <a:t>. </a:t>
            </a:r>
            <a:endParaRPr lang="cs-CZ" b="1" baseline="30000">
              <a:latin typeface="Comic Sans MS" pitchFamily="66" charset="0"/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611188" y="4868863"/>
            <a:ext cx="3816350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F = 15 000 N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 = 1,2 m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W = ? J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3563938" y="4868863"/>
            <a:ext cx="4537075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W = F . s 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W = 15 000 . 1,2</a:t>
            </a:r>
          </a:p>
          <a:p>
            <a:pPr>
              <a:spcBef>
                <a:spcPct val="50000"/>
              </a:spcBef>
            </a:pPr>
            <a:r>
              <a:rPr lang="cs-CZ" b="1" u="sng">
                <a:solidFill>
                  <a:srgbClr val="FF0000"/>
                </a:solidFill>
                <a:latin typeface="Comic Sans MS" pitchFamily="66" charset="0"/>
              </a:rPr>
              <a:t>W = 18 000 J = 18 kJ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3" grpId="0"/>
      <p:bldP spid="29704" grpId="0"/>
      <p:bldP spid="29706" grpId="0"/>
      <p:bldP spid="2970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3552" y="404664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/>
          </a:p>
          <a:p>
            <a:r>
              <a:rPr lang="cs-CZ" b="1" dirty="0" smtClean="0"/>
              <a:t>Obrázky vytvořeny pomocí klipartů </a:t>
            </a:r>
            <a:r>
              <a:rPr lang="cs-CZ" b="1" dirty="0" smtClean="0"/>
              <a:t>PowerPoint – www.office.</a:t>
            </a:r>
            <a:r>
              <a:rPr lang="cs-CZ" b="1" dirty="0" err="1" smtClean="0"/>
              <a:t>microsoft.com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František Jáchym a Jiří Tesař, Fyzika pro 8. ročník základní školy, SPN, 2000</a:t>
            </a:r>
          </a:p>
          <a:p>
            <a:r>
              <a:rPr lang="cs-CZ" b="1" dirty="0" smtClean="0"/>
              <a:t>Jiří </a:t>
            </a:r>
            <a:r>
              <a:rPr lang="cs-CZ" b="1" dirty="0" err="1" smtClean="0"/>
              <a:t>Bohuněk</a:t>
            </a:r>
            <a:r>
              <a:rPr lang="cs-CZ" b="1" dirty="0" smtClean="0"/>
              <a:t>, Sbírka úloh z fyziky pro ZŠ, 2. díl, Prométheus, 1994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517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Dum</cp:lastModifiedBy>
  <cp:revision>29</cp:revision>
  <dcterms:created xsi:type="dcterms:W3CDTF">2013-10-09T05:28:16Z</dcterms:created>
  <dcterms:modified xsi:type="dcterms:W3CDTF">2014-07-02T07:09:40Z</dcterms:modified>
</cp:coreProperties>
</file>