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116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aseline="0" dirty="0" smtClean="0"/>
            <a:t>VY_32_INOVACE_17_Vlastivěda 4.ročník_Bílá hora a Jan Amos Komenský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Iveta Hejtmánková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Bílá hora a Jan Amos Komenský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65C0A4B-CFB1-4E37-9447-301ABB1FCDC1}" type="presOf" srcId="{D8197B8C-B260-4A16-BDF4-0947B075E274}" destId="{5A5FFA88-C948-4069-8E93-59FA12366E83}" srcOrd="1" destOrd="0" presId="urn:microsoft.com/office/officeart/2005/8/layout/target3"/>
    <dgm:cxn modelId="{ED783B88-A0CF-40E9-875D-67637870BF3B}" type="presOf" srcId="{B651F6E3-6281-48DB-9319-2AEAFDAE7572}" destId="{619D679B-A015-4ECF-8348-D1034C574F40}" srcOrd="0" destOrd="0" presId="urn:microsoft.com/office/officeart/2005/8/layout/target3"/>
    <dgm:cxn modelId="{CF66D342-AC4E-4932-9F4E-EE33D38047CD}" type="presOf" srcId="{D1D4F407-5343-4D3F-B5B9-D407B03CAEB4}" destId="{D005CE8C-CC26-4C3E-AC11-E15060ECD759}" srcOrd="0" destOrd="0" presId="urn:microsoft.com/office/officeart/2005/8/layout/target3"/>
    <dgm:cxn modelId="{79625465-0E61-454E-B1FE-31093F20CF5B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9320D97-405B-4CC7-B2FD-E2351CF3457B}" type="presOf" srcId="{4C35D32F-0EAB-4CD7-82EE-45574DC2A586}" destId="{890E4F0B-2866-4A3F-A3C7-2A14B1797930}" srcOrd="1" destOrd="0" presId="urn:microsoft.com/office/officeart/2005/8/layout/target3"/>
    <dgm:cxn modelId="{F114D31D-A7A5-4FE4-950D-2C6622A1E745}" type="presOf" srcId="{D1B46980-6531-4606-95E6-44980827E919}" destId="{6140AFEC-043D-4C43-A2F9-D0F5331DF3A3}" srcOrd="0" destOrd="0" presId="urn:microsoft.com/office/officeart/2005/8/layout/target3"/>
    <dgm:cxn modelId="{EA34380B-1633-4AA0-BF39-089A858C5757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F0B4253-CE8E-418A-BB1E-A039E1F5C1D2}" type="presOf" srcId="{D1D4F407-5343-4D3F-B5B9-D407B03CAEB4}" destId="{AED2198E-93D5-4001-81B4-73124B309672}" srcOrd="1" destOrd="0" presId="urn:microsoft.com/office/officeart/2005/8/layout/target3"/>
    <dgm:cxn modelId="{CB38D379-3836-4EFD-913E-994DF9458C54}" type="presOf" srcId="{757F3AB3-0718-4624-B441-E567A8F0AB56}" destId="{333A1088-737F-45CB-B68E-254E46348037}" srcOrd="0" destOrd="0" presId="urn:microsoft.com/office/officeart/2005/8/layout/target3"/>
    <dgm:cxn modelId="{5CF80822-D06F-483D-B790-6583E2F4CBC8}" type="presOf" srcId="{D1B46980-6531-4606-95E6-44980827E919}" destId="{2BE915AB-18AA-4053-B92C-3BFC9ED204BB}" srcOrd="1" destOrd="0" presId="urn:microsoft.com/office/officeart/2005/8/layout/target3"/>
    <dgm:cxn modelId="{F76A2208-5717-43D0-9183-B4E62C4E457B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DB54FA8-4252-450A-B2AB-40DD9858DC9E}" type="presParOf" srcId="{333A1088-737F-45CB-B68E-254E46348037}" destId="{F5ABB229-8D3B-4694-996A-96F23CF14429}" srcOrd="0" destOrd="0" presId="urn:microsoft.com/office/officeart/2005/8/layout/target3"/>
    <dgm:cxn modelId="{4191ED51-C676-48EF-B131-EDEC9C58AA2F}" type="presParOf" srcId="{333A1088-737F-45CB-B68E-254E46348037}" destId="{F41139FD-01EE-4571-8B17-4FB00FC51163}" srcOrd="1" destOrd="0" presId="urn:microsoft.com/office/officeart/2005/8/layout/target3"/>
    <dgm:cxn modelId="{524E45CC-BBAF-4228-B53F-11026E7BE0D2}" type="presParOf" srcId="{333A1088-737F-45CB-B68E-254E46348037}" destId="{D005CE8C-CC26-4C3E-AC11-E15060ECD759}" srcOrd="2" destOrd="0" presId="urn:microsoft.com/office/officeart/2005/8/layout/target3"/>
    <dgm:cxn modelId="{62AF8EC9-3FCC-4916-B182-04FB54B91B3A}" type="presParOf" srcId="{333A1088-737F-45CB-B68E-254E46348037}" destId="{2C702D82-9B77-49B7-9568-BB8EB47C3372}" srcOrd="3" destOrd="0" presId="urn:microsoft.com/office/officeart/2005/8/layout/target3"/>
    <dgm:cxn modelId="{23DD4C50-3C4C-4693-8427-4AF30075F7EC}" type="presParOf" srcId="{333A1088-737F-45CB-B68E-254E46348037}" destId="{A52A0455-90FF-4808-ABD0-F02540D31D5A}" srcOrd="4" destOrd="0" presId="urn:microsoft.com/office/officeart/2005/8/layout/target3"/>
    <dgm:cxn modelId="{8695811B-A757-43E2-9F05-6A1BB05A7775}" type="presParOf" srcId="{333A1088-737F-45CB-B68E-254E46348037}" destId="{6140AFEC-043D-4C43-A2F9-D0F5331DF3A3}" srcOrd="5" destOrd="0" presId="urn:microsoft.com/office/officeart/2005/8/layout/target3"/>
    <dgm:cxn modelId="{50FD1D3B-AF9D-4127-B81E-C6CC5E72D35B}" type="presParOf" srcId="{333A1088-737F-45CB-B68E-254E46348037}" destId="{9358AC05-5D7D-4327-9F80-1AD486AEA664}" srcOrd="6" destOrd="0" presId="urn:microsoft.com/office/officeart/2005/8/layout/target3"/>
    <dgm:cxn modelId="{361FBB4C-F20A-44F2-9FD5-3BC004AC989E}" type="presParOf" srcId="{333A1088-737F-45CB-B68E-254E46348037}" destId="{313FC574-E1CD-4FB4-B054-0B805CE0447D}" srcOrd="7" destOrd="0" presId="urn:microsoft.com/office/officeart/2005/8/layout/target3"/>
    <dgm:cxn modelId="{F0A729F9-F4CA-41F7-A5DB-0DA9D3353ADF}" type="presParOf" srcId="{333A1088-737F-45CB-B68E-254E46348037}" destId="{619D679B-A015-4ECF-8348-D1034C574F40}" srcOrd="8" destOrd="0" presId="urn:microsoft.com/office/officeart/2005/8/layout/target3"/>
    <dgm:cxn modelId="{F56BE2EC-5D8E-445C-8B9B-EDB1E4BE01DA}" type="presParOf" srcId="{333A1088-737F-45CB-B68E-254E46348037}" destId="{322283A8-4A27-4CDA-BAE3-F381106A9174}" srcOrd="9" destOrd="0" presId="urn:microsoft.com/office/officeart/2005/8/layout/target3"/>
    <dgm:cxn modelId="{1811E917-102E-49DD-845B-8F54FDF8DA74}" type="presParOf" srcId="{333A1088-737F-45CB-B68E-254E46348037}" destId="{FFC9F71D-1B4F-4AD9-A4A6-86ADEFC8AF5C}" srcOrd="10" destOrd="0" presId="urn:microsoft.com/office/officeart/2005/8/layout/target3"/>
    <dgm:cxn modelId="{76586A8A-EF77-4823-B207-5EC014C106B9}" type="presParOf" srcId="{333A1088-737F-45CB-B68E-254E46348037}" destId="{25B08C86-7E15-44DC-BE7F-FFB55DD49D12}" srcOrd="11" destOrd="0" presId="urn:microsoft.com/office/officeart/2005/8/layout/target3"/>
    <dgm:cxn modelId="{BF5A170E-6F04-437A-B1CC-7B413EA863D2}" type="presParOf" srcId="{333A1088-737F-45CB-B68E-254E46348037}" destId="{76644BE8-9D7C-4C09-B250-3D10AF48CBB7}" srcOrd="12" destOrd="0" presId="urn:microsoft.com/office/officeart/2005/8/layout/target3"/>
    <dgm:cxn modelId="{FCE8B314-B3F8-4DD0-8941-355E161465B9}" type="presParOf" srcId="{333A1088-737F-45CB-B68E-254E46348037}" destId="{EE85B701-7295-41C0-BA7A-34D3756A2AE6}" srcOrd="13" destOrd="0" presId="urn:microsoft.com/office/officeart/2005/8/layout/target3"/>
    <dgm:cxn modelId="{A4787475-AC5D-4C46-8635-DD6DB1610570}" type="presParOf" srcId="{333A1088-737F-45CB-B68E-254E46348037}" destId="{8BEBB6EC-1DAA-4CAC-8A25-BC0FCBD5DBD5}" srcOrd="14" destOrd="0" presId="urn:microsoft.com/office/officeart/2005/8/layout/target3"/>
    <dgm:cxn modelId="{C5BC1764-8F18-4B53-8391-CD8542B658D6}" type="presParOf" srcId="{333A1088-737F-45CB-B68E-254E46348037}" destId="{AED2198E-93D5-4001-81B4-73124B309672}" srcOrd="15" destOrd="0" presId="urn:microsoft.com/office/officeart/2005/8/layout/target3"/>
    <dgm:cxn modelId="{4182D4FB-6A77-4048-8BDE-B175E4AB80C6}" type="presParOf" srcId="{333A1088-737F-45CB-B68E-254E46348037}" destId="{2BE915AB-18AA-4053-B92C-3BFC9ED204BB}" srcOrd="16" destOrd="0" presId="urn:microsoft.com/office/officeart/2005/8/layout/target3"/>
    <dgm:cxn modelId="{BD4C9360-DD47-44B0-929D-DEE227E4D2EC}" type="presParOf" srcId="{333A1088-737F-45CB-B68E-254E46348037}" destId="{6BB5E863-4638-4E1D-BFDE-399D028AC4ED}" srcOrd="17" destOrd="0" presId="urn:microsoft.com/office/officeart/2005/8/layout/target3"/>
    <dgm:cxn modelId="{E99C439D-F34A-4E6B-AFC5-C4B868970131}" type="presParOf" srcId="{333A1088-737F-45CB-B68E-254E46348037}" destId="{5A5FFA88-C948-4069-8E93-59FA12366E83}" srcOrd="18" destOrd="0" presId="urn:microsoft.com/office/officeart/2005/8/layout/target3"/>
    <dgm:cxn modelId="{409F15F0-7017-40F3-8427-ECD423A4D6F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Iveta Hejtmánková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/>
            <a:t>VY_32_INOVACE_17_Vlastivěda 4.ročník_Bílá hora a Jan Amos Komenský</a:t>
          </a:r>
          <a:endParaRPr lang="cs-CZ" sz="16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Bílá hora a Jan Amos Komenský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6853A-7314-4BA5-8679-DA55888CD3C5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74B551-C7BA-4C51-8A55-9B5F758793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6853A-7314-4BA5-8679-DA55888CD3C5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74B551-C7BA-4C51-8A55-9B5F758793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6853A-7314-4BA5-8679-DA55888CD3C5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74B551-C7BA-4C51-8A55-9B5F758793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6853A-7314-4BA5-8679-DA55888CD3C5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74B551-C7BA-4C51-8A55-9B5F758793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6853A-7314-4BA5-8679-DA55888CD3C5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74B551-C7BA-4C51-8A55-9B5F758793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6853A-7314-4BA5-8679-DA55888CD3C5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74B551-C7BA-4C51-8A55-9B5F758793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6853A-7314-4BA5-8679-DA55888CD3C5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74B551-C7BA-4C51-8A55-9B5F758793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6853A-7314-4BA5-8679-DA55888CD3C5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74B551-C7BA-4C51-8A55-9B5F758793A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6853A-7314-4BA5-8679-DA55888CD3C5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E74B551-C7BA-4C51-8A55-9B5F758793A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6853A-7314-4BA5-8679-DA55888CD3C5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74B551-C7BA-4C51-8A55-9B5F758793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6853A-7314-4BA5-8679-DA55888CD3C5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74B551-C7BA-4C51-8A55-9B5F758793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DE74B551-C7BA-4C51-8A55-9B5F758793A1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B956853A-7314-4BA5-8679-DA55888CD3C5}" type="datetimeFigureOut">
              <a:rPr lang="cs-CZ" smtClean="0"/>
              <a:t>8.4.2012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43340854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8482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Bílá hora</a:t>
            </a:r>
            <a:endParaRPr lang="cs-CZ" dirty="0"/>
          </a:p>
        </p:txBody>
      </p:sp>
      <p:sp>
        <p:nvSpPr>
          <p:cNvPr id="10" name="Podnadpis 9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Jan Amos Komenský</a:t>
            </a:r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9086" y="1052736"/>
            <a:ext cx="1438275" cy="18669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0062" y="1124744"/>
            <a:ext cx="2381250" cy="14763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3774" y="4509120"/>
            <a:ext cx="1314450" cy="1524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636870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</a:t>
            </a:r>
            <a:r>
              <a:rPr lang="cs-CZ" dirty="0"/>
              <a:t>4</a:t>
            </a:r>
            <a:r>
              <a:rPr lang="cs-CZ" dirty="0" smtClean="0"/>
              <a:t>. ročníku</a:t>
            </a:r>
            <a:r>
              <a:rPr lang="cs-CZ" dirty="0" smtClean="0"/>
              <a:t>.</a:t>
            </a:r>
          </a:p>
          <a:p>
            <a:r>
              <a:rPr lang="cs-CZ" dirty="0" smtClean="0"/>
              <a:t>Je určena k výkladu.</a:t>
            </a:r>
          </a:p>
          <a:p>
            <a:r>
              <a:rPr lang="cs-CZ" dirty="0" smtClean="0"/>
              <a:t>Jednoduchou formou nastiňuje žákům období kolem bitvy na Bílé hoře a doby pobělohorské.</a:t>
            </a:r>
          </a:p>
          <a:p>
            <a:r>
              <a:rPr lang="cs-CZ" dirty="0" smtClean="0"/>
              <a:t>Seznámí žáky stručně s Janem Amosem Komenským.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8966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PRAŽSKÁ DEFENESTRACE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ú</a:t>
            </a:r>
            <a:r>
              <a:rPr lang="cs-CZ" dirty="0" smtClean="0"/>
              <a:t>tlak Českého království i jeho obyvatel</a:t>
            </a:r>
          </a:p>
          <a:p>
            <a:r>
              <a:rPr lang="cs-CZ" dirty="0" smtClean="0"/>
              <a:t>čeští páni se vzbouřili</a:t>
            </a:r>
          </a:p>
          <a:p>
            <a:r>
              <a:rPr lang="cs-CZ" dirty="0"/>
              <a:t>v</a:t>
            </a:r>
            <a:r>
              <a:rPr lang="cs-CZ" dirty="0" smtClean="0"/>
              <a:t>yhození místodržících Slavaty a Martinice i jejich písaře </a:t>
            </a:r>
            <a:r>
              <a:rPr lang="cs-CZ" dirty="0" smtClean="0"/>
              <a:t>          z </a:t>
            </a:r>
            <a:r>
              <a:rPr lang="cs-CZ" dirty="0" smtClean="0"/>
              <a:t>okna</a:t>
            </a:r>
          </a:p>
          <a:p>
            <a:r>
              <a:rPr lang="cs-CZ" dirty="0"/>
              <a:t>v</a:t>
            </a:r>
            <a:r>
              <a:rPr lang="cs-CZ" dirty="0" smtClean="0"/>
              <a:t>olba nového </a:t>
            </a:r>
            <a:r>
              <a:rPr lang="cs-CZ" dirty="0" smtClean="0"/>
              <a:t>krále - Fridrich Falcký - “ </a:t>
            </a:r>
            <a:r>
              <a:rPr lang="cs-CZ" dirty="0" smtClean="0"/>
              <a:t>Zimní král“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4365104"/>
            <a:ext cx="1800200" cy="146379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3668253"/>
            <a:ext cx="2000250" cy="2857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16916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BITVA NA BÍLÉ HOŘE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c</a:t>
            </a:r>
            <a:r>
              <a:rPr lang="cs-CZ" dirty="0" smtClean="0"/>
              <a:t>ísař shromáždil vojsko a přitáhl ku Praze</a:t>
            </a:r>
          </a:p>
          <a:p>
            <a:r>
              <a:rPr lang="cs-CZ" dirty="0" smtClean="0"/>
              <a:t>8</a:t>
            </a:r>
            <a:r>
              <a:rPr lang="cs-CZ" dirty="0" smtClean="0"/>
              <a:t>. listopadu </a:t>
            </a:r>
            <a:r>
              <a:rPr lang="cs-CZ" dirty="0" smtClean="0"/>
              <a:t>1620 došlo k rozhodující bitvě</a:t>
            </a:r>
          </a:p>
          <a:p>
            <a:r>
              <a:rPr lang="cs-CZ" dirty="0"/>
              <a:t>c</a:t>
            </a:r>
            <a:r>
              <a:rPr lang="cs-CZ" dirty="0" smtClean="0"/>
              <a:t>ísařští zvítězili</a:t>
            </a:r>
          </a:p>
          <a:p>
            <a:r>
              <a:rPr lang="cs-CZ" dirty="0"/>
              <a:t>o</a:t>
            </a:r>
            <a:r>
              <a:rPr lang="cs-CZ" dirty="0" smtClean="0"/>
              <a:t>dbojní čeští páni museli prchnout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861048"/>
            <a:ext cx="2857500" cy="21717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1484784"/>
            <a:ext cx="1542281" cy="18722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4032498"/>
            <a:ext cx="2857500" cy="1828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17823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POPRAVA ČESKÝCH REBELŮ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d</a:t>
            </a:r>
            <a:r>
              <a:rPr lang="cs-CZ" dirty="0" smtClean="0"/>
              <a:t>vacet sedm pánů, rytířů a měšťanů dal císař bez milosti popravit na Staroměstském náměstí</a:t>
            </a:r>
          </a:p>
          <a:p>
            <a:r>
              <a:rPr lang="cs-CZ" dirty="0" smtClean="0"/>
              <a:t>21</a:t>
            </a:r>
            <a:r>
              <a:rPr lang="cs-CZ" dirty="0" smtClean="0"/>
              <a:t>. června </a:t>
            </a:r>
            <a:r>
              <a:rPr lang="cs-CZ" dirty="0" smtClean="0"/>
              <a:t>1621</a:t>
            </a:r>
          </a:p>
          <a:p>
            <a:r>
              <a:rPr lang="cs-CZ" dirty="0"/>
              <a:t>m</a:t>
            </a:r>
            <a:r>
              <a:rPr lang="cs-CZ" dirty="0" smtClean="0"/>
              <a:t>ezi popravenými byl i slavný lékař Jan Jesenský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4195563"/>
            <a:ext cx="2857500" cy="16478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4000300"/>
            <a:ext cx="2857500" cy="20383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995408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TŘICETILETÁ VÁLKA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1618 - 1648</a:t>
            </a:r>
            <a:endParaRPr lang="cs-CZ" dirty="0" smtClean="0"/>
          </a:p>
          <a:p>
            <a:r>
              <a:rPr lang="cs-CZ" dirty="0" smtClean="0"/>
              <a:t>České království pustošila cizí vojska i vojsko císařské</a:t>
            </a:r>
          </a:p>
          <a:p>
            <a:r>
              <a:rPr lang="cs-CZ" dirty="0"/>
              <a:t>c</a:t>
            </a:r>
            <a:r>
              <a:rPr lang="cs-CZ" dirty="0" smtClean="0"/>
              <a:t>ísař nařídil, aby se všichni obyvatelé království stali katolíky</a:t>
            </a:r>
          </a:p>
          <a:p>
            <a:r>
              <a:rPr lang="cs-CZ" dirty="0"/>
              <a:t>m</a:t>
            </a:r>
            <a:r>
              <a:rPr lang="cs-CZ" dirty="0" smtClean="0"/>
              <a:t>noho tisíc lidí odešlo do ciziny ( také slavní učenci i umělci)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645024"/>
            <a:ext cx="2857500" cy="2514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3973636"/>
            <a:ext cx="2857500" cy="18573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71616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JAN AMOS KOMENSKÝ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oslední biskup českých bratří, velký učitel a myslitel</a:t>
            </a:r>
          </a:p>
          <a:p>
            <a:r>
              <a:rPr lang="cs-CZ" dirty="0"/>
              <a:t>z</a:t>
            </a:r>
            <a:r>
              <a:rPr lang="cs-CZ" dirty="0" smtClean="0"/>
              <a:t>počátku se skrýval</a:t>
            </a:r>
          </a:p>
          <a:p>
            <a:r>
              <a:rPr lang="cs-CZ" dirty="0"/>
              <a:t>p</a:t>
            </a:r>
            <a:r>
              <a:rPr lang="cs-CZ" dirty="0" smtClean="0"/>
              <a:t>olské město Lešno, kde mu nakonec shořely všechny rukopisy (slovník českého jazyka)</a:t>
            </a:r>
          </a:p>
          <a:p>
            <a:r>
              <a:rPr lang="cs-CZ" dirty="0"/>
              <a:t>z</a:t>
            </a:r>
            <a:r>
              <a:rPr lang="cs-CZ" dirty="0" smtClean="0"/>
              <a:t>emřel v </a:t>
            </a:r>
            <a:r>
              <a:rPr lang="cs-CZ" dirty="0" smtClean="0"/>
              <a:t>cizině - jeho </a:t>
            </a:r>
            <a:r>
              <a:rPr lang="cs-CZ" dirty="0" smtClean="0"/>
              <a:t>hrob leží v nizozemském městě Naardenu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4136127"/>
            <a:ext cx="1562100" cy="21621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4136127"/>
            <a:ext cx="1562100" cy="20574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635114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JAN AMOS KOMENSKÝ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proslavil </a:t>
            </a:r>
            <a:r>
              <a:rPr lang="cs-CZ" dirty="0" smtClean="0"/>
              <a:t>se svými návrhy na změny  ve škole</a:t>
            </a:r>
          </a:p>
          <a:p>
            <a:r>
              <a:rPr lang="cs-CZ" dirty="0"/>
              <a:t>c</a:t>
            </a:r>
            <a:r>
              <a:rPr lang="cs-CZ" dirty="0" smtClean="0"/>
              <a:t>htěl, aby se děti do školy těšily</a:t>
            </a:r>
          </a:p>
          <a:p>
            <a:r>
              <a:rPr lang="cs-CZ" dirty="0"/>
              <a:t>š</a:t>
            </a:r>
            <a:r>
              <a:rPr lang="cs-CZ" dirty="0" smtClean="0"/>
              <a:t>kola zábavou a hrou</a:t>
            </a:r>
          </a:p>
          <a:p>
            <a:r>
              <a:rPr lang="cs-CZ" dirty="0"/>
              <a:t>a</a:t>
            </a:r>
            <a:r>
              <a:rPr lang="cs-CZ" dirty="0" smtClean="0"/>
              <a:t>by se děti naučily přemýšlet</a:t>
            </a:r>
          </a:p>
          <a:p>
            <a:r>
              <a:rPr lang="cs-CZ" dirty="0"/>
              <a:t>c</a:t>
            </a:r>
            <a:r>
              <a:rPr lang="cs-CZ" dirty="0" smtClean="0"/>
              <a:t>htěl mít učebnice plné </a:t>
            </a:r>
            <a:r>
              <a:rPr lang="cs-CZ" dirty="0" smtClean="0"/>
              <a:t>obrázků - </a:t>
            </a:r>
            <a:r>
              <a:rPr lang="cs-CZ" dirty="0" smtClean="0"/>
              <a:t>ORBIS PICTUS </a:t>
            </a:r>
            <a:r>
              <a:rPr lang="cs-CZ" dirty="0" smtClean="0"/>
              <a:t>                   (</a:t>
            </a:r>
            <a:r>
              <a:rPr lang="cs-CZ" dirty="0" smtClean="0"/>
              <a:t>Svět v obrazech)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4437112"/>
            <a:ext cx="1114425" cy="1524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4189462"/>
            <a:ext cx="2857500" cy="17716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716891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800" dirty="0" smtClean="0"/>
              <a:t>http://microsoft.com</a:t>
            </a:r>
          </a:p>
          <a:p>
            <a:r>
              <a:rPr lang="cs-CZ" sz="800" dirty="0"/>
              <a:t>PAVEL AUGUSTA, František Honzák. </a:t>
            </a:r>
            <a:r>
              <a:rPr lang="cs-CZ" sz="800" i="1" dirty="0"/>
              <a:t>Vlastivěda</a:t>
            </a:r>
            <a:r>
              <a:rPr lang="cs-CZ" sz="800" dirty="0"/>
              <a:t>: </a:t>
            </a:r>
            <a:r>
              <a:rPr lang="cs-CZ" sz="800" i="1" dirty="0"/>
              <a:t>pro 4.ročník</a:t>
            </a:r>
            <a:r>
              <a:rPr lang="cs-CZ" sz="800" dirty="0"/>
              <a:t>. 3.vydání. Úvaly: SPL </a:t>
            </a:r>
            <a:r>
              <a:rPr lang="cs-CZ" sz="800" dirty="0" err="1"/>
              <a:t>Práce,Albra</a:t>
            </a:r>
            <a:r>
              <a:rPr lang="cs-CZ" sz="800" dirty="0"/>
              <a:t>, 2001. ISBN 80-86287-32-7</a:t>
            </a:r>
            <a:r>
              <a:rPr lang="cs-CZ" sz="800" dirty="0" smtClean="0"/>
              <a:t>.</a:t>
            </a:r>
          </a:p>
          <a:p>
            <a:r>
              <a:rPr lang="cs-CZ" sz="800" dirty="0"/>
              <a:t>NEUVEDENO. </a:t>
            </a:r>
            <a:r>
              <a:rPr lang="cs-CZ" sz="800" i="1" dirty="0"/>
              <a:t>http://1620.webpark.cz/bitva.html</a:t>
            </a:r>
            <a:r>
              <a:rPr lang="cs-CZ" sz="800" dirty="0"/>
              <a:t> [online]. [cit. 8.4.2012]. Dostupný na WWW: &lt;http://www.bing.com/</a:t>
            </a:r>
            <a:r>
              <a:rPr lang="cs-CZ" sz="800" dirty="0" err="1"/>
              <a:t>images</a:t>
            </a:r>
            <a:r>
              <a:rPr lang="cs-CZ" sz="800" dirty="0"/>
              <a:t>/</a:t>
            </a:r>
            <a:r>
              <a:rPr lang="cs-CZ" sz="800" dirty="0" err="1"/>
              <a:t>search?q</a:t>
            </a:r>
            <a:r>
              <a:rPr lang="cs-CZ" sz="800" dirty="0"/>
              <a:t>=bitva+na+B%C3%ADl%C3%A9+ho%C5%99e&amp;view=</a:t>
            </a:r>
            <a:r>
              <a:rPr lang="cs-CZ" sz="800" dirty="0" err="1"/>
              <a:t>detail&amp;id</a:t>
            </a:r>
            <a:r>
              <a:rPr lang="cs-CZ" sz="800" dirty="0"/>
              <a:t>=2B85174A26BF7FA82FA048C49C9B2199EAD6A257&amp;first=0&amp;FORM=IDFRIR</a:t>
            </a:r>
            <a:r>
              <a:rPr lang="cs-CZ" sz="800" dirty="0" smtClean="0"/>
              <a:t>&gt;.</a:t>
            </a:r>
          </a:p>
          <a:p>
            <a:r>
              <a:rPr lang="cs-CZ" sz="800" dirty="0"/>
              <a:t>NEUVEDENO. </a:t>
            </a:r>
            <a:r>
              <a:rPr lang="cs-CZ" sz="800" i="1" dirty="0"/>
              <a:t>http://www.svornost.com/2011/11/8-listopadu-bitva-na-bile-hore-1620/</a:t>
            </a:r>
            <a:r>
              <a:rPr lang="cs-CZ" sz="800" dirty="0"/>
              <a:t> [online]. [cit. 8.4.2012]. Dostupný na WWW: &lt;http://www.bing.com/</a:t>
            </a:r>
            <a:r>
              <a:rPr lang="cs-CZ" sz="800" dirty="0" err="1"/>
              <a:t>images</a:t>
            </a:r>
            <a:r>
              <a:rPr lang="cs-CZ" sz="800" dirty="0"/>
              <a:t>/</a:t>
            </a:r>
            <a:r>
              <a:rPr lang="cs-CZ" sz="800" dirty="0" err="1"/>
              <a:t>search?q</a:t>
            </a:r>
            <a:r>
              <a:rPr lang="cs-CZ" sz="800" dirty="0"/>
              <a:t>=bitva+na+B%C3%ADl%C3%A9+ho%C5%99e&amp;view=</a:t>
            </a:r>
            <a:r>
              <a:rPr lang="cs-CZ" sz="800" dirty="0" err="1"/>
              <a:t>detail&amp;id</a:t>
            </a:r>
            <a:r>
              <a:rPr lang="cs-CZ" sz="800" dirty="0"/>
              <a:t>=2B85174A26BF7FA82FA048C49C9B2199EAD6A257&amp;first=0&amp;FORM=IDFRIR&gt;.  </a:t>
            </a:r>
            <a:r>
              <a:rPr lang="cs-CZ" sz="800" dirty="0" smtClean="0"/>
              <a:t> </a:t>
            </a:r>
          </a:p>
          <a:p>
            <a:r>
              <a:rPr lang="cs-CZ" sz="800" dirty="0"/>
              <a:t>NEUVEDENO. </a:t>
            </a:r>
            <a:r>
              <a:rPr lang="cs-CZ" sz="800" i="1" dirty="0"/>
              <a:t>http://www.prazskestezky.cz/hvezd/hvzd08.html</a:t>
            </a:r>
            <a:r>
              <a:rPr lang="cs-CZ" sz="800" dirty="0"/>
              <a:t> [online]. [cit. 8.4.2012]. Dostupný na WWW: &lt;http://www.bing.com/</a:t>
            </a:r>
            <a:r>
              <a:rPr lang="cs-CZ" sz="800" dirty="0" err="1"/>
              <a:t>images</a:t>
            </a:r>
            <a:r>
              <a:rPr lang="cs-CZ" sz="800" dirty="0"/>
              <a:t>/</a:t>
            </a:r>
            <a:r>
              <a:rPr lang="cs-CZ" sz="800" dirty="0" err="1"/>
              <a:t>search?q</a:t>
            </a:r>
            <a:r>
              <a:rPr lang="cs-CZ" sz="800" dirty="0"/>
              <a:t>=bitva+na+B%C3%ADl%C3%A9+ho%C5%99e&amp;view=</a:t>
            </a:r>
            <a:r>
              <a:rPr lang="cs-CZ" sz="800" dirty="0" err="1"/>
              <a:t>detail&amp;id</a:t>
            </a:r>
            <a:r>
              <a:rPr lang="cs-CZ" sz="800" dirty="0"/>
              <a:t>=2B85174A26BF7FA82FA048C49C9B2199EAD6A257&amp;first=0&amp;FORM=IDFRIR&gt;. </a:t>
            </a:r>
            <a:endParaRPr lang="cs-CZ" sz="800" dirty="0" smtClean="0"/>
          </a:p>
          <a:p>
            <a:r>
              <a:rPr lang="cs-CZ" sz="800" dirty="0"/>
              <a:t>NEUVEDENO. </a:t>
            </a:r>
            <a:r>
              <a:rPr lang="cs-CZ" sz="800" i="1" dirty="0"/>
              <a:t>http://hledani.gnosis9.net/view.php?cisloclanku=2009020012</a:t>
            </a:r>
            <a:r>
              <a:rPr lang="cs-CZ" sz="800" dirty="0"/>
              <a:t> [online]. [cit. 8.4.2012]. Dostupný na WWW: &lt;http://www.bing.com/</a:t>
            </a:r>
            <a:r>
              <a:rPr lang="cs-CZ" sz="800" dirty="0" err="1"/>
              <a:t>images</a:t>
            </a:r>
            <a:r>
              <a:rPr lang="cs-CZ" sz="800" dirty="0"/>
              <a:t>/</a:t>
            </a:r>
            <a:r>
              <a:rPr lang="cs-CZ" sz="800" dirty="0" err="1"/>
              <a:t>search?q</a:t>
            </a:r>
            <a:r>
              <a:rPr lang="cs-CZ" sz="800" dirty="0"/>
              <a:t>=pra%C5%BEsk%C3%A1+defenestrace&amp;view=</a:t>
            </a:r>
            <a:r>
              <a:rPr lang="cs-CZ" sz="800" dirty="0" err="1"/>
              <a:t>detail&amp;id</a:t>
            </a:r>
            <a:r>
              <a:rPr lang="cs-CZ" sz="800" dirty="0"/>
              <a:t>=E2E8AC35A611D1DEEE28D10CAFCDD725F6662672&amp;first=0&amp;FORM=IDFRIR&gt;. </a:t>
            </a:r>
            <a:endParaRPr lang="cs-CZ" sz="800" dirty="0" smtClean="0"/>
          </a:p>
          <a:p>
            <a:r>
              <a:rPr lang="cs-CZ" sz="800" dirty="0"/>
              <a:t>NEUVEDENO. </a:t>
            </a:r>
            <a:r>
              <a:rPr lang="cs-CZ" sz="800" i="1" dirty="0"/>
              <a:t>http://www.iereus.wz.cz/mesta/heidelberg.html</a:t>
            </a:r>
            <a:r>
              <a:rPr lang="cs-CZ" sz="800" dirty="0"/>
              <a:t> [online]. [cit. 8.4.2012]. Dostupný na WWW: &lt;http://www.bing.com/</a:t>
            </a:r>
            <a:r>
              <a:rPr lang="cs-CZ" sz="800" dirty="0" err="1"/>
              <a:t>images</a:t>
            </a:r>
            <a:r>
              <a:rPr lang="cs-CZ" sz="800" dirty="0"/>
              <a:t>/</a:t>
            </a:r>
            <a:r>
              <a:rPr lang="cs-CZ" sz="800" dirty="0" err="1"/>
              <a:t>search?q</a:t>
            </a:r>
            <a:r>
              <a:rPr lang="cs-CZ" sz="800" dirty="0"/>
              <a:t>=fridrich+falck%C3%BD&amp;view=</a:t>
            </a:r>
            <a:r>
              <a:rPr lang="cs-CZ" sz="800" dirty="0" err="1"/>
              <a:t>detail&amp;id</a:t>
            </a:r>
            <a:r>
              <a:rPr lang="cs-CZ" sz="800" dirty="0"/>
              <a:t>=E2963BC5184CBBDA7169185D52C2CB231347B682&amp;first=0&amp;FORM=IDFRIR</a:t>
            </a:r>
            <a:r>
              <a:rPr lang="cs-CZ" sz="800" dirty="0" smtClean="0"/>
              <a:t>&gt;.</a:t>
            </a:r>
          </a:p>
          <a:p>
            <a:r>
              <a:rPr lang="cs-CZ" sz="800" dirty="0"/>
              <a:t>NEUVEDENO. </a:t>
            </a:r>
            <a:r>
              <a:rPr lang="cs-CZ" sz="800" i="1" dirty="0"/>
              <a:t>http://simonak.eu/index.php?stranka=pages/h_k/6_21.htm</a:t>
            </a:r>
            <a:r>
              <a:rPr lang="cs-CZ" sz="800" dirty="0"/>
              <a:t> [online]. [cit. 8.4.2012]. Dostupný na WWW: &lt;http://www.bing.com/</a:t>
            </a:r>
            <a:r>
              <a:rPr lang="cs-CZ" sz="800" dirty="0" err="1"/>
              <a:t>images</a:t>
            </a:r>
            <a:r>
              <a:rPr lang="cs-CZ" sz="800" dirty="0"/>
              <a:t>/</a:t>
            </a:r>
            <a:r>
              <a:rPr lang="cs-CZ" sz="800" dirty="0" err="1"/>
              <a:t>search?q</a:t>
            </a:r>
            <a:r>
              <a:rPr lang="cs-CZ" sz="800" dirty="0"/>
              <a:t>=poprava+27+českých+pánů&amp;view=</a:t>
            </a:r>
            <a:r>
              <a:rPr lang="cs-CZ" sz="800" dirty="0" err="1"/>
              <a:t>detail&amp;id</a:t>
            </a:r>
            <a:r>
              <a:rPr lang="cs-CZ" sz="800" dirty="0"/>
              <a:t>=98ACBB5E882F2BB93AC954FEF6FE04850D3B0C3E&amp;fi&gt;. </a:t>
            </a:r>
            <a:endParaRPr lang="cs-CZ" sz="800" dirty="0" smtClean="0"/>
          </a:p>
          <a:p>
            <a:r>
              <a:rPr lang="cs-CZ" sz="800" dirty="0"/>
              <a:t>NEUVEDENO. </a:t>
            </a:r>
            <a:r>
              <a:rPr lang="cs-CZ" sz="800" i="1" dirty="0"/>
              <a:t>http://www.neaktuality.cz/specialy/doba-temna/nenechte-si-ujit-slavnou-popravu/</a:t>
            </a:r>
            <a:r>
              <a:rPr lang="cs-CZ" sz="800" dirty="0"/>
              <a:t> [online]. [cit. 8.4.2012]. Dostupný na WWW: &lt;http://www.bing.com/</a:t>
            </a:r>
            <a:r>
              <a:rPr lang="cs-CZ" sz="800" dirty="0" err="1"/>
              <a:t>images</a:t>
            </a:r>
            <a:r>
              <a:rPr lang="cs-CZ" sz="800" dirty="0"/>
              <a:t>/</a:t>
            </a:r>
            <a:r>
              <a:rPr lang="cs-CZ" sz="800" dirty="0" err="1"/>
              <a:t>search?q</a:t>
            </a:r>
            <a:r>
              <a:rPr lang="cs-CZ" sz="800" dirty="0"/>
              <a:t>=poprava+27+%C4%8Desk%C3%BDch+p%C3%A1n%C5%AF&amp;view=</a:t>
            </a:r>
            <a:r>
              <a:rPr lang="cs-CZ" sz="800" dirty="0" err="1"/>
              <a:t>detail&amp;id</a:t>
            </a:r>
            <a:r>
              <a:rPr lang="cs-CZ" sz="800" dirty="0"/>
              <a:t>=98ACBB5E882F2BB93AC954FEF6FE04850D3B0C3E&amp;first=0&amp;FORM=IDFRIR</a:t>
            </a:r>
            <a:r>
              <a:rPr lang="cs-CZ" sz="800" dirty="0" smtClean="0"/>
              <a:t>&gt;.</a:t>
            </a:r>
          </a:p>
          <a:p>
            <a:r>
              <a:rPr lang="cs-CZ" sz="800" dirty="0"/>
              <a:t>NEUVEDENO. </a:t>
            </a:r>
            <a:r>
              <a:rPr lang="cs-CZ" sz="800" i="1" dirty="0"/>
              <a:t>http://trpitele.blog.cz/0811/ceske-baroko-spolecensko-historicky-podtext</a:t>
            </a:r>
            <a:r>
              <a:rPr lang="cs-CZ" sz="800" dirty="0"/>
              <a:t> [online]. [cit. 8.4.2012]. Dostupný na WWW: &lt;http://www.bing.com/</a:t>
            </a:r>
            <a:r>
              <a:rPr lang="cs-CZ" sz="800" dirty="0" err="1"/>
              <a:t>images</a:t>
            </a:r>
            <a:r>
              <a:rPr lang="cs-CZ" sz="800" dirty="0"/>
              <a:t>/</a:t>
            </a:r>
            <a:r>
              <a:rPr lang="cs-CZ" sz="800" dirty="0" err="1"/>
              <a:t>search?q</a:t>
            </a:r>
            <a:r>
              <a:rPr lang="cs-CZ" sz="800" dirty="0"/>
              <a:t>=poprava+27+%C4%8Desk%C3%BDch+p%C3%A1n%C5%AF&amp;view=</a:t>
            </a:r>
            <a:r>
              <a:rPr lang="cs-CZ" sz="800" dirty="0" err="1"/>
              <a:t>detail&amp;id</a:t>
            </a:r>
            <a:r>
              <a:rPr lang="cs-CZ" sz="800" dirty="0"/>
              <a:t>=98ACBB5E882F2BB93AC954FEF6FE04850D3B0C3E&amp;first=0&amp;FORM=IDFRIR&gt;. </a:t>
            </a:r>
            <a:endParaRPr lang="cs-CZ" sz="800" dirty="0" smtClean="0"/>
          </a:p>
          <a:p>
            <a:r>
              <a:rPr lang="cs-CZ" sz="800" dirty="0"/>
              <a:t>NEUVEDENO. </a:t>
            </a:r>
            <a:r>
              <a:rPr lang="cs-CZ" sz="800" i="1" dirty="0"/>
              <a:t>http://pozdni-stredovek.ic.cz/cesstavpov.php</a:t>
            </a:r>
            <a:r>
              <a:rPr lang="cs-CZ" sz="800" dirty="0"/>
              <a:t> [online]. [cit. 8.4.2012]. Dostupný na WWW: &lt;http://www.bing.com/</a:t>
            </a:r>
            <a:r>
              <a:rPr lang="cs-CZ" sz="800" dirty="0" err="1"/>
              <a:t>images</a:t>
            </a:r>
            <a:r>
              <a:rPr lang="cs-CZ" sz="800" dirty="0"/>
              <a:t>/</a:t>
            </a:r>
            <a:r>
              <a:rPr lang="cs-CZ" sz="800" dirty="0" err="1"/>
              <a:t>search?q</a:t>
            </a:r>
            <a:r>
              <a:rPr lang="cs-CZ" sz="800" dirty="0"/>
              <a:t>=albrecht+z+vald%C5%A1tejna&amp;view=</a:t>
            </a:r>
            <a:r>
              <a:rPr lang="cs-CZ" sz="800" dirty="0" err="1"/>
              <a:t>detail&amp;id</a:t>
            </a:r>
            <a:r>
              <a:rPr lang="cs-CZ" sz="800" dirty="0"/>
              <a:t>=05FCB0444365DB68671B95AE8824C0CC6443FD47&amp;first=31&amp;FORM=IDFRIR&gt;. </a:t>
            </a:r>
            <a:endParaRPr lang="cs-CZ" sz="800" dirty="0" smtClean="0"/>
          </a:p>
          <a:p>
            <a:r>
              <a:rPr lang="cs-CZ" sz="800" dirty="0"/>
              <a:t>NEUVEDENO. </a:t>
            </a:r>
            <a:r>
              <a:rPr lang="cs-CZ" sz="800" i="1" dirty="0"/>
              <a:t>http://sk.wikipedia.org/wiki/Jan_Amos_Komensk%C3%BD</a:t>
            </a:r>
            <a:r>
              <a:rPr lang="cs-CZ" sz="800" dirty="0"/>
              <a:t> [online]. [cit. 8.4.2012]. Dostupný na WWW: &lt;http://www.bing.com/</a:t>
            </a:r>
            <a:r>
              <a:rPr lang="cs-CZ" sz="800" dirty="0" err="1"/>
              <a:t>images</a:t>
            </a:r>
            <a:r>
              <a:rPr lang="cs-CZ" sz="800" dirty="0"/>
              <a:t>/</a:t>
            </a:r>
            <a:r>
              <a:rPr lang="cs-CZ" sz="800" dirty="0" err="1"/>
              <a:t>search?q</a:t>
            </a:r>
            <a:r>
              <a:rPr lang="cs-CZ" sz="800" dirty="0"/>
              <a:t>=jan+amos+komensk%C3%BD&amp;view=</a:t>
            </a:r>
            <a:r>
              <a:rPr lang="cs-CZ" sz="800" dirty="0" err="1"/>
              <a:t>detail&amp;id</a:t>
            </a:r>
            <a:r>
              <a:rPr lang="cs-CZ" sz="800" dirty="0"/>
              <a:t>=B57C6913981F1B8A68E92B1E2569318D8A24A6C6&amp;first=0&amp;FORM=IDFRIR&gt;. </a:t>
            </a:r>
            <a:endParaRPr lang="cs-CZ" sz="800" dirty="0" smtClean="0"/>
          </a:p>
          <a:p>
            <a:r>
              <a:rPr lang="cs-CZ" sz="800" dirty="0"/>
              <a:t>NEUVEDENO. </a:t>
            </a:r>
            <a:r>
              <a:rPr lang="cs-CZ" sz="800" i="1" dirty="0"/>
              <a:t>http://www.humanizmus.sk/komensky.html</a:t>
            </a:r>
            <a:r>
              <a:rPr lang="cs-CZ" sz="800" dirty="0"/>
              <a:t> [online]. [cit. 8.4.2012]. Dostupný na WWW: &lt;http://www.bing.com/</a:t>
            </a:r>
            <a:r>
              <a:rPr lang="cs-CZ" sz="800" dirty="0" err="1"/>
              <a:t>images</a:t>
            </a:r>
            <a:r>
              <a:rPr lang="cs-CZ" sz="800" dirty="0"/>
              <a:t>/</a:t>
            </a:r>
            <a:r>
              <a:rPr lang="cs-CZ" sz="800" dirty="0" err="1"/>
              <a:t>search?q</a:t>
            </a:r>
            <a:r>
              <a:rPr lang="cs-CZ" sz="800" dirty="0"/>
              <a:t>=jan+amos+komensk%C3%BD&amp;view=</a:t>
            </a:r>
            <a:r>
              <a:rPr lang="cs-CZ" sz="800" dirty="0" err="1"/>
              <a:t>detail&amp;id</a:t>
            </a:r>
            <a:r>
              <a:rPr lang="cs-CZ" sz="800" dirty="0"/>
              <a:t>=B57C6913981F1B8A68E92B1E2569318D8A24A6C6&amp;first=0&amp;FORM=IDFRIR&gt;. </a:t>
            </a:r>
            <a:endParaRPr lang="cs-CZ" sz="800" dirty="0" smtClean="0"/>
          </a:p>
          <a:p>
            <a:r>
              <a:rPr lang="cs-CZ" sz="800" dirty="0"/>
              <a:t>NEUVEDENO. </a:t>
            </a:r>
            <a:r>
              <a:rPr lang="cs-CZ" sz="800" i="1" dirty="0"/>
              <a:t>http://www.ksbnl.cz/historie1.htm</a:t>
            </a:r>
            <a:r>
              <a:rPr lang="cs-CZ" sz="800" dirty="0"/>
              <a:t> [online]. [cit. 8.4.2012]. Dostupný na WWW: &lt;http://www.bing.com/</a:t>
            </a:r>
            <a:r>
              <a:rPr lang="cs-CZ" sz="800" dirty="0" err="1"/>
              <a:t>images</a:t>
            </a:r>
            <a:r>
              <a:rPr lang="cs-CZ" sz="800" dirty="0"/>
              <a:t>/</a:t>
            </a:r>
            <a:r>
              <a:rPr lang="cs-CZ" sz="800" dirty="0" err="1"/>
              <a:t>search?q</a:t>
            </a:r>
            <a:r>
              <a:rPr lang="cs-CZ" sz="800" dirty="0"/>
              <a:t>=jan+amos+komensk%C3%BD&amp;view=</a:t>
            </a:r>
            <a:r>
              <a:rPr lang="cs-CZ" sz="800" dirty="0" err="1"/>
              <a:t>detail&amp;id</a:t>
            </a:r>
            <a:r>
              <a:rPr lang="cs-CZ" sz="800" dirty="0"/>
              <a:t>=B57C6913981F1B8A68E92B1E2569318D8A24A6C6&amp;first=0&amp;FORM=IDFRIR&gt;. </a:t>
            </a:r>
            <a:endParaRPr lang="cs-CZ" sz="800" dirty="0" smtClean="0"/>
          </a:p>
          <a:p>
            <a:r>
              <a:rPr lang="cs-CZ" sz="800" dirty="0"/>
              <a:t>NEUVEDENO. </a:t>
            </a:r>
            <a:r>
              <a:rPr lang="cs-CZ" sz="800" i="1" dirty="0"/>
              <a:t>http://educacaodialogica.blogspot.com/2008/04/vida-de-comenius.html</a:t>
            </a:r>
            <a:r>
              <a:rPr lang="cs-CZ" sz="800" dirty="0"/>
              <a:t> [online]. [cit. 8.4.2012]. Dostupný na WWW: &lt;http://www.bing.com/</a:t>
            </a:r>
            <a:r>
              <a:rPr lang="cs-CZ" sz="800" dirty="0" err="1"/>
              <a:t>images</a:t>
            </a:r>
            <a:r>
              <a:rPr lang="cs-CZ" sz="800" dirty="0"/>
              <a:t>/</a:t>
            </a:r>
            <a:r>
              <a:rPr lang="cs-CZ" sz="800" dirty="0" err="1"/>
              <a:t>search?q</a:t>
            </a:r>
            <a:r>
              <a:rPr lang="cs-CZ" sz="800" dirty="0"/>
              <a:t>=jan+amos+komensk%C3%BD&amp;view=</a:t>
            </a:r>
            <a:r>
              <a:rPr lang="cs-CZ" sz="800" dirty="0" err="1"/>
              <a:t>detail&amp;id</a:t>
            </a:r>
            <a:r>
              <a:rPr lang="cs-CZ" sz="800" dirty="0"/>
              <a:t>=B57C6913981F1B8A68E92B1E2569318D8A24A6C6&amp;first=0&amp;FORM=IDFRIR&gt;. </a:t>
            </a:r>
            <a:endParaRPr lang="cs-CZ" sz="800" dirty="0" smtClean="0"/>
          </a:p>
          <a:p>
            <a:r>
              <a:rPr lang="cs-CZ" sz="800" dirty="0"/>
              <a:t>NEUVEDENO. </a:t>
            </a:r>
            <a:r>
              <a:rPr lang="cs-CZ" sz="800" i="1" dirty="0"/>
              <a:t>http://www.televize.cz/clanky/poselstvi-z-labyrintu-sveta-15367</a:t>
            </a:r>
            <a:r>
              <a:rPr lang="cs-CZ" sz="800" dirty="0"/>
              <a:t> [online]. [cit. 8.4.2012]. Dostupný na WWW: &lt;http://www.bing.com/</a:t>
            </a:r>
            <a:r>
              <a:rPr lang="cs-CZ" sz="800" dirty="0" err="1"/>
              <a:t>images</a:t>
            </a:r>
            <a:r>
              <a:rPr lang="cs-CZ" sz="800" dirty="0"/>
              <a:t>/</a:t>
            </a:r>
            <a:r>
              <a:rPr lang="cs-CZ" sz="800" dirty="0" err="1"/>
              <a:t>search?q</a:t>
            </a:r>
            <a:r>
              <a:rPr lang="cs-CZ" sz="800" dirty="0"/>
              <a:t>=jan+amos+komensk%C3%BD&amp;view=</a:t>
            </a:r>
            <a:r>
              <a:rPr lang="cs-CZ" sz="800" dirty="0" err="1"/>
              <a:t>detail&amp;id</a:t>
            </a:r>
            <a:r>
              <a:rPr lang="cs-CZ" sz="800" dirty="0"/>
              <a:t>=B57C6913981F1B8A68E92B1E2569318D8A24A6C6&amp;first=0&amp;FORM=IDFRIR&gt;. </a:t>
            </a:r>
            <a:endParaRPr lang="cs-CZ" sz="800" dirty="0" smtClean="0"/>
          </a:p>
          <a:p>
            <a:r>
              <a:rPr lang="cs-CZ" sz="800" dirty="0"/>
              <a:t>NEUVEDENO. </a:t>
            </a:r>
            <a:r>
              <a:rPr lang="cs-CZ" sz="800" i="1" dirty="0"/>
              <a:t>http://www.digibooks.cz/helper/details/810_001.htm</a:t>
            </a:r>
            <a:r>
              <a:rPr lang="cs-CZ" sz="800" dirty="0"/>
              <a:t> [online]. [cit. 8.4.2012]. Dostupný na WWW: &lt;http://www.bing.com/</a:t>
            </a:r>
            <a:r>
              <a:rPr lang="cs-CZ" sz="800" dirty="0" err="1"/>
              <a:t>images</a:t>
            </a:r>
            <a:r>
              <a:rPr lang="cs-CZ" sz="800" dirty="0"/>
              <a:t>/</a:t>
            </a:r>
            <a:r>
              <a:rPr lang="cs-CZ" sz="800" dirty="0" err="1"/>
              <a:t>search?q</a:t>
            </a:r>
            <a:r>
              <a:rPr lang="cs-CZ" sz="800" dirty="0"/>
              <a:t>=jan+amos+komensk%C3%BD&amp;view=</a:t>
            </a:r>
            <a:r>
              <a:rPr lang="cs-CZ" sz="800" dirty="0" err="1"/>
              <a:t>detail&amp;id</a:t>
            </a:r>
            <a:r>
              <a:rPr lang="cs-CZ" sz="800" dirty="0"/>
              <a:t>=B57C6913981F1B8A68E92B1E2569318D8A24A6C6&amp;first=0&amp;FORM=IDFRIR&gt;. </a:t>
            </a:r>
          </a:p>
          <a:p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3042405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134</TotalTime>
  <Words>638</Words>
  <Application>Microsoft Office PowerPoint</Application>
  <PresentationFormat>Předvádění na obrazovce (4:3)</PresentationFormat>
  <Paragraphs>60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Sousedství</vt:lpstr>
      <vt:lpstr>Prezentace aplikace PowerPoint</vt:lpstr>
      <vt:lpstr>Bílá hora</vt:lpstr>
      <vt:lpstr>ANOTACE</vt:lpstr>
      <vt:lpstr>PRAŽSKÁ DEFENESTRACE</vt:lpstr>
      <vt:lpstr>BITVA NA BÍLÉ HOŘE</vt:lpstr>
      <vt:lpstr>POPRAVA ČESKÝCH REBELŮ</vt:lpstr>
      <vt:lpstr>TŘICETILETÁ VÁLKA</vt:lpstr>
      <vt:lpstr>JAN AMOS KOMENSKÝ</vt:lpstr>
      <vt:lpstr>JAN AMOS KOMENSKÝ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Kačenka</dc:creator>
  <cp:lastModifiedBy>Učitel</cp:lastModifiedBy>
  <cp:revision>24</cp:revision>
  <dcterms:created xsi:type="dcterms:W3CDTF">2012-01-24T17:15:18Z</dcterms:created>
  <dcterms:modified xsi:type="dcterms:W3CDTF">2012-04-08T19:43:41Z</dcterms:modified>
</cp:coreProperties>
</file>