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1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VY_32_INOVACE_16_Vlastivěda 4.ročník_Císař Rudolf a jeho doba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Císař Rudolf a jeho doba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230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417" custLinFactNeighborY="884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C3E6D6-44B7-4663-AE08-B3FD5FBD66C2}" type="presOf" srcId="{4C35D32F-0EAB-4CD7-82EE-45574DC2A586}" destId="{890E4F0B-2866-4A3F-A3C7-2A14B1797930}" srcOrd="1" destOrd="0" presId="urn:microsoft.com/office/officeart/2005/8/layout/target3"/>
    <dgm:cxn modelId="{EEB68E02-25B8-46BC-9A1D-C098BA4CE099}" type="presOf" srcId="{D1B46980-6531-4606-95E6-44980827E919}" destId="{2BE915AB-18AA-4053-B92C-3BFC9ED204BB}" srcOrd="1" destOrd="0" presId="urn:microsoft.com/office/officeart/2005/8/layout/target3"/>
    <dgm:cxn modelId="{46749FA2-2FE6-426C-8C60-E374A305F01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3223E0-B867-4DE2-8597-514AFC283238}" type="presOf" srcId="{B651F6E3-6281-48DB-9319-2AEAFDAE7572}" destId="{619D679B-A015-4ECF-8348-D1034C574F40}" srcOrd="0" destOrd="0" presId="urn:microsoft.com/office/officeart/2005/8/layout/target3"/>
    <dgm:cxn modelId="{6DB91E1E-4D60-4386-8F1C-73CF6BAF480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5C65DD4-13CD-4700-888C-A652A7CD41EB}" type="presOf" srcId="{D8197B8C-B260-4A16-BDF4-0947B075E274}" destId="{5A5FFA88-C948-4069-8E93-59FA12366E83}" srcOrd="1" destOrd="0" presId="urn:microsoft.com/office/officeart/2005/8/layout/target3"/>
    <dgm:cxn modelId="{BC3F2084-CE13-4CBD-A4BD-369C8A13F3A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DC6BA8-3CC3-4B21-AC77-CF304ED56B4F}" type="presOf" srcId="{B651F6E3-6281-48DB-9319-2AEAFDAE7572}" destId="{6BB5E863-4638-4E1D-BFDE-399D028AC4ED}" srcOrd="1" destOrd="0" presId="urn:microsoft.com/office/officeart/2005/8/layout/target3"/>
    <dgm:cxn modelId="{05085321-0D81-44EA-AC95-C6969088D056}" type="presOf" srcId="{757F3AB3-0718-4624-B441-E567A8F0AB56}" destId="{333A1088-737F-45CB-B68E-254E46348037}" srcOrd="0" destOrd="0" presId="urn:microsoft.com/office/officeart/2005/8/layout/target3"/>
    <dgm:cxn modelId="{A6ED2B46-29E4-4BFA-98BF-799DBED5E497}" type="presOf" srcId="{4C35D32F-0EAB-4CD7-82EE-45574DC2A586}" destId="{8BEBB6EC-1DAA-4CAC-8A25-BC0FCBD5DBD5}" srcOrd="0" destOrd="0" presId="urn:microsoft.com/office/officeart/2005/8/layout/target3"/>
    <dgm:cxn modelId="{5FE6B9CB-13EB-4E34-9F44-725328AB9A89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AA09A79-710B-4C56-A134-E580D9AAE72C}" type="presParOf" srcId="{333A1088-737F-45CB-B68E-254E46348037}" destId="{F5ABB229-8D3B-4694-996A-96F23CF14429}" srcOrd="0" destOrd="0" presId="urn:microsoft.com/office/officeart/2005/8/layout/target3"/>
    <dgm:cxn modelId="{B7D42364-0645-4DBC-BCF7-FC8F6888360D}" type="presParOf" srcId="{333A1088-737F-45CB-B68E-254E46348037}" destId="{F41139FD-01EE-4571-8B17-4FB00FC51163}" srcOrd="1" destOrd="0" presId="urn:microsoft.com/office/officeart/2005/8/layout/target3"/>
    <dgm:cxn modelId="{5D63BC87-9B49-4821-A003-A756B6DC859A}" type="presParOf" srcId="{333A1088-737F-45CB-B68E-254E46348037}" destId="{D005CE8C-CC26-4C3E-AC11-E15060ECD759}" srcOrd="2" destOrd="0" presId="urn:microsoft.com/office/officeart/2005/8/layout/target3"/>
    <dgm:cxn modelId="{31E4588C-26C4-4297-8A98-42DE698AF26F}" type="presParOf" srcId="{333A1088-737F-45CB-B68E-254E46348037}" destId="{2C702D82-9B77-49B7-9568-BB8EB47C3372}" srcOrd="3" destOrd="0" presId="urn:microsoft.com/office/officeart/2005/8/layout/target3"/>
    <dgm:cxn modelId="{0C2B0E82-56CC-4518-A3D3-99639E237BEE}" type="presParOf" srcId="{333A1088-737F-45CB-B68E-254E46348037}" destId="{A52A0455-90FF-4808-ABD0-F02540D31D5A}" srcOrd="4" destOrd="0" presId="urn:microsoft.com/office/officeart/2005/8/layout/target3"/>
    <dgm:cxn modelId="{C958AEA6-C7AD-477B-9B14-FE11150A6F36}" type="presParOf" srcId="{333A1088-737F-45CB-B68E-254E46348037}" destId="{6140AFEC-043D-4C43-A2F9-D0F5331DF3A3}" srcOrd="5" destOrd="0" presId="urn:microsoft.com/office/officeart/2005/8/layout/target3"/>
    <dgm:cxn modelId="{31F18DC3-54E5-4596-86AD-4768F593185A}" type="presParOf" srcId="{333A1088-737F-45CB-B68E-254E46348037}" destId="{9358AC05-5D7D-4327-9F80-1AD486AEA664}" srcOrd="6" destOrd="0" presId="urn:microsoft.com/office/officeart/2005/8/layout/target3"/>
    <dgm:cxn modelId="{E1029008-0015-4E62-930D-085450F79786}" type="presParOf" srcId="{333A1088-737F-45CB-B68E-254E46348037}" destId="{313FC574-E1CD-4FB4-B054-0B805CE0447D}" srcOrd="7" destOrd="0" presId="urn:microsoft.com/office/officeart/2005/8/layout/target3"/>
    <dgm:cxn modelId="{F73E6381-DC68-43D4-9F51-BB4F9AC999D3}" type="presParOf" srcId="{333A1088-737F-45CB-B68E-254E46348037}" destId="{619D679B-A015-4ECF-8348-D1034C574F40}" srcOrd="8" destOrd="0" presId="urn:microsoft.com/office/officeart/2005/8/layout/target3"/>
    <dgm:cxn modelId="{615DECDC-A272-4B29-8C12-F057D37E9E7E}" type="presParOf" srcId="{333A1088-737F-45CB-B68E-254E46348037}" destId="{322283A8-4A27-4CDA-BAE3-F381106A9174}" srcOrd="9" destOrd="0" presId="urn:microsoft.com/office/officeart/2005/8/layout/target3"/>
    <dgm:cxn modelId="{5B0789F7-F142-4D09-BAE8-EE52D8DCFA43}" type="presParOf" srcId="{333A1088-737F-45CB-B68E-254E46348037}" destId="{FFC9F71D-1B4F-4AD9-A4A6-86ADEFC8AF5C}" srcOrd="10" destOrd="0" presId="urn:microsoft.com/office/officeart/2005/8/layout/target3"/>
    <dgm:cxn modelId="{0FFC21E2-80AE-41AC-BEBD-56B88FF9B5B5}" type="presParOf" srcId="{333A1088-737F-45CB-B68E-254E46348037}" destId="{25B08C86-7E15-44DC-BE7F-FFB55DD49D12}" srcOrd="11" destOrd="0" presId="urn:microsoft.com/office/officeart/2005/8/layout/target3"/>
    <dgm:cxn modelId="{01E64FDB-AEF9-4DB3-B4A6-8C64E89DF5C0}" type="presParOf" srcId="{333A1088-737F-45CB-B68E-254E46348037}" destId="{76644BE8-9D7C-4C09-B250-3D10AF48CBB7}" srcOrd="12" destOrd="0" presId="urn:microsoft.com/office/officeart/2005/8/layout/target3"/>
    <dgm:cxn modelId="{75634096-413B-4B8D-9324-50C19C88C275}" type="presParOf" srcId="{333A1088-737F-45CB-B68E-254E46348037}" destId="{EE85B701-7295-41C0-BA7A-34D3756A2AE6}" srcOrd="13" destOrd="0" presId="urn:microsoft.com/office/officeart/2005/8/layout/target3"/>
    <dgm:cxn modelId="{225EB9F1-2C97-4464-B75B-759F21A44CE7}" type="presParOf" srcId="{333A1088-737F-45CB-B68E-254E46348037}" destId="{8BEBB6EC-1DAA-4CAC-8A25-BC0FCBD5DBD5}" srcOrd="14" destOrd="0" presId="urn:microsoft.com/office/officeart/2005/8/layout/target3"/>
    <dgm:cxn modelId="{0C9ED1E5-BB14-4732-9770-766695FD2603}" type="presParOf" srcId="{333A1088-737F-45CB-B68E-254E46348037}" destId="{AED2198E-93D5-4001-81B4-73124B309672}" srcOrd="15" destOrd="0" presId="urn:microsoft.com/office/officeart/2005/8/layout/target3"/>
    <dgm:cxn modelId="{E2C9C367-7473-4E19-986B-6124C0F274AB}" type="presParOf" srcId="{333A1088-737F-45CB-B68E-254E46348037}" destId="{2BE915AB-18AA-4053-B92C-3BFC9ED204BB}" srcOrd="16" destOrd="0" presId="urn:microsoft.com/office/officeart/2005/8/layout/target3"/>
    <dgm:cxn modelId="{6CBC9C48-C18A-428A-9747-C154C2B2D9B1}" type="presParOf" srcId="{333A1088-737F-45CB-B68E-254E46348037}" destId="{6BB5E863-4638-4E1D-BFDE-399D028AC4ED}" srcOrd="17" destOrd="0" presId="urn:microsoft.com/office/officeart/2005/8/layout/target3"/>
    <dgm:cxn modelId="{8990C07E-2339-432C-B7BD-542776D9E511}" type="presParOf" srcId="{333A1088-737F-45CB-B68E-254E46348037}" destId="{5A5FFA88-C948-4069-8E93-59FA12366E83}" srcOrd="18" destOrd="0" presId="urn:microsoft.com/office/officeart/2005/8/layout/target3"/>
    <dgm:cxn modelId="{BA9160AF-E2D1-4B56-9788-DA5ECAC05CF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32048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VY_32_INOVACE_16_Vlastivěda 4.ročník_Císař Rudolf a jeho doba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06289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Císař Rudolf a jeho doba</a:t>
          </a:r>
          <a:endParaRPr lang="cs-CZ" sz="2000" kern="1200" dirty="0"/>
        </a:p>
      </dsp:txBody>
      <dsp:txXfrm>
        <a:off x="1273857" y="1306289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5CFB400-3983-4086-A01F-C8FB025D58E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415940D-C800-4B27-AA99-75153F87469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ng.com/images/search?q=c%C3%ADsa%C5%99+Rudolf+II.&amp;view=detail&amp;id=921474361FD7FC9F107F55A452AC5AE29B7CA881&amp;first=31&amp;FORM=IDFRI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539466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854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200" y="3425031"/>
            <a:ext cx="1371600" cy="152400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Císař Rudolf a jeho doba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849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určena k výkladu.</a:t>
            </a:r>
          </a:p>
          <a:p>
            <a:r>
              <a:rPr lang="cs-CZ" dirty="0" smtClean="0"/>
              <a:t>Přibližuje ve stručnosti dobu Rudolfa II.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8573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 Habsburků na českém trůnu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Ferdinandův vnuk císař Rudolf II si zvolil jako své sídlo Prahu.</a:t>
            </a:r>
          </a:p>
          <a:p>
            <a:r>
              <a:rPr lang="cs-CZ" dirty="0" smtClean="0"/>
              <a:t>Praha vzkvétala.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1526  Ferdinand I zvolen  českými pány.</a:t>
            </a:r>
          </a:p>
          <a:p>
            <a:endParaRPr lang="cs-CZ" dirty="0" smtClean="0"/>
          </a:p>
          <a:p>
            <a:r>
              <a:rPr lang="cs-CZ" dirty="0" smtClean="0"/>
              <a:t>Tento rod u nás vládl až do roku 1918.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781" y="260648"/>
            <a:ext cx="1367539" cy="23289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073" y="4581128"/>
            <a:ext cx="2324869" cy="16215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40778"/>
            <a:ext cx="1542148" cy="19686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5173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ilovník umění a věd, ale také podivín</a:t>
            </a:r>
          </a:p>
          <a:p>
            <a:r>
              <a:rPr lang="cs-CZ" dirty="0"/>
              <a:t>n</a:t>
            </a:r>
            <a:r>
              <a:rPr lang="cs-CZ" dirty="0" smtClean="0"/>
              <a:t>a Hradě vznikla překrásná sbírka obrazů,  soch i vzácných knih</a:t>
            </a:r>
          </a:p>
          <a:p>
            <a:r>
              <a:rPr lang="cs-CZ" dirty="0"/>
              <a:t>c</a:t>
            </a:r>
            <a:r>
              <a:rPr lang="cs-CZ" dirty="0" smtClean="0"/>
              <a:t>hoval cizokrajná </a:t>
            </a:r>
            <a:r>
              <a:rPr lang="cs-CZ" dirty="0" smtClean="0"/>
              <a:t>zvířata - chloubou </a:t>
            </a:r>
            <a:r>
              <a:rPr lang="cs-CZ" dirty="0" smtClean="0"/>
              <a:t>byl lev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Císař Rudolf II.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149080"/>
            <a:ext cx="1368152" cy="21720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276480"/>
            <a:ext cx="1656184" cy="2176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85331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Hvězdáři - Tycho </a:t>
            </a:r>
            <a:r>
              <a:rPr lang="cs-CZ" dirty="0" smtClean="0"/>
              <a:t>Brahe, Jan Kepler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Proslulí </a:t>
            </a:r>
            <a:r>
              <a:rPr lang="cs-CZ" dirty="0" smtClean="0"/>
              <a:t>lékaři - Jan Jesenský - </a:t>
            </a:r>
            <a:r>
              <a:rPr lang="cs-CZ" dirty="0" smtClean="0"/>
              <a:t>první veřejná pitva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Alchymisté - výroba </a:t>
            </a:r>
            <a:r>
              <a:rPr lang="cs-CZ" dirty="0" smtClean="0"/>
              <a:t>zlata, elixír mládí….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Rudolfův dvůr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1390585"/>
            <a:ext cx="1495425" cy="2124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5212" y="4149080"/>
            <a:ext cx="1933575" cy="2514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5407860"/>
            <a:ext cx="1728192" cy="12558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062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Rudolfův </a:t>
            </a:r>
            <a:r>
              <a:rPr lang="cs-CZ" dirty="0" smtClean="0"/>
              <a:t>majestát - </a:t>
            </a:r>
            <a:r>
              <a:rPr lang="cs-CZ" dirty="0" smtClean="0"/>
              <a:t>náboženská svoboda a stejná práva i pro nekatolíky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Učený židovský rabín a mudrc </a:t>
            </a:r>
            <a:r>
              <a:rPr lang="cs-CZ" dirty="0" err="1"/>
              <a:t>R</a:t>
            </a:r>
            <a:r>
              <a:rPr lang="cs-CZ" dirty="0" err="1" smtClean="0"/>
              <a:t>abbi</a:t>
            </a:r>
            <a:r>
              <a:rPr lang="cs-CZ" dirty="0" smtClean="0"/>
              <a:t> </a:t>
            </a:r>
            <a:r>
              <a:rPr lang="cs-CZ" dirty="0" err="1" smtClean="0"/>
              <a:t>Löw</a:t>
            </a:r>
            <a:r>
              <a:rPr lang="cs-CZ" dirty="0" smtClean="0"/>
              <a:t> - </a:t>
            </a:r>
            <a:r>
              <a:rPr lang="cs-CZ" dirty="0" smtClean="0"/>
              <a:t>mnoho pověstí, hliněný sluha Golem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Rudolfínská doba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8640"/>
            <a:ext cx="1763688" cy="21040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869160"/>
            <a:ext cx="1466850" cy="1885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725144"/>
            <a:ext cx="1656184" cy="1992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02012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800" dirty="0" smtClean="0">
                <a:solidFill>
                  <a:schemeClr val="tx1"/>
                </a:solidFill>
              </a:rPr>
              <a:t>http://microsoft.com</a:t>
            </a:r>
          </a:p>
          <a:p>
            <a:r>
              <a:rPr lang="cs-CZ" sz="800" dirty="0"/>
              <a:t>PAVEL AUGUSTA, František Honzák. </a:t>
            </a:r>
            <a:r>
              <a:rPr lang="cs-CZ" sz="800" i="1" dirty="0"/>
              <a:t>Vlastivěda</a:t>
            </a:r>
            <a:r>
              <a:rPr lang="cs-CZ" sz="800" dirty="0"/>
              <a:t>: </a:t>
            </a:r>
            <a:r>
              <a:rPr lang="cs-CZ" sz="800" i="1" dirty="0"/>
              <a:t>pro 4.ročník</a:t>
            </a:r>
            <a:r>
              <a:rPr lang="cs-CZ" sz="800" dirty="0"/>
              <a:t>. 3.vydání. Úvaly: SPL </a:t>
            </a:r>
            <a:r>
              <a:rPr lang="cs-CZ" sz="800" dirty="0" err="1"/>
              <a:t>Práce,Albra</a:t>
            </a:r>
            <a:r>
              <a:rPr lang="cs-CZ" sz="800" dirty="0"/>
              <a:t>, 2001. ISBN 80-86287-32-7.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http://www.csoptroja.ecn.cz/PublikaceTK/Kapitola6A.htm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=c%c3%adsa%c5%99+Rudolf+II.&amp;view=</a:t>
            </a:r>
            <a:r>
              <a:rPr lang="cs-CZ" sz="800" dirty="0" err="1"/>
              <a:t>detail&amp;id</a:t>
            </a:r>
            <a:r>
              <a:rPr lang="cs-CZ" sz="800" dirty="0"/>
              <a:t>=6436E6923146CB613A0B02618620F10C8F44B0DA&amp;first=0&amp;FORM=IDFRIR&gt;.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http://airborn.webz.cz/rudolf.html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=c%c3%adsa%c5%99+Rudolf+II.&amp;view=</a:t>
            </a:r>
            <a:r>
              <a:rPr lang="cs-CZ" sz="800" dirty="0" err="1"/>
              <a:t>detail&amp;id</a:t>
            </a:r>
            <a:r>
              <a:rPr lang="cs-CZ" sz="800" dirty="0"/>
              <a:t>=6436E6923146CB613A0B02618620F10C8F44B0DA&amp;first=0&amp;FORM=IDFRIR&gt;.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http://dinosauri-bakov.blog.cz/galerie/panovnici-ceskych-zemi/obrazek/40758950</a:t>
            </a:r>
            <a:r>
              <a:rPr lang="cs-CZ" sz="800" dirty="0"/>
              <a:t> [online]. [cit. 7.4.2012]. Dostupný na WWW: </a:t>
            </a:r>
            <a:r>
              <a:rPr lang="cs-CZ" sz="800" dirty="0" smtClean="0">
                <a:solidFill>
                  <a:schemeClr val="tx1"/>
                </a:solidFill>
              </a:rPr>
              <a:t>http</a:t>
            </a:r>
            <a:r>
              <a:rPr lang="cs-CZ" sz="800" dirty="0">
                <a:solidFill>
                  <a:schemeClr val="tx1"/>
                </a:solidFill>
              </a:rPr>
              <a:t>://</a:t>
            </a:r>
            <a:r>
              <a:rPr lang="cs-CZ" sz="800" dirty="0" smtClean="0">
                <a:solidFill>
                  <a:schemeClr val="tx1"/>
                </a:solidFill>
              </a:rPr>
              <a:t>www.bing.com/images/search?q=Ferdinand+I.1526&amp;view=detail&amp;id=A4117E9404DDFC69492A922003CCF9DA1466FC19&amp;first=0&amp;FORM=IDFRIR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http://www.mesto-praha.estranky.cz/clanky/praha-v-proudu-casu.html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=rudolf%c3%adnsk%c3%a1+Praha&amp;view=</a:t>
            </a:r>
            <a:r>
              <a:rPr lang="cs-CZ" sz="800" dirty="0" err="1"/>
              <a:t>detail&amp;id</a:t>
            </a:r>
            <a:r>
              <a:rPr lang="cs-CZ" sz="800" dirty="0"/>
              <a:t>=CAB84A0E05C6E801CF6C5F3A1210896A57971200&amp;first=0&amp;FORM=IDFRIR&gt;. </a:t>
            </a:r>
            <a:r>
              <a:rPr lang="cs-CZ" sz="800" dirty="0" smtClean="0"/>
              <a:t>. </a:t>
            </a:r>
          </a:p>
          <a:p>
            <a:r>
              <a:rPr lang="cs-CZ" sz="800" dirty="0"/>
              <a:t>ARCIMBOLDO, </a:t>
            </a:r>
            <a:r>
              <a:rPr lang="cs-CZ" sz="800" dirty="0" err="1"/>
              <a:t>Guiseppe</a:t>
            </a:r>
            <a:r>
              <a:rPr lang="cs-CZ" sz="800" dirty="0"/>
              <a:t>. </a:t>
            </a:r>
            <a:r>
              <a:rPr lang="cs-CZ" sz="800" i="1" dirty="0"/>
              <a:t>http://www.dejepisvkostce.estranky.cz/clanky/novovek/habsburkove.html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</a:t>
            </a:r>
            <a:r>
              <a:rPr lang="cs-CZ" sz="800" dirty="0" err="1"/>
              <a:t>rudolf+II</a:t>
            </a:r>
            <a:r>
              <a:rPr lang="cs-CZ" sz="800" dirty="0"/>
              <a:t>.&amp;</a:t>
            </a:r>
            <a:r>
              <a:rPr lang="cs-CZ" sz="800" dirty="0" err="1"/>
              <a:t>view</a:t>
            </a:r>
            <a:r>
              <a:rPr lang="cs-CZ" sz="800" dirty="0"/>
              <a:t>=</a:t>
            </a:r>
            <a:r>
              <a:rPr lang="cs-CZ" sz="800" dirty="0" err="1"/>
              <a:t>detail&amp;id</a:t>
            </a:r>
            <a:r>
              <a:rPr lang="cs-CZ" sz="800" dirty="0"/>
              <a:t>=1E90AF16AE6832673F7A404FDC4B5C319635D0D6&amp;first=0&amp;FORM=IDFRIR&gt;.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http://www.czechsite.com/album.html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</a:t>
            </a:r>
            <a:r>
              <a:rPr lang="cs-CZ" sz="800" dirty="0" err="1"/>
              <a:t>rudolf+II</a:t>
            </a:r>
            <a:r>
              <a:rPr lang="cs-CZ" sz="800" dirty="0"/>
              <a:t>.&amp;</a:t>
            </a:r>
            <a:r>
              <a:rPr lang="cs-CZ" sz="800" dirty="0" err="1"/>
              <a:t>view</a:t>
            </a:r>
            <a:r>
              <a:rPr lang="cs-CZ" sz="800" dirty="0"/>
              <a:t>=</a:t>
            </a:r>
            <a:r>
              <a:rPr lang="cs-CZ" sz="800" dirty="0" err="1"/>
              <a:t>detail&amp;id</a:t>
            </a:r>
            <a:r>
              <a:rPr lang="cs-CZ" sz="800" dirty="0"/>
              <a:t>=1E90AF16AE6832673F7A404FDC4B5C319635D0D6&amp;first=0&amp;FORM=IDFRIR&gt;.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http://www.nndb.com/people/559/000024487/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</a:t>
            </a:r>
            <a:r>
              <a:rPr lang="cs-CZ" sz="800" dirty="0" err="1"/>
              <a:t>Tycho+Brahe&amp;view</a:t>
            </a:r>
            <a:r>
              <a:rPr lang="cs-CZ" sz="800" dirty="0"/>
              <a:t>=</a:t>
            </a:r>
            <a:r>
              <a:rPr lang="cs-CZ" sz="800" dirty="0" err="1"/>
              <a:t>detail&amp;id</a:t>
            </a:r>
            <a:r>
              <a:rPr lang="cs-CZ" sz="800" dirty="0"/>
              <a:t>=C73AB7352EA4AEF1D243FDA301048829D3D6FD8B&amp;first=0&amp;FORM=IDFRIR&gt;.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http://ceskebudejovice.casd.cz/vzpominka-na-jana-jesenskeho/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=Jan+Jesensk%c3%bd&amp;view=</a:t>
            </a:r>
            <a:r>
              <a:rPr lang="cs-CZ" sz="800" dirty="0" err="1"/>
              <a:t>detail&amp;id</a:t>
            </a:r>
            <a:r>
              <a:rPr lang="cs-CZ" sz="800" dirty="0"/>
              <a:t>=C87FEC6008D1EE66D22C9A993CEA6584C45CF2F8&amp;first=0&amp;FORM=IDFRIR&gt;.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http://simonak.eu/index.php?stranka=pages/h_k/8_20.htm</a:t>
            </a:r>
            <a:r>
              <a:rPr lang="cs-CZ" sz="800" dirty="0"/>
              <a:t> [online]. [cit. 7.4.2012]. Dostupný na WWW: </a:t>
            </a:r>
            <a:r>
              <a:rPr lang="cs-CZ" sz="800" dirty="0" smtClean="0">
                <a:solidFill>
                  <a:schemeClr val="tx1"/>
                </a:solidFill>
                <a:hlinkClick r:id="rId2"/>
              </a:rPr>
              <a:t>http</a:t>
            </a:r>
            <a:r>
              <a:rPr lang="cs-CZ" sz="800" dirty="0">
                <a:solidFill>
                  <a:schemeClr val="tx1"/>
                </a:solidFill>
                <a:hlinkClick r:id="rId2"/>
              </a:rPr>
              <a:t>://www.bing.com/images/search?q=c%C3%ADsa%C5%99+Rudolf+II.&amp;</a:t>
            </a:r>
            <a:r>
              <a:rPr lang="cs-CZ" sz="800" dirty="0" smtClean="0">
                <a:solidFill>
                  <a:schemeClr val="tx1"/>
                </a:solidFill>
                <a:hlinkClick r:id="rId2"/>
              </a:rPr>
              <a:t>view=detail&amp;id=921474361FD7FC9F107F55A452AC5AE29B7CA881&amp;first=31&amp;FORM=IDFRIR</a:t>
            </a:r>
            <a:endParaRPr lang="cs-CZ" sz="800" dirty="0" smtClean="0">
              <a:solidFill>
                <a:schemeClr val="tx1"/>
              </a:solidFill>
            </a:endParaRPr>
          </a:p>
          <a:p>
            <a:r>
              <a:rPr lang="cs-CZ" sz="800" dirty="0"/>
              <a:t>NEUVEDENO. </a:t>
            </a:r>
            <a:r>
              <a:rPr lang="cs-CZ" sz="800" i="1" dirty="0"/>
              <a:t>http://www.premiumorange.com/godchaux.f.e./page_17.html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=rabbi+L%C3%B6w&amp;view=</a:t>
            </a:r>
            <a:r>
              <a:rPr lang="cs-CZ" sz="800" dirty="0" err="1"/>
              <a:t>detail&amp;id</a:t>
            </a:r>
            <a:r>
              <a:rPr lang="cs-CZ" sz="800" dirty="0"/>
              <a:t>=37FD70243502B87C22FB059751C3346AD239D649&amp;first=0&amp;FORM=IDFRIR</a:t>
            </a:r>
            <a:r>
              <a:rPr lang="cs-CZ" sz="800" dirty="0" smtClean="0"/>
              <a:t>&gt;.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http://www.tsjechie.messageboard.nl/viewtopic.php?t=314</a:t>
            </a:r>
            <a:r>
              <a:rPr lang="cs-CZ" sz="800" dirty="0"/>
              <a:t> [online]. [cit. 7.4.2012].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=rabbi+L%C3%B6w+a+golem&amp;view=</a:t>
            </a:r>
            <a:r>
              <a:rPr lang="cs-CZ" sz="800" dirty="0" err="1"/>
              <a:t>detail&amp;id</a:t>
            </a:r>
            <a:r>
              <a:rPr lang="cs-CZ" sz="800" dirty="0"/>
              <a:t>=79CF58B878C494114690AD303F6370A9D18CA970&amp;first=0&amp;FORM=IDFRIR&gt;.  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55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120</TotalTime>
  <Words>454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Prezentace aplikace PowerPoint</vt:lpstr>
      <vt:lpstr>Císař Rudolf a jeho doba</vt:lpstr>
      <vt:lpstr>Anotace</vt:lpstr>
      <vt:lpstr>Rod Habsburků na českém trůnu</vt:lpstr>
      <vt:lpstr>Císař Rudolf II.</vt:lpstr>
      <vt:lpstr>Rudolfův dvůr</vt:lpstr>
      <vt:lpstr>Rudolfínská doba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Martin Králík</cp:lastModifiedBy>
  <cp:revision>22</cp:revision>
  <dcterms:created xsi:type="dcterms:W3CDTF">2012-01-22T17:45:34Z</dcterms:created>
  <dcterms:modified xsi:type="dcterms:W3CDTF">2012-04-08T19:34:18Z</dcterms:modified>
</cp:coreProperties>
</file>