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58" r:id="rId4"/>
    <p:sldId id="259" r:id="rId5"/>
    <p:sldId id="261" r:id="rId6"/>
    <p:sldId id="267" r:id="rId7"/>
    <p:sldId id="263" r:id="rId8"/>
    <p:sldId id="262" r:id="rId9"/>
    <p:sldId id="266" r:id="rId10"/>
    <p:sldId id="268" r:id="rId11"/>
    <p:sldId id="265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92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624" autoAdjust="0"/>
  </p:normalViewPr>
  <p:slideViewPr>
    <p:cSldViewPr>
      <p:cViewPr>
        <p:scale>
          <a:sx n="75" d="100"/>
          <a:sy n="75" d="100"/>
        </p:scale>
        <p:origin x="-900" y="-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05_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PTÁCI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61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711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2829" custScaleY="72214" custLinFactY="23556" custLinFactNeighborX="305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461CF9-EBCB-421D-8A54-49D9EE05613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31D790-5B60-41A9-93AB-BF3BB30CF455}">
      <dgm:prSet phldrT="[Text]" phldr="1"/>
      <dgm:spPr/>
      <dgm:t>
        <a:bodyPr/>
        <a:lstStyle/>
        <a:p>
          <a:endParaRPr lang="cs-CZ" dirty="0"/>
        </a:p>
      </dgm:t>
    </dgm:pt>
    <dgm:pt modelId="{30C1F98C-7AB2-4D3A-8082-9FA5CEF6D366}" type="parTrans" cxnId="{4CB7A3B2-E31B-4D3A-9ABE-BDF5014B5578}">
      <dgm:prSet/>
      <dgm:spPr/>
      <dgm:t>
        <a:bodyPr/>
        <a:lstStyle/>
        <a:p>
          <a:endParaRPr lang="cs-CZ"/>
        </a:p>
      </dgm:t>
    </dgm:pt>
    <dgm:pt modelId="{A835BEE7-4C10-413E-843D-E03F104149CF}" type="sibTrans" cxnId="{4CB7A3B2-E31B-4D3A-9ABE-BDF5014B5578}">
      <dgm:prSet/>
      <dgm:spPr/>
      <dgm:t>
        <a:bodyPr/>
        <a:lstStyle/>
        <a:p>
          <a:endParaRPr lang="cs-CZ"/>
        </a:p>
      </dgm:t>
    </dgm:pt>
    <dgm:pt modelId="{84861D2A-7E52-446E-871D-1A68DB841D3C}">
      <dgm:prSet phldrT="[Text]"/>
      <dgm:spPr/>
      <dgm:t>
        <a:bodyPr/>
        <a:lstStyle/>
        <a:p>
          <a:r>
            <a:rPr lang="cs-CZ" dirty="0" smtClean="0"/>
            <a:t>Jsem hrabavý pták, pocházím z Indie.</a:t>
          </a:r>
          <a:endParaRPr lang="cs-CZ" dirty="0"/>
        </a:p>
      </dgm:t>
    </dgm:pt>
    <dgm:pt modelId="{7EBF78F1-01C3-474A-A4AB-52760E90CAA8}" type="parTrans" cxnId="{9FEB26FA-B086-49B5-95E8-0436104EFAC0}">
      <dgm:prSet/>
      <dgm:spPr/>
      <dgm:t>
        <a:bodyPr/>
        <a:lstStyle/>
        <a:p>
          <a:endParaRPr lang="cs-CZ"/>
        </a:p>
      </dgm:t>
    </dgm:pt>
    <dgm:pt modelId="{4C0340EA-AEDC-49D4-9057-74AB8B0F71F3}" type="sibTrans" cxnId="{9FEB26FA-B086-49B5-95E8-0436104EFAC0}">
      <dgm:prSet/>
      <dgm:spPr/>
      <dgm:t>
        <a:bodyPr/>
        <a:lstStyle/>
        <a:p>
          <a:endParaRPr lang="cs-CZ"/>
        </a:p>
      </dgm:t>
    </dgm:pt>
    <dgm:pt modelId="{1E96419F-4C05-4621-9D3B-BC4608FCAC17}">
      <dgm:prSet phldrT="[Text]"/>
      <dgm:spPr/>
      <dgm:t>
        <a:bodyPr/>
        <a:lstStyle/>
        <a:p>
          <a:r>
            <a:rPr lang="cs-CZ" dirty="0" smtClean="0"/>
            <a:t>Můj ocas tvoří tzv. vlečku se spousty nápadných ok.</a:t>
          </a:r>
          <a:endParaRPr lang="cs-CZ" dirty="0"/>
        </a:p>
      </dgm:t>
    </dgm:pt>
    <dgm:pt modelId="{1080B7E3-508E-4379-AE19-D6BCF0DE72EE}" type="parTrans" cxnId="{56A28B83-479B-4CFB-AD71-3035A8D4B960}">
      <dgm:prSet/>
      <dgm:spPr/>
      <dgm:t>
        <a:bodyPr/>
        <a:lstStyle/>
        <a:p>
          <a:endParaRPr lang="cs-CZ"/>
        </a:p>
      </dgm:t>
    </dgm:pt>
    <dgm:pt modelId="{AA331997-F210-4749-9791-2DCFD8E8E210}" type="sibTrans" cxnId="{56A28B83-479B-4CFB-AD71-3035A8D4B960}">
      <dgm:prSet/>
      <dgm:spPr/>
      <dgm:t>
        <a:bodyPr/>
        <a:lstStyle/>
        <a:p>
          <a:endParaRPr lang="cs-CZ"/>
        </a:p>
      </dgm:t>
    </dgm:pt>
    <dgm:pt modelId="{46A63A56-8602-4124-92AC-6D71D6C43AEA}">
      <dgm:prSet phldrT="[Text]" phldr="1"/>
      <dgm:spPr/>
      <dgm:t>
        <a:bodyPr/>
        <a:lstStyle/>
        <a:p>
          <a:endParaRPr lang="cs-CZ"/>
        </a:p>
      </dgm:t>
    </dgm:pt>
    <dgm:pt modelId="{25A0A803-71DA-48B1-9405-BC564512348C}" type="parTrans" cxnId="{C40E3624-C61F-4B41-B081-A0365BC19A13}">
      <dgm:prSet/>
      <dgm:spPr/>
      <dgm:t>
        <a:bodyPr/>
        <a:lstStyle/>
        <a:p>
          <a:endParaRPr lang="cs-CZ"/>
        </a:p>
      </dgm:t>
    </dgm:pt>
    <dgm:pt modelId="{45B1E854-A2AF-45A4-8D32-BE8DE27CB351}" type="sibTrans" cxnId="{C40E3624-C61F-4B41-B081-A0365BC19A13}">
      <dgm:prSet/>
      <dgm:spPr/>
      <dgm:t>
        <a:bodyPr/>
        <a:lstStyle/>
        <a:p>
          <a:endParaRPr lang="cs-CZ"/>
        </a:p>
      </dgm:t>
    </dgm:pt>
    <dgm:pt modelId="{EA91CF16-1065-4DD8-879A-E8813B7A353B}">
      <dgm:prSet phldrT="[Text]"/>
      <dgm:spPr/>
      <dgm:t>
        <a:bodyPr/>
        <a:lstStyle/>
        <a:p>
          <a:r>
            <a:rPr lang="cs-CZ" dirty="0" smtClean="0"/>
            <a:t>Jsem noční dravec. Mám velmi dobrý sluch.</a:t>
          </a:r>
          <a:endParaRPr lang="cs-CZ" dirty="0"/>
        </a:p>
      </dgm:t>
    </dgm:pt>
    <dgm:pt modelId="{E787959E-0BDC-4BFE-852E-129EEE970E4C}" type="parTrans" cxnId="{DC98BBAD-8B58-479C-BC9D-163520A5D67A}">
      <dgm:prSet/>
      <dgm:spPr/>
      <dgm:t>
        <a:bodyPr/>
        <a:lstStyle/>
        <a:p>
          <a:endParaRPr lang="cs-CZ"/>
        </a:p>
      </dgm:t>
    </dgm:pt>
    <dgm:pt modelId="{EF1DE9F9-56A4-4C0C-9345-C3B21BBBC2C7}" type="sibTrans" cxnId="{DC98BBAD-8B58-479C-BC9D-163520A5D67A}">
      <dgm:prSet/>
      <dgm:spPr/>
      <dgm:t>
        <a:bodyPr/>
        <a:lstStyle/>
        <a:p>
          <a:endParaRPr lang="cs-CZ"/>
        </a:p>
      </dgm:t>
    </dgm:pt>
    <dgm:pt modelId="{046A81A4-BD55-4FFC-926A-A53450F5062A}">
      <dgm:prSet phldrT="[Text]"/>
      <dgm:spPr/>
      <dgm:t>
        <a:bodyPr/>
        <a:lstStyle/>
        <a:p>
          <a:r>
            <a:rPr lang="cs-CZ" dirty="0" smtClean="0"/>
            <a:t>Ve dne sedím na stromě a spím.</a:t>
          </a:r>
          <a:endParaRPr lang="cs-CZ" dirty="0"/>
        </a:p>
      </dgm:t>
    </dgm:pt>
    <dgm:pt modelId="{A63F404A-3979-4003-903F-EF86ED8837F1}" type="parTrans" cxnId="{A351ECD9-12B8-4FAB-8AF5-7D821311812F}">
      <dgm:prSet/>
      <dgm:spPr/>
      <dgm:t>
        <a:bodyPr/>
        <a:lstStyle/>
        <a:p>
          <a:endParaRPr lang="cs-CZ"/>
        </a:p>
      </dgm:t>
    </dgm:pt>
    <dgm:pt modelId="{45514514-3D88-4E54-A67D-F8AACC523F2B}" type="sibTrans" cxnId="{A351ECD9-12B8-4FAB-8AF5-7D821311812F}">
      <dgm:prSet/>
      <dgm:spPr/>
      <dgm:t>
        <a:bodyPr/>
        <a:lstStyle/>
        <a:p>
          <a:endParaRPr lang="cs-CZ"/>
        </a:p>
      </dgm:t>
    </dgm:pt>
    <dgm:pt modelId="{FB28C068-BA21-47E2-95D6-23C254C72167}">
      <dgm:prSet phldrT="[Text]" phldr="1"/>
      <dgm:spPr/>
      <dgm:t>
        <a:bodyPr/>
        <a:lstStyle/>
        <a:p>
          <a:endParaRPr lang="cs-CZ"/>
        </a:p>
      </dgm:t>
    </dgm:pt>
    <dgm:pt modelId="{EB675127-BDB0-4964-8FCC-4E53B15D4AC2}" type="parTrans" cxnId="{EC88DCF2-AE0A-4EA7-8BA4-236CECAD0903}">
      <dgm:prSet/>
      <dgm:spPr/>
      <dgm:t>
        <a:bodyPr/>
        <a:lstStyle/>
        <a:p>
          <a:endParaRPr lang="cs-CZ"/>
        </a:p>
      </dgm:t>
    </dgm:pt>
    <dgm:pt modelId="{9A28A779-F289-488F-94D7-23308D30134E}" type="sibTrans" cxnId="{EC88DCF2-AE0A-4EA7-8BA4-236CECAD0903}">
      <dgm:prSet/>
      <dgm:spPr/>
      <dgm:t>
        <a:bodyPr/>
        <a:lstStyle/>
        <a:p>
          <a:endParaRPr lang="cs-CZ"/>
        </a:p>
      </dgm:t>
    </dgm:pt>
    <dgm:pt modelId="{D3935B94-D5B3-440B-A4E6-9149919A048C}">
      <dgm:prSet phldrT="[Text]"/>
      <dgm:spPr/>
      <dgm:t>
        <a:bodyPr/>
        <a:lstStyle/>
        <a:p>
          <a:r>
            <a:rPr lang="cs-CZ" dirty="0" smtClean="0"/>
            <a:t>Jsem býložravec. Živím se částmi rostlin.</a:t>
          </a:r>
          <a:endParaRPr lang="cs-CZ" dirty="0"/>
        </a:p>
      </dgm:t>
    </dgm:pt>
    <dgm:pt modelId="{3E70FE90-DCF9-45A0-B5B8-8463899E7130}" type="parTrans" cxnId="{E80BB0AE-02F8-4ECC-8276-E52CA6C1A9B7}">
      <dgm:prSet/>
      <dgm:spPr/>
      <dgm:t>
        <a:bodyPr/>
        <a:lstStyle/>
        <a:p>
          <a:endParaRPr lang="cs-CZ"/>
        </a:p>
      </dgm:t>
    </dgm:pt>
    <dgm:pt modelId="{F6885A14-4F89-4C4B-8523-AD69DA8827B5}" type="sibTrans" cxnId="{E80BB0AE-02F8-4ECC-8276-E52CA6C1A9B7}">
      <dgm:prSet/>
      <dgm:spPr/>
      <dgm:t>
        <a:bodyPr/>
        <a:lstStyle/>
        <a:p>
          <a:endParaRPr lang="cs-CZ"/>
        </a:p>
      </dgm:t>
    </dgm:pt>
    <dgm:pt modelId="{10D1CD35-68AC-4E01-91BF-F000C4A2A767}">
      <dgm:prSet phldrT="[Text]"/>
      <dgm:spPr/>
      <dgm:t>
        <a:bodyPr/>
        <a:lstStyle/>
        <a:p>
          <a:r>
            <a:rPr lang="cs-CZ" dirty="0" smtClean="0"/>
            <a:t>Lidé mne chovají pro maso či pro zábavu (pošta).</a:t>
          </a:r>
          <a:endParaRPr lang="cs-CZ" dirty="0"/>
        </a:p>
      </dgm:t>
    </dgm:pt>
    <dgm:pt modelId="{D323FEB2-1E37-4E4A-9B36-8B2DA400FF79}" type="parTrans" cxnId="{36778AAE-C94F-4C6F-B3F8-EF035B68155F}">
      <dgm:prSet/>
      <dgm:spPr/>
      <dgm:t>
        <a:bodyPr/>
        <a:lstStyle/>
        <a:p>
          <a:endParaRPr lang="cs-CZ"/>
        </a:p>
      </dgm:t>
    </dgm:pt>
    <dgm:pt modelId="{C23F4A48-2998-47AE-9CBC-9774304A3937}" type="sibTrans" cxnId="{36778AAE-C94F-4C6F-B3F8-EF035B68155F}">
      <dgm:prSet/>
      <dgm:spPr/>
      <dgm:t>
        <a:bodyPr/>
        <a:lstStyle/>
        <a:p>
          <a:endParaRPr lang="cs-CZ"/>
        </a:p>
      </dgm:t>
    </dgm:pt>
    <dgm:pt modelId="{75D0A121-8A0D-4A52-8C2A-994F2DF106FF}">
      <dgm:prSet phldrT="[Text]"/>
      <dgm:spPr/>
      <dgm:t>
        <a:bodyPr/>
        <a:lstStyle/>
        <a:p>
          <a:r>
            <a:rPr lang="cs-CZ" dirty="0" smtClean="0"/>
            <a:t>Jsem všežravec. Živím se semeny, rostlinami  i hmyzem.</a:t>
          </a:r>
          <a:endParaRPr lang="cs-CZ" dirty="0"/>
        </a:p>
      </dgm:t>
    </dgm:pt>
    <dgm:pt modelId="{CBC8BA46-40B0-474F-B2B1-4A187A0C0A2F}" type="parTrans" cxnId="{22284B92-9938-415D-B3A7-7456F3663BA4}">
      <dgm:prSet/>
      <dgm:spPr/>
      <dgm:t>
        <a:bodyPr/>
        <a:lstStyle/>
        <a:p>
          <a:endParaRPr lang="cs-CZ"/>
        </a:p>
      </dgm:t>
    </dgm:pt>
    <dgm:pt modelId="{145BAFB1-6F13-475C-B61B-48C4D7056CE4}" type="sibTrans" cxnId="{22284B92-9938-415D-B3A7-7456F3663BA4}">
      <dgm:prSet/>
      <dgm:spPr/>
      <dgm:t>
        <a:bodyPr/>
        <a:lstStyle/>
        <a:p>
          <a:endParaRPr lang="cs-CZ"/>
        </a:p>
      </dgm:t>
    </dgm:pt>
    <dgm:pt modelId="{664801C2-6A34-4BC9-AFC0-2C8C613C945D}">
      <dgm:prSet phldrT="[Text]"/>
      <dgm:spPr/>
      <dgm:t>
        <a:bodyPr/>
        <a:lstStyle/>
        <a:p>
          <a:r>
            <a:rPr lang="cs-CZ" dirty="0" smtClean="0"/>
            <a:t>Vajíčka kladu do dutin stromů či hnízdím ve zříceninách.</a:t>
          </a:r>
          <a:endParaRPr lang="cs-CZ" dirty="0"/>
        </a:p>
      </dgm:t>
    </dgm:pt>
    <dgm:pt modelId="{EDA4E206-60FA-4538-A156-A980D1DA744A}" type="parTrans" cxnId="{0913E493-21E6-47A6-B898-B6C9D26C0357}">
      <dgm:prSet/>
      <dgm:spPr/>
      <dgm:t>
        <a:bodyPr/>
        <a:lstStyle/>
        <a:p>
          <a:endParaRPr lang="cs-CZ"/>
        </a:p>
      </dgm:t>
    </dgm:pt>
    <dgm:pt modelId="{DCD3B2AE-DDC6-429E-B4D3-E69F40B1FF71}" type="sibTrans" cxnId="{0913E493-21E6-47A6-B898-B6C9D26C0357}">
      <dgm:prSet/>
      <dgm:spPr/>
      <dgm:t>
        <a:bodyPr/>
        <a:lstStyle/>
        <a:p>
          <a:endParaRPr lang="cs-CZ"/>
        </a:p>
      </dgm:t>
    </dgm:pt>
    <dgm:pt modelId="{71764F70-4CDC-43AA-94BE-EDD3147DBB74}">
      <dgm:prSet phldrT="[Text]"/>
      <dgm:spPr/>
      <dgm:t>
        <a:bodyPr/>
        <a:lstStyle/>
        <a:p>
          <a:r>
            <a:rPr lang="cs-CZ" dirty="0" smtClean="0"/>
            <a:t>Ve městech žiji ve velkých hejnech a jsem považován za škůdce.</a:t>
          </a:r>
          <a:endParaRPr lang="cs-CZ" dirty="0"/>
        </a:p>
      </dgm:t>
    </dgm:pt>
    <dgm:pt modelId="{C37E2DF7-1829-4A50-B92F-A2F557C371C4}" type="parTrans" cxnId="{5921CF60-5971-480C-8F84-A7117A2514B2}">
      <dgm:prSet/>
      <dgm:spPr/>
    </dgm:pt>
    <dgm:pt modelId="{EA27514F-40E6-46AF-AE4B-A2DA199AC1E2}" type="sibTrans" cxnId="{5921CF60-5971-480C-8F84-A7117A2514B2}">
      <dgm:prSet/>
      <dgm:spPr/>
    </dgm:pt>
    <dgm:pt modelId="{96EEF514-082E-49A5-AFB5-D2B6AAEE5483}" type="pres">
      <dgm:prSet presAssocID="{34461CF9-EBCB-421D-8A54-49D9EE05613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428960-6321-46DA-92D6-E3482A37482A}" type="pres">
      <dgm:prSet presAssocID="{A031D790-5B60-41A9-93AB-BF3BB30CF455}" presName="linNode" presStyleCnt="0"/>
      <dgm:spPr/>
      <dgm:t>
        <a:bodyPr/>
        <a:lstStyle/>
        <a:p>
          <a:endParaRPr lang="cs-CZ"/>
        </a:p>
      </dgm:t>
    </dgm:pt>
    <dgm:pt modelId="{6EB3B476-DAF7-4CBE-94F8-4BBA9EF5E270}" type="pres">
      <dgm:prSet presAssocID="{A031D790-5B60-41A9-93AB-BF3BB30CF45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4903B-473D-4386-A6E3-C0475DF64FE7}" type="pres">
      <dgm:prSet presAssocID="{A031D790-5B60-41A9-93AB-BF3BB30CF45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504C2-3DCE-4F3A-9661-C90228FED6EC}" type="pres">
      <dgm:prSet presAssocID="{A835BEE7-4C10-413E-843D-E03F104149CF}" presName="sp" presStyleCnt="0"/>
      <dgm:spPr/>
      <dgm:t>
        <a:bodyPr/>
        <a:lstStyle/>
        <a:p>
          <a:endParaRPr lang="cs-CZ"/>
        </a:p>
      </dgm:t>
    </dgm:pt>
    <dgm:pt modelId="{A37F7000-211C-42F0-AA5B-6E5C60D86B2A}" type="pres">
      <dgm:prSet presAssocID="{46A63A56-8602-4124-92AC-6D71D6C43AEA}" presName="linNode" presStyleCnt="0"/>
      <dgm:spPr/>
      <dgm:t>
        <a:bodyPr/>
        <a:lstStyle/>
        <a:p>
          <a:endParaRPr lang="cs-CZ"/>
        </a:p>
      </dgm:t>
    </dgm:pt>
    <dgm:pt modelId="{F8E9BD59-CCA8-4E58-9BC4-4C76481DFB1F}" type="pres">
      <dgm:prSet presAssocID="{46A63A56-8602-4124-92AC-6D71D6C43AE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7A54B9-221C-42E9-B4C1-DB383A7F66F5}" type="pres">
      <dgm:prSet presAssocID="{46A63A56-8602-4124-92AC-6D71D6C43AE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9C3B69-4C74-48D7-8EFA-DD9DFEEB2F7D}" type="pres">
      <dgm:prSet presAssocID="{45B1E854-A2AF-45A4-8D32-BE8DE27CB351}" presName="sp" presStyleCnt="0"/>
      <dgm:spPr/>
      <dgm:t>
        <a:bodyPr/>
        <a:lstStyle/>
        <a:p>
          <a:endParaRPr lang="cs-CZ"/>
        </a:p>
      </dgm:t>
    </dgm:pt>
    <dgm:pt modelId="{EF5472EF-F201-413A-8D79-A68B63AE18E0}" type="pres">
      <dgm:prSet presAssocID="{FB28C068-BA21-47E2-95D6-23C254C72167}" presName="linNode" presStyleCnt="0"/>
      <dgm:spPr/>
      <dgm:t>
        <a:bodyPr/>
        <a:lstStyle/>
        <a:p>
          <a:endParaRPr lang="cs-CZ"/>
        </a:p>
      </dgm:t>
    </dgm:pt>
    <dgm:pt modelId="{8ADD1897-3DBC-4484-A136-FCD4B3D262FB}" type="pres">
      <dgm:prSet presAssocID="{FB28C068-BA21-47E2-95D6-23C254C72167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A93F83-8D20-42AE-A895-4B4A0C38D2EC}" type="pres">
      <dgm:prSet presAssocID="{FB28C068-BA21-47E2-95D6-23C254C72167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0A5158-47AB-482E-84A4-4C52CDBB01D4}" type="presOf" srcId="{EA91CF16-1065-4DD8-879A-E8813B7A353B}" destId="{877A54B9-221C-42E9-B4C1-DB383A7F66F5}" srcOrd="0" destOrd="0" presId="urn:microsoft.com/office/officeart/2005/8/layout/vList5"/>
    <dgm:cxn modelId="{A351ECD9-12B8-4FAB-8AF5-7D821311812F}" srcId="{46A63A56-8602-4124-92AC-6D71D6C43AEA}" destId="{046A81A4-BD55-4FFC-926A-A53450F5062A}" srcOrd="2" destOrd="0" parTransId="{A63F404A-3979-4003-903F-EF86ED8837F1}" sibTransId="{45514514-3D88-4E54-A67D-F8AACC523F2B}"/>
    <dgm:cxn modelId="{64460101-9DF5-4282-A4A4-C21380FCB281}" type="presOf" srcId="{1E96419F-4C05-4621-9D3B-BC4608FCAC17}" destId="{5D34903B-473D-4386-A6E3-C0475DF64FE7}" srcOrd="0" destOrd="2" presId="urn:microsoft.com/office/officeart/2005/8/layout/vList5"/>
    <dgm:cxn modelId="{0913E493-21E6-47A6-B898-B6C9D26C0357}" srcId="{46A63A56-8602-4124-92AC-6D71D6C43AEA}" destId="{664801C2-6A34-4BC9-AFC0-2C8C613C945D}" srcOrd="1" destOrd="0" parTransId="{EDA4E206-60FA-4538-A156-A980D1DA744A}" sibTransId="{DCD3B2AE-DDC6-429E-B4D3-E69F40B1FF71}"/>
    <dgm:cxn modelId="{5921CF60-5971-480C-8F84-A7117A2514B2}" srcId="{FB28C068-BA21-47E2-95D6-23C254C72167}" destId="{71764F70-4CDC-43AA-94BE-EDD3147DBB74}" srcOrd="2" destOrd="0" parTransId="{C37E2DF7-1829-4A50-B92F-A2F557C371C4}" sibTransId="{EA27514F-40E6-46AF-AE4B-A2DA199AC1E2}"/>
    <dgm:cxn modelId="{077B4EB0-4014-4F25-BFC2-B463B6E5645D}" type="presOf" srcId="{664801C2-6A34-4BC9-AFC0-2C8C613C945D}" destId="{877A54B9-221C-42E9-B4C1-DB383A7F66F5}" srcOrd="0" destOrd="1" presId="urn:microsoft.com/office/officeart/2005/8/layout/vList5"/>
    <dgm:cxn modelId="{FC042D01-BBB7-4ECB-BD3E-BE287AEAC7E3}" type="presOf" srcId="{046A81A4-BD55-4FFC-926A-A53450F5062A}" destId="{877A54B9-221C-42E9-B4C1-DB383A7F66F5}" srcOrd="0" destOrd="2" presId="urn:microsoft.com/office/officeart/2005/8/layout/vList5"/>
    <dgm:cxn modelId="{4CB7A3B2-E31B-4D3A-9ABE-BDF5014B5578}" srcId="{34461CF9-EBCB-421D-8A54-49D9EE056132}" destId="{A031D790-5B60-41A9-93AB-BF3BB30CF455}" srcOrd="0" destOrd="0" parTransId="{30C1F98C-7AB2-4D3A-8082-9FA5CEF6D366}" sibTransId="{A835BEE7-4C10-413E-843D-E03F104149CF}"/>
    <dgm:cxn modelId="{889827C5-6B82-46F5-A924-CECDD4AF9610}" type="presOf" srcId="{84861D2A-7E52-446E-871D-1A68DB841D3C}" destId="{5D34903B-473D-4386-A6E3-C0475DF64FE7}" srcOrd="0" destOrd="0" presId="urn:microsoft.com/office/officeart/2005/8/layout/vList5"/>
    <dgm:cxn modelId="{681BABF8-4624-48C5-B15B-55DAA6AA9B38}" type="presOf" srcId="{34461CF9-EBCB-421D-8A54-49D9EE056132}" destId="{96EEF514-082E-49A5-AFB5-D2B6AAEE5483}" srcOrd="0" destOrd="0" presId="urn:microsoft.com/office/officeart/2005/8/layout/vList5"/>
    <dgm:cxn modelId="{36778AAE-C94F-4C6F-B3F8-EF035B68155F}" srcId="{FB28C068-BA21-47E2-95D6-23C254C72167}" destId="{10D1CD35-68AC-4E01-91BF-F000C4A2A767}" srcOrd="1" destOrd="0" parTransId="{D323FEB2-1E37-4E4A-9B36-8B2DA400FF79}" sibTransId="{C23F4A48-2998-47AE-9CBC-9774304A3937}"/>
    <dgm:cxn modelId="{ECE24A28-464A-4322-BF0C-EC91A7BF1016}" type="presOf" srcId="{10D1CD35-68AC-4E01-91BF-F000C4A2A767}" destId="{FDA93F83-8D20-42AE-A895-4B4A0C38D2EC}" srcOrd="0" destOrd="1" presId="urn:microsoft.com/office/officeart/2005/8/layout/vList5"/>
    <dgm:cxn modelId="{EC88DCF2-AE0A-4EA7-8BA4-236CECAD0903}" srcId="{34461CF9-EBCB-421D-8A54-49D9EE056132}" destId="{FB28C068-BA21-47E2-95D6-23C254C72167}" srcOrd="2" destOrd="0" parTransId="{EB675127-BDB0-4964-8FCC-4E53B15D4AC2}" sibTransId="{9A28A779-F289-488F-94D7-23308D30134E}"/>
    <dgm:cxn modelId="{DC98BBAD-8B58-479C-BC9D-163520A5D67A}" srcId="{46A63A56-8602-4124-92AC-6D71D6C43AEA}" destId="{EA91CF16-1065-4DD8-879A-E8813B7A353B}" srcOrd="0" destOrd="0" parTransId="{E787959E-0BDC-4BFE-852E-129EEE970E4C}" sibTransId="{EF1DE9F9-56A4-4C0C-9345-C3B21BBBC2C7}"/>
    <dgm:cxn modelId="{F8C7318A-8A99-4BE5-ACBF-449C67C4D94E}" type="presOf" srcId="{FB28C068-BA21-47E2-95D6-23C254C72167}" destId="{8ADD1897-3DBC-4484-A136-FCD4B3D262FB}" srcOrd="0" destOrd="0" presId="urn:microsoft.com/office/officeart/2005/8/layout/vList5"/>
    <dgm:cxn modelId="{E80BB0AE-02F8-4ECC-8276-E52CA6C1A9B7}" srcId="{FB28C068-BA21-47E2-95D6-23C254C72167}" destId="{D3935B94-D5B3-440B-A4E6-9149919A048C}" srcOrd="0" destOrd="0" parTransId="{3E70FE90-DCF9-45A0-B5B8-8463899E7130}" sibTransId="{F6885A14-4F89-4C4B-8523-AD69DA8827B5}"/>
    <dgm:cxn modelId="{9FEB26FA-B086-49B5-95E8-0436104EFAC0}" srcId="{A031D790-5B60-41A9-93AB-BF3BB30CF455}" destId="{84861D2A-7E52-446E-871D-1A68DB841D3C}" srcOrd="0" destOrd="0" parTransId="{7EBF78F1-01C3-474A-A4AB-52760E90CAA8}" sibTransId="{4C0340EA-AEDC-49D4-9057-74AB8B0F71F3}"/>
    <dgm:cxn modelId="{5B668976-64DF-4A29-A220-932DF77681EA}" type="presOf" srcId="{A031D790-5B60-41A9-93AB-BF3BB30CF455}" destId="{6EB3B476-DAF7-4CBE-94F8-4BBA9EF5E270}" srcOrd="0" destOrd="0" presId="urn:microsoft.com/office/officeart/2005/8/layout/vList5"/>
    <dgm:cxn modelId="{D87F4146-F999-499F-B4EB-61765C95E640}" type="presOf" srcId="{46A63A56-8602-4124-92AC-6D71D6C43AEA}" destId="{F8E9BD59-CCA8-4E58-9BC4-4C76481DFB1F}" srcOrd="0" destOrd="0" presId="urn:microsoft.com/office/officeart/2005/8/layout/vList5"/>
    <dgm:cxn modelId="{29DD3732-E764-4EED-AD6D-C8F9E2BF201D}" type="presOf" srcId="{71764F70-4CDC-43AA-94BE-EDD3147DBB74}" destId="{FDA93F83-8D20-42AE-A895-4B4A0C38D2EC}" srcOrd="0" destOrd="2" presId="urn:microsoft.com/office/officeart/2005/8/layout/vList5"/>
    <dgm:cxn modelId="{C40E3624-C61F-4B41-B081-A0365BC19A13}" srcId="{34461CF9-EBCB-421D-8A54-49D9EE056132}" destId="{46A63A56-8602-4124-92AC-6D71D6C43AEA}" srcOrd="1" destOrd="0" parTransId="{25A0A803-71DA-48B1-9405-BC564512348C}" sibTransId="{45B1E854-A2AF-45A4-8D32-BE8DE27CB351}"/>
    <dgm:cxn modelId="{22284B92-9938-415D-B3A7-7456F3663BA4}" srcId="{A031D790-5B60-41A9-93AB-BF3BB30CF455}" destId="{75D0A121-8A0D-4A52-8C2A-994F2DF106FF}" srcOrd="1" destOrd="0" parTransId="{CBC8BA46-40B0-474F-B2B1-4A187A0C0A2F}" sibTransId="{145BAFB1-6F13-475C-B61B-48C4D7056CE4}"/>
    <dgm:cxn modelId="{EBF6B6BF-15C0-45B4-B634-59AB97A658C1}" type="presOf" srcId="{75D0A121-8A0D-4A52-8C2A-994F2DF106FF}" destId="{5D34903B-473D-4386-A6E3-C0475DF64FE7}" srcOrd="0" destOrd="1" presId="urn:microsoft.com/office/officeart/2005/8/layout/vList5"/>
    <dgm:cxn modelId="{56A28B83-479B-4CFB-AD71-3035A8D4B960}" srcId="{A031D790-5B60-41A9-93AB-BF3BB30CF455}" destId="{1E96419F-4C05-4621-9D3B-BC4608FCAC17}" srcOrd="2" destOrd="0" parTransId="{1080B7E3-508E-4379-AE19-D6BCF0DE72EE}" sibTransId="{AA331997-F210-4749-9791-2DCFD8E8E210}"/>
    <dgm:cxn modelId="{EE91BEF7-B001-438A-9E80-821BF14F30B4}" type="presOf" srcId="{D3935B94-D5B3-440B-A4E6-9149919A048C}" destId="{FDA93F83-8D20-42AE-A895-4B4A0C38D2EC}" srcOrd="0" destOrd="0" presId="urn:microsoft.com/office/officeart/2005/8/layout/vList5"/>
    <dgm:cxn modelId="{2B74BF1B-1C08-4834-B4F2-66A0D90B53DA}" type="presParOf" srcId="{96EEF514-082E-49A5-AFB5-D2B6AAEE5483}" destId="{D9428960-6321-46DA-92D6-E3482A37482A}" srcOrd="0" destOrd="0" presId="urn:microsoft.com/office/officeart/2005/8/layout/vList5"/>
    <dgm:cxn modelId="{774AA834-AC93-42CD-988F-52A5B4E598E8}" type="presParOf" srcId="{D9428960-6321-46DA-92D6-E3482A37482A}" destId="{6EB3B476-DAF7-4CBE-94F8-4BBA9EF5E270}" srcOrd="0" destOrd="0" presId="urn:microsoft.com/office/officeart/2005/8/layout/vList5"/>
    <dgm:cxn modelId="{92D2B109-6C31-48C9-AE34-1CC07793287F}" type="presParOf" srcId="{D9428960-6321-46DA-92D6-E3482A37482A}" destId="{5D34903B-473D-4386-A6E3-C0475DF64FE7}" srcOrd="1" destOrd="0" presId="urn:microsoft.com/office/officeart/2005/8/layout/vList5"/>
    <dgm:cxn modelId="{401DF4B9-248A-476F-A326-6563B34DD519}" type="presParOf" srcId="{96EEF514-082E-49A5-AFB5-D2B6AAEE5483}" destId="{C09504C2-3DCE-4F3A-9661-C90228FED6EC}" srcOrd="1" destOrd="0" presId="urn:microsoft.com/office/officeart/2005/8/layout/vList5"/>
    <dgm:cxn modelId="{5372E856-8B81-4559-843C-A354B4C02827}" type="presParOf" srcId="{96EEF514-082E-49A5-AFB5-D2B6AAEE5483}" destId="{A37F7000-211C-42F0-AA5B-6E5C60D86B2A}" srcOrd="2" destOrd="0" presId="urn:microsoft.com/office/officeart/2005/8/layout/vList5"/>
    <dgm:cxn modelId="{E0F6C6D7-0B1F-452C-9B51-41C4798D43C2}" type="presParOf" srcId="{A37F7000-211C-42F0-AA5B-6E5C60D86B2A}" destId="{F8E9BD59-CCA8-4E58-9BC4-4C76481DFB1F}" srcOrd="0" destOrd="0" presId="urn:microsoft.com/office/officeart/2005/8/layout/vList5"/>
    <dgm:cxn modelId="{1A15CAD5-C337-45E3-BF41-C16006F60593}" type="presParOf" srcId="{A37F7000-211C-42F0-AA5B-6E5C60D86B2A}" destId="{877A54B9-221C-42E9-B4C1-DB383A7F66F5}" srcOrd="1" destOrd="0" presId="urn:microsoft.com/office/officeart/2005/8/layout/vList5"/>
    <dgm:cxn modelId="{47E6505A-57FE-4AAF-8912-D59B8B948B1D}" type="presParOf" srcId="{96EEF514-082E-49A5-AFB5-D2B6AAEE5483}" destId="{459C3B69-4C74-48D7-8EFA-DD9DFEEB2F7D}" srcOrd="3" destOrd="0" presId="urn:microsoft.com/office/officeart/2005/8/layout/vList5"/>
    <dgm:cxn modelId="{0810CDF7-BA9E-428F-8064-BAA43AD0C3F8}" type="presParOf" srcId="{96EEF514-082E-49A5-AFB5-D2B6AAEE5483}" destId="{EF5472EF-F201-413A-8D79-A68B63AE18E0}" srcOrd="4" destOrd="0" presId="urn:microsoft.com/office/officeart/2005/8/layout/vList5"/>
    <dgm:cxn modelId="{506EE887-6357-43B6-B777-F1AE00E1B05B}" type="presParOf" srcId="{EF5472EF-F201-413A-8D79-A68B63AE18E0}" destId="{8ADD1897-3DBC-4484-A136-FCD4B3D262FB}" srcOrd="0" destOrd="0" presId="urn:microsoft.com/office/officeart/2005/8/layout/vList5"/>
    <dgm:cxn modelId="{479FD36C-6F3C-42F7-84E7-80C74B833002}" type="presParOf" srcId="{EF5472EF-F201-413A-8D79-A68B63AE18E0}" destId="{FDA93F83-8D20-42AE-A895-4B4A0C38D2E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81867" y="0"/>
          <a:ext cx="4857760" cy="4857760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668271" y="486525"/>
          <a:ext cx="5876694" cy="125428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05_ PŘÍRODOVĚDA 5</a:t>
          </a:r>
          <a:endParaRPr lang="cs-CZ" sz="2600" kern="1200" dirty="0"/>
        </a:p>
      </dsp:txBody>
      <dsp:txXfrm>
        <a:off x="1668271" y="486525"/>
        <a:ext cx="5876694" cy="1254288"/>
      </dsp:txXfrm>
    </dsp:sp>
    <dsp:sp modelId="{ED2230FF-1096-48BA-B691-CB70E3195D4E}">
      <dsp:nvSpPr>
        <dsp:cNvPr id="0" name=""/>
        <dsp:cNvSpPr/>
      </dsp:nvSpPr>
      <dsp:spPr>
        <a:xfrm>
          <a:off x="1904486" y="1897600"/>
          <a:ext cx="5404262" cy="125428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Základní škola a Mateřská škola, Potštejn, okres Rychnov nad Kněžnou</a:t>
          </a:r>
          <a:endParaRPr lang="cs-CZ" sz="2600" kern="1200" dirty="0"/>
        </a:p>
      </dsp:txBody>
      <dsp:txXfrm>
        <a:off x="1904486" y="1897600"/>
        <a:ext cx="5404262" cy="1254288"/>
      </dsp:txXfrm>
    </dsp:sp>
    <dsp:sp modelId="{6E27EA9C-C67C-450A-8A3C-DF1F4862AEAB}">
      <dsp:nvSpPr>
        <dsp:cNvPr id="0" name=""/>
        <dsp:cNvSpPr/>
      </dsp:nvSpPr>
      <dsp:spPr>
        <a:xfrm>
          <a:off x="3869031" y="3760922"/>
          <a:ext cx="1668098" cy="90577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PTÁCI</a:t>
          </a:r>
          <a:endParaRPr lang="cs-CZ" sz="2600" b="1" kern="1200" dirty="0"/>
        </a:p>
      </dsp:txBody>
      <dsp:txXfrm>
        <a:off x="3869031" y="3760922"/>
        <a:ext cx="1668098" cy="90577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34903B-473D-4386-A6E3-C0475DF64FE7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Jsem hrabavý pták, pocházím z Indie.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Jsem všežravec. Živím se semeny, rostlinami  i hmyzem.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Můj ocas tvoří tzv. vlečku se spousty nápadných ok.</a:t>
          </a:r>
          <a:endParaRPr lang="cs-CZ" sz="1600" kern="1200" dirty="0"/>
        </a:p>
      </dsp:txBody>
      <dsp:txXfrm rot="5400000">
        <a:off x="5012703" y="-1901980"/>
        <a:ext cx="1166849" cy="5266944"/>
      </dsp:txXfrm>
    </dsp:sp>
    <dsp:sp modelId="{6EB3B476-DAF7-4CBE-94F8-4BBA9EF5E270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0" y="2209"/>
        <a:ext cx="2962656" cy="1458562"/>
      </dsp:txXfrm>
    </dsp:sp>
    <dsp:sp modelId="{877A54B9-221C-42E9-B4C1-DB383A7F66F5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Jsem noční dravec. Mám velmi dobrý sluch.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Vajíčka kladu do dutin stromů či hnízdím ve zříceninách.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Ve dne sedím na stromě a spím.</a:t>
          </a:r>
          <a:endParaRPr lang="cs-CZ" sz="1600" kern="1200" dirty="0"/>
        </a:p>
      </dsp:txBody>
      <dsp:txXfrm rot="5400000">
        <a:off x="5012703" y="-370490"/>
        <a:ext cx="1166849" cy="5266944"/>
      </dsp:txXfrm>
    </dsp:sp>
    <dsp:sp modelId="{F8E9BD59-CCA8-4E58-9BC4-4C76481DFB1F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>
        <a:off x="0" y="1533700"/>
        <a:ext cx="2962656" cy="1458562"/>
      </dsp:txXfrm>
    </dsp:sp>
    <dsp:sp modelId="{FDA93F83-8D20-42AE-A895-4B4A0C38D2EC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Jsem býložravec. Živím se částmi rostlin.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Lidé mne chovají pro maso či pro zábavu (pošta).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Ve městech žiji ve velkých hejnech a jsem považován za škůdce.</a:t>
          </a:r>
          <a:endParaRPr lang="cs-CZ" sz="1600" kern="1200" dirty="0"/>
        </a:p>
      </dsp:txBody>
      <dsp:txXfrm rot="5400000">
        <a:off x="5012703" y="1160999"/>
        <a:ext cx="1166849" cy="5266944"/>
      </dsp:txXfrm>
    </dsp:sp>
    <dsp:sp modelId="{8ADD1897-3DBC-4484-A136-FCD4B3D262FB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>
        <a:off x="0" y="3065190"/>
        <a:ext cx="2962656" cy="1458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drumroll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4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22.jpeg"/><Relationship Id="rId5" Type="http://schemas.openxmlformats.org/officeDocument/2006/relationships/image" Target="../media/image17.jpeg"/><Relationship Id="rId10" Type="http://schemas.openxmlformats.org/officeDocument/2006/relationships/image" Target="../media/image21.jpeg"/><Relationship Id="rId4" Type="http://schemas.openxmlformats.org/officeDocument/2006/relationships/image" Target="../media/image16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7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71472" y="1714488"/>
          <a:ext cx="8143932" cy="4857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9" y="428605"/>
            <a:ext cx="6167607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71868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PTÁCI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3F927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22.9.2011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pták, obratlovec, znaky ptáků, skupiny ptáků, potrava ptáků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Český jazyk – doplňování a vysvětlování přísloví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uceluje poznatky žáků o ptácích. Vede žáky k přemýšlení o tvaru částí těla ptáků i o způsobu jejich života. 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Všímej si rozdílů mezi obratlovci:</a:t>
            </a:r>
            <a:endParaRPr lang="cs-CZ" b="1" dirty="0"/>
          </a:p>
        </p:txBody>
      </p:sp>
      <p:pic>
        <p:nvPicPr>
          <p:cNvPr id="6" name="Zástupný symbol pro obsah 5" descr="DSC0021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2719" t="6716" r="18512" b="1866"/>
          <a:stretch>
            <a:fillRect/>
          </a:stretch>
        </p:blipFill>
        <p:spPr>
          <a:xfrm>
            <a:off x="857224" y="1285860"/>
            <a:ext cx="2643206" cy="3083740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DSC00177.JPG"/>
          <p:cNvPicPr>
            <a:picLocks noChangeAspect="1"/>
          </p:cNvPicPr>
          <p:nvPr/>
        </p:nvPicPr>
        <p:blipFill>
          <a:blip r:embed="rId4" cstate="print"/>
          <a:srcRect l="31250" t="7291" r="28125" b="6250"/>
          <a:stretch>
            <a:fillRect/>
          </a:stretch>
        </p:blipFill>
        <p:spPr>
          <a:xfrm>
            <a:off x="3571868" y="1285860"/>
            <a:ext cx="2071702" cy="3306755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Obrázek 7" descr="DSC002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57224" y="4143380"/>
            <a:ext cx="3071834" cy="2303876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" name="Obrázek 9" descr="DSC06688.JPG"/>
          <p:cNvPicPr>
            <a:picLocks noChangeAspect="1"/>
          </p:cNvPicPr>
          <p:nvPr/>
        </p:nvPicPr>
        <p:blipFill>
          <a:blip r:embed="rId6" cstate="print"/>
          <a:srcRect l="4687" t="34375" b="9375"/>
          <a:stretch>
            <a:fillRect/>
          </a:stretch>
        </p:blipFill>
        <p:spPr>
          <a:xfrm>
            <a:off x="4000496" y="4500570"/>
            <a:ext cx="4357702" cy="1928826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2" name="Obrázek 11" descr="DSC00365.JPG"/>
          <p:cNvPicPr>
            <a:picLocks noChangeAspect="1"/>
          </p:cNvPicPr>
          <p:nvPr/>
        </p:nvPicPr>
        <p:blipFill>
          <a:blip r:embed="rId7" cstate="print"/>
          <a:srcRect l="36718" t="18750" r="17969" b="15625"/>
          <a:stretch>
            <a:fillRect/>
          </a:stretch>
        </p:blipFill>
        <p:spPr>
          <a:xfrm>
            <a:off x="5670152" y="1285860"/>
            <a:ext cx="2616624" cy="3214710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poznáš ptáka?</a:t>
            </a:r>
            <a:endParaRPr lang="cs-CZ" b="1" dirty="0"/>
          </a:p>
        </p:txBody>
      </p:sp>
      <p:pic>
        <p:nvPicPr>
          <p:cNvPr id="8" name="Zástupný symbol pro obsah 7" descr="37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2243" t="18309" r="21589" b="20133"/>
          <a:stretch>
            <a:fillRect/>
          </a:stretch>
        </p:blipFill>
        <p:spPr>
          <a:xfrm>
            <a:off x="5500694" y="3357562"/>
            <a:ext cx="2786082" cy="2786082"/>
          </a:xfrm>
          <a:prstGeom prst="roundRect">
            <a:avLst/>
          </a:prstGeom>
        </p:spPr>
      </p:pic>
      <p:pic>
        <p:nvPicPr>
          <p:cNvPr id="9" name="Obrázek 8" descr="DSC01038.JPG"/>
          <p:cNvPicPr>
            <a:picLocks noChangeAspect="1"/>
          </p:cNvPicPr>
          <p:nvPr/>
        </p:nvPicPr>
        <p:blipFill>
          <a:blip r:embed="rId4" cstate="print"/>
          <a:srcRect l="19531" t="40625" r="34375" b="28125"/>
          <a:stretch>
            <a:fillRect/>
          </a:stretch>
        </p:blipFill>
        <p:spPr>
          <a:xfrm>
            <a:off x="571472" y="1357298"/>
            <a:ext cx="4214842" cy="2143140"/>
          </a:xfrm>
          <a:prstGeom prst="roundRect">
            <a:avLst/>
          </a:prstGeom>
        </p:spPr>
      </p:pic>
      <p:sp>
        <p:nvSpPr>
          <p:cNvPr id="10" name="Obláček 9"/>
          <p:cNvSpPr/>
          <p:nvPr/>
        </p:nvSpPr>
        <p:spPr>
          <a:xfrm>
            <a:off x="1142976" y="4286256"/>
            <a:ext cx="3643338" cy="1071570"/>
          </a:xfrm>
          <a:prstGeom prst="cloudCallout">
            <a:avLst>
              <a:gd name="adj1" fmla="val 71684"/>
              <a:gd name="adj2" fmla="val -798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dvě nohy. Přední končetiny mám přeměněny v křídla.</a:t>
            </a:r>
            <a:endParaRPr lang="cs-CZ" b="1" dirty="0"/>
          </a:p>
        </p:txBody>
      </p:sp>
      <p:sp>
        <p:nvSpPr>
          <p:cNvPr id="11" name="Obláček 10"/>
          <p:cNvSpPr/>
          <p:nvPr/>
        </p:nvSpPr>
        <p:spPr>
          <a:xfrm>
            <a:off x="6643702" y="1643050"/>
            <a:ext cx="2143140" cy="1214446"/>
          </a:xfrm>
          <a:prstGeom prst="cloudCallout">
            <a:avLst>
              <a:gd name="adj1" fmla="val -70063"/>
              <a:gd name="adj2" fmla="val 1030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zobák bez zubů.</a:t>
            </a:r>
            <a:endParaRPr lang="cs-CZ" b="1" dirty="0"/>
          </a:p>
        </p:txBody>
      </p:sp>
      <p:sp>
        <p:nvSpPr>
          <p:cNvPr id="12" name="Obláček 11"/>
          <p:cNvSpPr/>
          <p:nvPr/>
        </p:nvSpPr>
        <p:spPr>
          <a:xfrm>
            <a:off x="4572000" y="2357430"/>
            <a:ext cx="1928826" cy="571504"/>
          </a:xfrm>
          <a:prstGeom prst="cloudCallout">
            <a:avLst>
              <a:gd name="adj1" fmla="val 8341"/>
              <a:gd name="adj2" fmla="val 1412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peří.</a:t>
            </a:r>
            <a:endParaRPr lang="cs-CZ" b="1" dirty="0"/>
          </a:p>
        </p:txBody>
      </p:sp>
      <p:sp>
        <p:nvSpPr>
          <p:cNvPr id="13" name="Obláček 12"/>
          <p:cNvSpPr/>
          <p:nvPr/>
        </p:nvSpPr>
        <p:spPr>
          <a:xfrm>
            <a:off x="2643174" y="5715016"/>
            <a:ext cx="2857520" cy="714380"/>
          </a:xfrm>
          <a:prstGeom prst="cloudCallout">
            <a:avLst>
              <a:gd name="adj1" fmla="val 52520"/>
              <a:gd name="adj2" fmla="val -2506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teplokrevný obratlovec.</a:t>
            </a:r>
            <a:endParaRPr lang="cs-CZ" b="1" dirty="0"/>
          </a:p>
        </p:txBody>
      </p:sp>
      <p:sp>
        <p:nvSpPr>
          <p:cNvPr id="14" name="Obláček 13"/>
          <p:cNvSpPr/>
          <p:nvPr/>
        </p:nvSpPr>
        <p:spPr>
          <a:xfrm>
            <a:off x="428596" y="2857496"/>
            <a:ext cx="3143272" cy="1357322"/>
          </a:xfrm>
          <a:prstGeom prst="cloudCallout">
            <a:avLst>
              <a:gd name="adj1" fmla="val 105670"/>
              <a:gd name="adj2" fmla="val 158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Snáším vejce, která většinou ukládám do hnízd.</a:t>
            </a:r>
            <a:endParaRPr lang="cs-CZ" b="1" dirty="0"/>
          </a:p>
        </p:txBody>
      </p:sp>
      <p:sp>
        <p:nvSpPr>
          <p:cNvPr id="15" name="Obláček 14"/>
          <p:cNvSpPr/>
          <p:nvPr/>
        </p:nvSpPr>
        <p:spPr>
          <a:xfrm>
            <a:off x="4572000" y="1142984"/>
            <a:ext cx="2357454" cy="857256"/>
          </a:xfrm>
          <a:prstGeom prst="cloudCallout">
            <a:avLst>
              <a:gd name="adj1" fmla="val -94334"/>
              <a:gd name="adj2" fmla="val 504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Většina z nás umí létat.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Ptáci jsou rozděleni do mnoha skupin.</a:t>
            </a:r>
            <a:endParaRPr lang="cs-CZ" sz="2200" b="1" dirty="0"/>
          </a:p>
        </p:txBody>
      </p:sp>
      <p:pic>
        <p:nvPicPr>
          <p:cNvPr id="4" name="Zástupný symbol pro obsah 3" descr="DSC0355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8692" t="26201" r="9750" b="1193"/>
          <a:stretch>
            <a:fillRect/>
          </a:stretch>
        </p:blipFill>
        <p:spPr>
          <a:xfrm>
            <a:off x="571472" y="1428736"/>
            <a:ext cx="2907216" cy="2571768"/>
          </a:xfrm>
          <a:prstGeom prst="roundRect">
            <a:avLst/>
          </a:prstGeom>
        </p:spPr>
      </p:pic>
      <p:sp>
        <p:nvSpPr>
          <p:cNvPr id="5" name="Vlna 4"/>
          <p:cNvSpPr/>
          <p:nvPr/>
        </p:nvSpPr>
        <p:spPr>
          <a:xfrm>
            <a:off x="2285984" y="3429000"/>
            <a:ext cx="928694" cy="428628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Běžci</a:t>
            </a:r>
            <a:endParaRPr lang="cs-CZ" b="1" dirty="0"/>
          </a:p>
        </p:txBody>
      </p:sp>
      <p:pic>
        <p:nvPicPr>
          <p:cNvPr id="6" name="Obrázek 5" descr="DSC04419.JPG"/>
          <p:cNvPicPr>
            <a:picLocks noChangeAspect="1"/>
          </p:cNvPicPr>
          <p:nvPr/>
        </p:nvPicPr>
        <p:blipFill>
          <a:blip r:embed="rId4" cstate="print"/>
          <a:srcRect t="27083" r="27344"/>
          <a:stretch>
            <a:fillRect/>
          </a:stretch>
        </p:blipFill>
        <p:spPr>
          <a:xfrm>
            <a:off x="642910" y="4214818"/>
            <a:ext cx="2928958" cy="2204592"/>
          </a:xfrm>
          <a:prstGeom prst="roundRect">
            <a:avLst/>
          </a:prstGeom>
        </p:spPr>
      </p:pic>
      <p:sp>
        <p:nvSpPr>
          <p:cNvPr id="7" name="Vlna 6"/>
          <p:cNvSpPr/>
          <p:nvPr/>
        </p:nvSpPr>
        <p:spPr>
          <a:xfrm>
            <a:off x="2428860" y="5857892"/>
            <a:ext cx="1071570" cy="35719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Pěvci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00034" y="357166"/>
            <a:ext cx="807249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Podle jakých společných znaků </a:t>
            </a:r>
          </a:p>
          <a:p>
            <a:pPr algn="ctr"/>
            <a:r>
              <a:rPr lang="cs-CZ" sz="2800" b="1" dirty="0" smtClean="0"/>
              <a:t>byly tyto skupiny ptáků pojmenovány?</a:t>
            </a:r>
            <a:endParaRPr lang="cs-CZ" sz="2800" b="1" dirty="0"/>
          </a:p>
        </p:txBody>
      </p:sp>
      <p:pic>
        <p:nvPicPr>
          <p:cNvPr id="9" name="Obrázek 8" descr="IMG_0033.JPG"/>
          <p:cNvPicPr>
            <a:picLocks noChangeAspect="1"/>
          </p:cNvPicPr>
          <p:nvPr/>
        </p:nvPicPr>
        <p:blipFill>
          <a:blip r:embed="rId5" cstate="print"/>
          <a:srcRect l="12921" t="20703" r="39014" b="11548"/>
          <a:stretch>
            <a:fillRect/>
          </a:stretch>
        </p:blipFill>
        <p:spPr>
          <a:xfrm>
            <a:off x="3571868" y="1428736"/>
            <a:ext cx="2500330" cy="2643206"/>
          </a:xfrm>
          <a:prstGeom prst="roundRect">
            <a:avLst/>
          </a:prstGeom>
        </p:spPr>
      </p:pic>
      <p:sp>
        <p:nvSpPr>
          <p:cNvPr id="10" name="Vlna 9"/>
          <p:cNvSpPr/>
          <p:nvPr/>
        </p:nvSpPr>
        <p:spPr>
          <a:xfrm>
            <a:off x="4714876" y="1643050"/>
            <a:ext cx="1000132" cy="35719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Brodiví</a:t>
            </a:r>
            <a:endParaRPr lang="cs-CZ" b="1" dirty="0"/>
          </a:p>
        </p:txBody>
      </p:sp>
      <p:pic>
        <p:nvPicPr>
          <p:cNvPr id="12" name="Obrázek 11" descr="524.JPG"/>
          <p:cNvPicPr>
            <a:picLocks noChangeAspect="1"/>
          </p:cNvPicPr>
          <p:nvPr/>
        </p:nvPicPr>
        <p:blipFill>
          <a:blip r:embed="rId6" cstate="print"/>
          <a:srcRect l="11719" t="7291" r="7812" b="3125"/>
          <a:stretch>
            <a:fillRect/>
          </a:stretch>
        </p:blipFill>
        <p:spPr>
          <a:xfrm>
            <a:off x="3643306" y="4214818"/>
            <a:ext cx="2571768" cy="2147301"/>
          </a:xfrm>
          <a:prstGeom prst="roundRect">
            <a:avLst/>
          </a:prstGeom>
        </p:spPr>
      </p:pic>
      <p:sp>
        <p:nvSpPr>
          <p:cNvPr id="13" name="Vlna 12"/>
          <p:cNvSpPr/>
          <p:nvPr/>
        </p:nvSpPr>
        <p:spPr>
          <a:xfrm>
            <a:off x="4929190" y="4357694"/>
            <a:ext cx="928694" cy="428628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Hrabaví</a:t>
            </a:r>
            <a:endParaRPr lang="cs-CZ" b="1" dirty="0"/>
          </a:p>
        </p:txBody>
      </p:sp>
      <p:pic>
        <p:nvPicPr>
          <p:cNvPr id="14" name="Obrázek 13" descr="DSC00176.JPG"/>
          <p:cNvPicPr>
            <a:picLocks noChangeAspect="1"/>
          </p:cNvPicPr>
          <p:nvPr/>
        </p:nvPicPr>
        <p:blipFill>
          <a:blip r:embed="rId7" cstate="print"/>
          <a:srcRect l="32031" t="8333" r="6250" b="9375"/>
          <a:stretch>
            <a:fillRect/>
          </a:stretch>
        </p:blipFill>
        <p:spPr>
          <a:xfrm>
            <a:off x="6215074" y="1428736"/>
            <a:ext cx="2428892" cy="2643206"/>
          </a:xfrm>
          <a:prstGeom prst="roundRect">
            <a:avLst/>
          </a:prstGeom>
        </p:spPr>
      </p:pic>
      <p:sp>
        <p:nvSpPr>
          <p:cNvPr id="15" name="Vlna 14"/>
          <p:cNvSpPr/>
          <p:nvPr/>
        </p:nvSpPr>
        <p:spPr>
          <a:xfrm>
            <a:off x="7429520" y="1643050"/>
            <a:ext cx="1000132" cy="428628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Dravci</a:t>
            </a:r>
            <a:endParaRPr lang="cs-CZ" b="1" dirty="0"/>
          </a:p>
        </p:txBody>
      </p:sp>
      <p:pic>
        <p:nvPicPr>
          <p:cNvPr id="17" name="Obrázek 16" descr="DSC00091.JPG"/>
          <p:cNvPicPr>
            <a:picLocks noChangeAspect="1"/>
          </p:cNvPicPr>
          <p:nvPr/>
        </p:nvPicPr>
        <p:blipFill>
          <a:blip r:embed="rId8" cstate="print"/>
          <a:srcRect l="4425" b="944"/>
          <a:stretch>
            <a:fillRect/>
          </a:stretch>
        </p:blipFill>
        <p:spPr>
          <a:xfrm rot="5400000">
            <a:off x="6326313" y="4175017"/>
            <a:ext cx="2277852" cy="2214578"/>
          </a:xfrm>
          <a:prstGeom prst="roundRect">
            <a:avLst/>
          </a:prstGeom>
        </p:spPr>
      </p:pic>
      <p:sp>
        <p:nvSpPr>
          <p:cNvPr id="16" name="Vlna 15"/>
          <p:cNvSpPr/>
          <p:nvPr/>
        </p:nvSpPr>
        <p:spPr>
          <a:xfrm>
            <a:off x="7286644" y="6000768"/>
            <a:ext cx="1214446" cy="500066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Šplhavci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8" grpId="0" build="allAtOnce" animBg="1"/>
      <p:bldP spid="10" grpId="0" build="allAtOnce" animBg="1"/>
      <p:bldP spid="13" grpId="0" build="allAtOnce" animBg="1"/>
      <p:bldP spid="15" grpId="0" build="allAtOnce" animBg="1"/>
      <p:bldP spid="1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Přiřadíš správně?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00034" y="1643050"/>
            <a:ext cx="4857784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Jsme těžkopádní letci. Trávíme hodně času na zemi, kde si hledáme potravu a stavíme si hnízda.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00034" y="3286124"/>
            <a:ext cx="48577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Jsme přizpůsobeni k  lovu svým zobákem,</a:t>
            </a:r>
          </a:p>
          <a:p>
            <a:pPr algn="ctr"/>
            <a:r>
              <a:rPr lang="cs-CZ" b="1" dirty="0" smtClean="0"/>
              <a:t> ostrými drápy. Máme velmi dobrý zrak.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00034" y="4071942"/>
            <a:ext cx="4857784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Jsme nejpočetnější skupinou ptáků.</a:t>
            </a:r>
          </a:p>
          <a:p>
            <a:pPr algn="ctr"/>
            <a:r>
              <a:rPr lang="cs-CZ" b="1" dirty="0" smtClean="0"/>
              <a:t> Umíme zpívat.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500034" y="4857760"/>
            <a:ext cx="48577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Jsme ptáci, ale neumíme létat. </a:t>
            </a:r>
          </a:p>
          <a:p>
            <a:pPr algn="ctr"/>
            <a:r>
              <a:rPr lang="cs-CZ" b="1" dirty="0" smtClean="0"/>
              <a:t>Velmi dobře umíme běhat.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00034" y="5643578"/>
            <a:ext cx="485778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Máme nápadný zobák. Prsty na nohou zajišťují stabilitu při pohybu na stromech.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00034" y="2428868"/>
            <a:ext cx="4857784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Většinou žijeme na okrajích vodních ploch. Máme dlouhé tenké nohy a dlouhý úzký zobák.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7429520" y="1643050"/>
            <a:ext cx="12858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Pěvci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7429520" y="2428868"/>
            <a:ext cx="12858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Šplhavci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7429520" y="3286124"/>
            <a:ext cx="128588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Běžci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7429520" y="4071942"/>
            <a:ext cx="128588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Dravci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7429520" y="4857760"/>
            <a:ext cx="128588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Hrabaví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7429520" y="5643578"/>
            <a:ext cx="128588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Brodiví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Poznáš podle tvaru zobáku, </a:t>
            </a:r>
            <a:br>
              <a:rPr lang="cs-CZ" b="1" dirty="0" smtClean="0"/>
            </a:br>
            <a:r>
              <a:rPr lang="cs-CZ" b="1" dirty="0" smtClean="0"/>
              <a:t>čím se ptáci živí? </a:t>
            </a:r>
            <a:endParaRPr lang="cs-CZ" sz="3600" b="1" dirty="0"/>
          </a:p>
        </p:txBody>
      </p:sp>
      <p:pic>
        <p:nvPicPr>
          <p:cNvPr id="7" name="Obrázek 6" descr="DSC00176.JPG"/>
          <p:cNvPicPr>
            <a:picLocks noChangeAspect="1"/>
          </p:cNvPicPr>
          <p:nvPr/>
        </p:nvPicPr>
        <p:blipFill>
          <a:blip r:embed="rId3" cstate="print"/>
          <a:srcRect l="29687" t="3125" r="42969" b="62500"/>
          <a:stretch>
            <a:fillRect/>
          </a:stretch>
        </p:blipFill>
        <p:spPr>
          <a:xfrm>
            <a:off x="4500562" y="2357430"/>
            <a:ext cx="2071702" cy="1953319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8" name="Obrázek 7" descr="DSC00187.JPG"/>
          <p:cNvPicPr>
            <a:picLocks noChangeAspect="1"/>
          </p:cNvPicPr>
          <p:nvPr/>
        </p:nvPicPr>
        <p:blipFill>
          <a:blip r:embed="rId4" cstate="print"/>
          <a:srcRect l="49219" t="33333" r="21875" b="34375"/>
          <a:stretch>
            <a:fillRect/>
          </a:stretch>
        </p:blipFill>
        <p:spPr>
          <a:xfrm>
            <a:off x="571472" y="3000372"/>
            <a:ext cx="2216882" cy="1857388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9" name="Obrázek 8" descr="100-0008_IMG.JPG"/>
          <p:cNvPicPr>
            <a:picLocks noChangeAspect="1"/>
          </p:cNvPicPr>
          <p:nvPr/>
        </p:nvPicPr>
        <p:blipFill>
          <a:blip r:embed="rId5" cstate="print"/>
          <a:srcRect l="36267" t="18872" r="37640" b="50000"/>
          <a:stretch>
            <a:fillRect/>
          </a:stretch>
        </p:blipFill>
        <p:spPr>
          <a:xfrm>
            <a:off x="1000100" y="4929198"/>
            <a:ext cx="1676692" cy="1500198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0" name="Obrázek 9" descr="DSC03498.JPG"/>
          <p:cNvPicPr>
            <a:picLocks noChangeAspect="1"/>
          </p:cNvPicPr>
          <p:nvPr/>
        </p:nvPicPr>
        <p:blipFill>
          <a:blip r:embed="rId6" cstate="print"/>
          <a:srcRect l="84375" t="40625" b="34375"/>
          <a:stretch>
            <a:fillRect/>
          </a:stretch>
        </p:blipFill>
        <p:spPr>
          <a:xfrm>
            <a:off x="2857488" y="2714620"/>
            <a:ext cx="1428728" cy="1714512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11" name="Obrázek 10" descr="DSC03551.JPG"/>
          <p:cNvPicPr>
            <a:picLocks noChangeAspect="1"/>
          </p:cNvPicPr>
          <p:nvPr/>
        </p:nvPicPr>
        <p:blipFill>
          <a:blip r:embed="rId7" cstate="print"/>
          <a:srcRect l="73438" t="23958" r="9375" b="55208"/>
          <a:stretch>
            <a:fillRect/>
          </a:stretch>
        </p:blipFill>
        <p:spPr>
          <a:xfrm>
            <a:off x="6929454" y="4643446"/>
            <a:ext cx="1571636" cy="1428760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2" name="Obrázek 11" descr="DSC04419.JPG"/>
          <p:cNvPicPr>
            <a:picLocks noChangeAspect="1"/>
          </p:cNvPicPr>
          <p:nvPr/>
        </p:nvPicPr>
        <p:blipFill>
          <a:blip r:embed="rId8" cstate="print"/>
          <a:srcRect l="44531" t="30208" r="26562" b="50000"/>
          <a:stretch>
            <a:fillRect/>
          </a:stretch>
        </p:blipFill>
        <p:spPr>
          <a:xfrm>
            <a:off x="3143240" y="1428736"/>
            <a:ext cx="2225858" cy="1143008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3" name="Obrázek 12" descr="IMG_0033.JPG"/>
          <p:cNvPicPr>
            <a:picLocks noChangeAspect="1"/>
          </p:cNvPicPr>
          <p:nvPr/>
        </p:nvPicPr>
        <p:blipFill>
          <a:blip r:embed="rId9" cstate="print"/>
          <a:srcRect l="12921" t="17041" r="62360" b="53662"/>
          <a:stretch>
            <a:fillRect/>
          </a:stretch>
        </p:blipFill>
        <p:spPr>
          <a:xfrm>
            <a:off x="2786050" y="4572008"/>
            <a:ext cx="1848458" cy="1643074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6" name="Obrázek 5" descr="DSC00174.JPG"/>
          <p:cNvPicPr>
            <a:picLocks noChangeAspect="1"/>
          </p:cNvPicPr>
          <p:nvPr/>
        </p:nvPicPr>
        <p:blipFill>
          <a:blip r:embed="rId10" cstate="print"/>
          <a:srcRect l="29687" t="19792" r="16406" b="22916"/>
          <a:stretch>
            <a:fillRect/>
          </a:stretch>
        </p:blipFill>
        <p:spPr>
          <a:xfrm>
            <a:off x="6357950" y="1285860"/>
            <a:ext cx="2357454" cy="1879130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5" name="Obrázek 4" descr="DSC00168.JPG"/>
          <p:cNvPicPr>
            <a:picLocks noChangeAspect="1"/>
          </p:cNvPicPr>
          <p:nvPr/>
        </p:nvPicPr>
        <p:blipFill>
          <a:blip r:embed="rId11" cstate="print"/>
          <a:srcRect l="12500" t="23958" r="66406" b="50000"/>
          <a:stretch>
            <a:fillRect/>
          </a:stretch>
        </p:blipFill>
        <p:spPr>
          <a:xfrm rot="5400000">
            <a:off x="4786314" y="4429132"/>
            <a:ext cx="1928826" cy="1785950"/>
          </a:xfrm>
          <a:prstGeom prst="ellipse">
            <a:avLst/>
          </a:prstGeom>
          <a:ln w="38100">
            <a:solidFill>
              <a:srgbClr val="C00000"/>
            </a:solidFill>
          </a:ln>
        </p:spPr>
      </p:pic>
      <p:pic>
        <p:nvPicPr>
          <p:cNvPr id="4" name="Zástupný symbol pro obsah 3" descr="DSC05430.JPG"/>
          <p:cNvPicPr>
            <a:picLocks noGrp="1" noChangeAspect="1"/>
          </p:cNvPicPr>
          <p:nvPr>
            <p:ph idx="1"/>
          </p:nvPr>
        </p:nvPicPr>
        <p:blipFill>
          <a:blip r:embed="rId12" cstate="print"/>
          <a:srcRect l="21589" t="16731" r="58287" b="65907"/>
          <a:stretch>
            <a:fillRect/>
          </a:stretch>
        </p:blipFill>
        <p:spPr>
          <a:xfrm>
            <a:off x="642910" y="1357298"/>
            <a:ext cx="2428892" cy="1571636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4" name="Obrázek 13" descr="DSC06592.JPG"/>
          <p:cNvPicPr>
            <a:picLocks noChangeAspect="1"/>
          </p:cNvPicPr>
          <p:nvPr/>
        </p:nvPicPr>
        <p:blipFill>
          <a:blip r:embed="rId13" cstate="print"/>
          <a:srcRect l="53906" t="25000" r="25781" b="55208"/>
          <a:stretch>
            <a:fillRect/>
          </a:stretch>
        </p:blipFill>
        <p:spPr>
          <a:xfrm>
            <a:off x="6715140" y="3214686"/>
            <a:ext cx="1857388" cy="1357322"/>
          </a:xfrm>
          <a:prstGeom prst="ellipse">
            <a:avLst/>
          </a:prstGeom>
          <a:ln w="38100">
            <a:solidFill>
              <a:schemeClr val="accent1"/>
            </a:solidFill>
          </a:ln>
        </p:spPr>
      </p:pic>
      <p:sp>
        <p:nvSpPr>
          <p:cNvPr id="17" name="Zaoblený obdélník 16"/>
          <p:cNvSpPr/>
          <p:nvPr/>
        </p:nvSpPr>
        <p:spPr>
          <a:xfrm>
            <a:off x="1714480" y="357166"/>
            <a:ext cx="585791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Utvořte dvojice. </a:t>
            </a:r>
          </a:p>
          <a:p>
            <a:pPr algn="ctr"/>
            <a:r>
              <a:rPr lang="cs-CZ" sz="2400" b="1" dirty="0" smtClean="0"/>
              <a:t>Domluvte se na společných odpovědích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42910" y="285728"/>
            <a:ext cx="4286280" cy="1143008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masožravec. </a:t>
            </a:r>
          </a:p>
          <a:p>
            <a:pPr algn="ctr"/>
            <a:r>
              <a:rPr lang="cs-CZ" b="1" dirty="0" smtClean="0"/>
              <a:t>Živím se rybami, savci, malými ptáky, bezobratlými, obojživelníky, zdechlinami.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4929190" y="285728"/>
            <a:ext cx="3714776" cy="1143008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všežravec.</a:t>
            </a:r>
          </a:p>
          <a:p>
            <a:pPr algn="ctr"/>
            <a:r>
              <a:rPr lang="cs-CZ" b="1" dirty="0" smtClean="0"/>
              <a:t>Živím se částmi rostlin, hmyzem či drobnými bezobratlými.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15" grpId="0" build="p" animBg="1"/>
      <p:bldP spid="1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Pojmenujte tyto ptáky: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 descr="DSC03511.JPG"/>
          <p:cNvPicPr>
            <a:picLocks noChangeAspect="1"/>
          </p:cNvPicPr>
          <p:nvPr/>
        </p:nvPicPr>
        <p:blipFill>
          <a:blip r:embed="rId8" cstate="print"/>
          <a:srcRect b="8148"/>
          <a:stretch>
            <a:fillRect/>
          </a:stretch>
        </p:blipFill>
        <p:spPr>
          <a:xfrm>
            <a:off x="428596" y="1142984"/>
            <a:ext cx="3000396" cy="1928826"/>
          </a:xfrm>
          <a:prstGeom prst="roundRect">
            <a:avLst/>
          </a:prstGeom>
        </p:spPr>
      </p:pic>
      <p:pic>
        <p:nvPicPr>
          <p:cNvPr id="7" name="Obrázek 6" descr="DSC00258.JPG"/>
          <p:cNvPicPr>
            <a:picLocks noChangeAspect="1"/>
          </p:cNvPicPr>
          <p:nvPr/>
        </p:nvPicPr>
        <p:blipFill>
          <a:blip r:embed="rId9" cstate="print"/>
          <a:srcRect l="9286" t="16666" r="41857" b="1905"/>
          <a:stretch>
            <a:fillRect/>
          </a:stretch>
        </p:blipFill>
        <p:spPr>
          <a:xfrm rot="5400000">
            <a:off x="1071537" y="2357432"/>
            <a:ext cx="1714513" cy="3000396"/>
          </a:xfrm>
          <a:prstGeom prst="roundRect">
            <a:avLst/>
          </a:prstGeom>
        </p:spPr>
      </p:pic>
      <p:pic>
        <p:nvPicPr>
          <p:cNvPr id="8" name="Obrázek 7" descr="376.JPG"/>
          <p:cNvPicPr>
            <a:picLocks noChangeAspect="1"/>
          </p:cNvPicPr>
          <p:nvPr/>
        </p:nvPicPr>
        <p:blipFill>
          <a:blip r:embed="rId10" cstate="print"/>
          <a:srcRect l="32812" t="21874" r="21094" b="18750"/>
          <a:stretch>
            <a:fillRect/>
          </a:stretch>
        </p:blipFill>
        <p:spPr>
          <a:xfrm>
            <a:off x="428596" y="4714884"/>
            <a:ext cx="3000396" cy="1714512"/>
          </a:xfrm>
          <a:prstGeom prst="roundRect">
            <a:avLst/>
          </a:prstGeom>
        </p:spPr>
      </p:pic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B3B476-DAF7-4CBE-94F8-4BBA9EF5E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EB3B476-DAF7-4CBE-94F8-4BBA9EF5E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EB3B476-DAF7-4CBE-94F8-4BBA9EF5E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34903B-473D-4386-A6E3-C0475DF64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5D34903B-473D-4386-A6E3-C0475DF64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5D34903B-473D-4386-A6E3-C0475DF64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E9BD59-CCA8-4E58-9BC4-4C76481DFB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F8E9BD59-CCA8-4E58-9BC4-4C76481DFB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F8E9BD59-CCA8-4E58-9BC4-4C76481DFB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A54B9-221C-42E9-B4C1-DB383A7F6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77A54B9-221C-42E9-B4C1-DB383A7F6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77A54B9-221C-42E9-B4C1-DB383A7F6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DD1897-3DBC-4484-A136-FCD4B3D262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ADD1897-3DBC-4484-A136-FCD4B3D262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ADD1897-3DBC-4484-A136-FCD4B3D262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A93F83-8D20-42AE-A895-4B4A0C38D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FDA93F83-8D20-42AE-A895-4B4A0C38D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FDA93F83-8D20-42AE-A895-4B4A0C38D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Doplníš správné názvy ptáků?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Krásný _______ peřím a člověk učením.</a:t>
            </a:r>
          </a:p>
          <a:p>
            <a:r>
              <a:rPr lang="cs-CZ" sz="2800" dirty="0" smtClean="0"/>
              <a:t>Lepší _________ v hrsti, nežli _______ na střeše.</a:t>
            </a:r>
          </a:p>
          <a:p>
            <a:r>
              <a:rPr lang="cs-CZ" sz="2800" dirty="0" smtClean="0"/>
              <a:t>Jedna __________ jaro nedělá.</a:t>
            </a:r>
          </a:p>
          <a:p>
            <a:r>
              <a:rPr lang="cs-CZ" sz="2800" dirty="0" smtClean="0"/>
              <a:t>Potrefená __________ nejvíc kejhá.</a:t>
            </a:r>
          </a:p>
          <a:p>
            <a:r>
              <a:rPr lang="cs-CZ" sz="2800" dirty="0" smtClean="0"/>
              <a:t>Podle </a:t>
            </a:r>
            <a:r>
              <a:rPr lang="cs-CZ" sz="2800" dirty="0" err="1" smtClean="0"/>
              <a:t>nosa</a:t>
            </a:r>
            <a:r>
              <a:rPr lang="cs-CZ" sz="2800" dirty="0" smtClean="0"/>
              <a:t> poznáš ________.</a:t>
            </a:r>
          </a:p>
          <a:p>
            <a:r>
              <a:rPr lang="cs-CZ" sz="2800" dirty="0" smtClean="0"/>
              <a:t>_________ k ________ sedá, rovný rovného si hledá.</a:t>
            </a:r>
          </a:p>
          <a:p>
            <a:r>
              <a:rPr lang="cs-CZ" sz="2800" dirty="0" smtClean="0"/>
              <a:t>Dočkej času jako ________ klasu.</a:t>
            </a:r>
          </a:p>
          <a:p>
            <a:r>
              <a:rPr lang="cs-CZ" sz="2800" dirty="0" smtClean="0"/>
              <a:t>________ zůstane černá, i kdybys ji ve sněhu vyválel.</a:t>
            </a:r>
          </a:p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5643578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vlaštovka</a:t>
            </a:r>
            <a:endParaRPr lang="cs-CZ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928794" y="5643578"/>
            <a:ext cx="100013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husa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214678" y="5643578"/>
            <a:ext cx="85725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vrána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357818" y="564357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páv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00826" y="564357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holub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643834" y="5643578"/>
            <a:ext cx="100013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vrabec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286248" y="564357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kosa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714744" y="600076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husa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000760" y="600076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vráně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28728" y="6000768"/>
            <a:ext cx="92869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vrána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PTÁCI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63F927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teplokrevní obratlovci se zobákem</a:t>
            </a:r>
          </a:p>
          <a:p>
            <a:r>
              <a:rPr lang="cs-CZ" b="1" dirty="0" smtClean="0"/>
              <a:t>přední končetiny přeměněny v křídla</a:t>
            </a:r>
          </a:p>
          <a:p>
            <a:r>
              <a:rPr lang="cs-CZ" b="1" dirty="0" smtClean="0"/>
              <a:t>zadní končetiny slouží k pohybu po zemi</a:t>
            </a:r>
          </a:p>
          <a:p>
            <a:r>
              <a:rPr lang="cs-CZ" b="1" dirty="0" smtClean="0"/>
              <a:t>většina umí létat</a:t>
            </a:r>
          </a:p>
          <a:p>
            <a:r>
              <a:rPr lang="cs-CZ" b="1" dirty="0" smtClean="0"/>
              <a:t>tělo pokryté peřím (létání, tepelná izolace těla, maskování před nepřáteli)</a:t>
            </a:r>
          </a:p>
          <a:p>
            <a:r>
              <a:rPr lang="cs-CZ" b="1" dirty="0" smtClean="0"/>
              <a:t>snáší vejce, starají se o své potomky</a:t>
            </a:r>
          </a:p>
          <a:p>
            <a:r>
              <a:rPr lang="cs-CZ" b="1" dirty="0" smtClean="0"/>
              <a:t>mnoho skupin: pěvci, dravci, běžci, hrabaví 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Odpovědi – Čím se živí ptáci: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KACHNA DIVOKÁ </a:t>
            </a:r>
            <a:r>
              <a:rPr lang="cs-CZ" sz="2000" dirty="0" smtClean="0"/>
              <a:t>– rybami, žábami, drobnými savci, trávou, semeny i různými výhonky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OREL VÝCHODNÍ </a:t>
            </a:r>
            <a:r>
              <a:rPr lang="cs-CZ" sz="2000" dirty="0" smtClean="0"/>
              <a:t>– savci, ptáky, někdy i mršinami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PŠTROS DVOUPRSTÝ </a:t>
            </a:r>
            <a:r>
              <a:rPr lang="cs-CZ" sz="2000" dirty="0" smtClean="0"/>
              <a:t>– většinou rostlinami, občas i hmyzem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KOS ČERNÝ </a:t>
            </a:r>
            <a:r>
              <a:rPr lang="cs-CZ" sz="2000" dirty="0" smtClean="0"/>
              <a:t>– bobulemi, hmyzem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PLAMEŇÁK</a:t>
            </a:r>
            <a:r>
              <a:rPr lang="cs-CZ" sz="2000" dirty="0" smtClean="0"/>
              <a:t> – filtruje zobákem vodu, zbudou mu tam korýši, měkkýši či hmyz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RACEK</a:t>
            </a:r>
            <a:r>
              <a:rPr lang="cs-CZ" sz="2000" dirty="0" smtClean="0"/>
              <a:t> – bezobratlými, občas částmi rostlin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ČÁP BÍLÝ </a:t>
            </a:r>
            <a:r>
              <a:rPr lang="cs-CZ" sz="2000" dirty="0" smtClean="0"/>
              <a:t>– žábami, obojživelníky, hmyzem, hraboši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TUČŇÁK</a:t>
            </a:r>
            <a:r>
              <a:rPr lang="cs-CZ" sz="2000" dirty="0" smtClean="0"/>
              <a:t> – rybami, hlavonožci, vodními korýši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PELIKÁN</a:t>
            </a:r>
            <a:r>
              <a:rPr lang="cs-CZ" sz="2000" dirty="0" smtClean="0"/>
              <a:t> – rybami, korýši, malými savci a ptáky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VRABEC DOMÁCÍ </a:t>
            </a:r>
            <a:r>
              <a:rPr lang="cs-CZ" sz="2000" dirty="0" smtClean="0"/>
              <a:t>– semeny, hmyzem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SUP</a:t>
            </a:r>
            <a:r>
              <a:rPr lang="cs-CZ" sz="2000" dirty="0" smtClean="0"/>
              <a:t> – zdechlinami savců</a:t>
            </a: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628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PTÁCI</vt:lpstr>
      <vt:lpstr>Všímej si rozdílů mezi obratlovci:</vt:lpstr>
      <vt:lpstr>Jak poznáš ptáka?</vt:lpstr>
      <vt:lpstr>Ptáci jsou rozděleni do mnoha skupin.</vt:lpstr>
      <vt:lpstr>Přiřadíš správně?</vt:lpstr>
      <vt:lpstr>Poznáš podle tvaru zobáku,  čím se ptáci živí? </vt:lpstr>
      <vt:lpstr>Pojmenujte tyto ptáky:</vt:lpstr>
      <vt:lpstr>Doplníš správné názvy ptáků?</vt:lpstr>
      <vt:lpstr>PTÁCI</vt:lpstr>
      <vt:lpstr>Použité zdroje:</vt:lpstr>
      <vt:lpstr>Odpovědi – Čím se živí ptáci: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16</cp:revision>
  <dcterms:created xsi:type="dcterms:W3CDTF">2011-07-24T08:19:55Z</dcterms:created>
  <dcterms:modified xsi:type="dcterms:W3CDTF">2014-07-02T13:08:30Z</dcterms:modified>
</cp:coreProperties>
</file>