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9" r:id="rId3"/>
    <p:sldId id="257" r:id="rId4"/>
    <p:sldId id="265" r:id="rId5"/>
    <p:sldId id="262" r:id="rId6"/>
    <p:sldId id="264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9FD4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16_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VÝZNAM ZOO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1767" custLinFactNeighborY="-1538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77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25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4359" custScaleY="69323" custLinFactY="25487" custLinFactNeighborX="-63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97EAE3C-7FC7-46C7-99E4-45BD751081A7}" type="presOf" srcId="{33733867-CCF3-40F1-A592-7074E0CC194F}" destId="{ED2230FF-1096-48BA-B691-CB70E3195D4E}" srcOrd="0" destOrd="0" presId="urn:microsoft.com/office/officeart/2005/8/layout/pyramid2"/>
    <dgm:cxn modelId="{F4F18438-8AB9-46A1-A86B-71027C468ABE}" type="presOf" srcId="{4998EED1-9AAF-4045-BAC6-AA54B1A3E015}" destId="{6E27EA9C-C67C-450A-8A3C-DF1F4862AEAB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58470F1-7F7F-458B-9342-694F5F0422AD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A1CA0F5B-3359-4F94-97C5-48A15AEB0B77}" type="presOf" srcId="{D07A5630-6FBA-4728-88CD-6E1E179CB30C}" destId="{908BA98C-A95B-4D99-AB45-D03C9BA08086}" srcOrd="0" destOrd="0" presId="urn:microsoft.com/office/officeart/2005/8/layout/pyramid2"/>
    <dgm:cxn modelId="{8F7B3341-392E-42D6-BCF0-85D7C2D8009E}" type="presParOf" srcId="{E915DD33-C422-48D7-A147-9DF518074CD6}" destId="{AA8D1857-C2BD-4E9B-945E-6C696E0FAF33}" srcOrd="0" destOrd="0" presId="urn:microsoft.com/office/officeart/2005/8/layout/pyramid2"/>
    <dgm:cxn modelId="{2524ED1B-6197-4F81-BCBF-7ABECB250486}" type="presParOf" srcId="{E915DD33-C422-48D7-A147-9DF518074CD6}" destId="{3BAA9B1B-BFD6-4CA9-90A9-730241A0D9F7}" srcOrd="1" destOrd="0" presId="urn:microsoft.com/office/officeart/2005/8/layout/pyramid2"/>
    <dgm:cxn modelId="{BFDE6176-AC04-4AB8-8CC4-C7AB312DD00D}" type="presParOf" srcId="{3BAA9B1B-BFD6-4CA9-90A9-730241A0D9F7}" destId="{908BA98C-A95B-4D99-AB45-D03C9BA08086}" srcOrd="0" destOrd="0" presId="urn:microsoft.com/office/officeart/2005/8/layout/pyramid2"/>
    <dgm:cxn modelId="{1326622B-4514-491A-8567-501430D1DD81}" type="presParOf" srcId="{3BAA9B1B-BFD6-4CA9-90A9-730241A0D9F7}" destId="{259FFE0E-3104-4C28-90A5-34C9081B2D21}" srcOrd="1" destOrd="0" presId="urn:microsoft.com/office/officeart/2005/8/layout/pyramid2"/>
    <dgm:cxn modelId="{5CEF7AA5-C850-46C6-9949-8E1C8039EA94}" type="presParOf" srcId="{3BAA9B1B-BFD6-4CA9-90A9-730241A0D9F7}" destId="{ED2230FF-1096-48BA-B691-CB70E3195D4E}" srcOrd="2" destOrd="0" presId="urn:microsoft.com/office/officeart/2005/8/layout/pyramid2"/>
    <dgm:cxn modelId="{FE283491-ECD2-4845-A1B1-1CB9312D3A71}" type="presParOf" srcId="{3BAA9B1B-BFD6-4CA9-90A9-730241A0D9F7}" destId="{73724FA6-330F-43B7-BA60-483C4E413C56}" srcOrd="3" destOrd="0" presId="urn:microsoft.com/office/officeart/2005/8/layout/pyramid2"/>
    <dgm:cxn modelId="{5ACE647C-8AEF-4C78-9DA3-BB37D4EC86FB}" type="presParOf" srcId="{3BAA9B1B-BFD6-4CA9-90A9-730241A0D9F7}" destId="{6E27EA9C-C67C-450A-8A3C-DF1F4862AEAB}" srcOrd="4" destOrd="0" presId="urn:microsoft.com/office/officeart/2005/8/layout/pyramid2"/>
    <dgm:cxn modelId="{416F0851-69A5-4A01-99A0-37EEAF0DB8DA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9948ED-FEB9-48E8-97EC-943A0BC6B8BF}" type="doc">
      <dgm:prSet loTypeId="urn:microsoft.com/office/officeart/2005/8/layout/vList4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09DFA9D4-FF0B-4610-B446-2D374DAEFA8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Slon africký</a:t>
          </a:r>
          <a:endParaRPr lang="cs-CZ" dirty="0">
            <a:solidFill>
              <a:schemeClr val="tx1"/>
            </a:solidFill>
          </a:endParaRPr>
        </a:p>
      </dgm:t>
    </dgm:pt>
    <dgm:pt modelId="{A6A80A0A-93F6-4065-B90F-42029B2F2708}" type="parTrans" cxnId="{664B2967-40E9-488E-A34A-98F198332D66}">
      <dgm:prSet/>
      <dgm:spPr/>
      <dgm:t>
        <a:bodyPr/>
        <a:lstStyle/>
        <a:p>
          <a:endParaRPr lang="cs-CZ"/>
        </a:p>
      </dgm:t>
    </dgm:pt>
    <dgm:pt modelId="{4832B6FE-E0CE-4C6E-BDA9-E7D804BEDB2B}" type="sibTrans" cxnId="{664B2967-40E9-488E-A34A-98F198332D66}">
      <dgm:prSet/>
      <dgm:spPr/>
      <dgm:t>
        <a:bodyPr/>
        <a:lstStyle/>
        <a:p>
          <a:endParaRPr lang="cs-CZ"/>
        </a:p>
      </dgm:t>
    </dgm:pt>
    <dgm:pt modelId="{7A5C25F4-176A-4D44-AD1D-DB64FD709FE7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Váha: 6000 – 7 000 kg (největší suchozemec)</a:t>
          </a:r>
          <a:endParaRPr lang="cs-CZ" dirty="0">
            <a:solidFill>
              <a:schemeClr val="tx1"/>
            </a:solidFill>
          </a:endParaRPr>
        </a:p>
      </dgm:t>
    </dgm:pt>
    <dgm:pt modelId="{4909A5FD-ED53-4F94-B86A-09B731931F2C}" type="parTrans" cxnId="{2C8C47BB-9E87-4FAF-B78B-896F97429B2D}">
      <dgm:prSet/>
      <dgm:spPr/>
      <dgm:t>
        <a:bodyPr/>
        <a:lstStyle/>
        <a:p>
          <a:endParaRPr lang="cs-CZ"/>
        </a:p>
      </dgm:t>
    </dgm:pt>
    <dgm:pt modelId="{2E791A52-ADB2-4D74-91C6-2CBF52E9E5D6}" type="sibTrans" cxnId="{2C8C47BB-9E87-4FAF-B78B-896F97429B2D}">
      <dgm:prSet/>
      <dgm:spPr/>
      <dgm:t>
        <a:bodyPr/>
        <a:lstStyle/>
        <a:p>
          <a:endParaRPr lang="cs-CZ"/>
        </a:p>
      </dgm:t>
    </dgm:pt>
    <dgm:pt modelId="{5C1A4652-C333-4F52-9084-D2553E21AF0F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Výška: 4 m</a:t>
          </a:r>
          <a:endParaRPr lang="cs-CZ" dirty="0">
            <a:solidFill>
              <a:schemeClr val="tx1"/>
            </a:solidFill>
          </a:endParaRPr>
        </a:p>
      </dgm:t>
    </dgm:pt>
    <dgm:pt modelId="{D61676D3-AE79-49AC-854B-1576A685D459}" type="parTrans" cxnId="{55DBD5CF-F963-46DD-8EF9-94FF7CA44366}">
      <dgm:prSet/>
      <dgm:spPr/>
      <dgm:t>
        <a:bodyPr/>
        <a:lstStyle/>
        <a:p>
          <a:endParaRPr lang="cs-CZ"/>
        </a:p>
      </dgm:t>
    </dgm:pt>
    <dgm:pt modelId="{59EA8FDC-53D6-42ED-A62C-7670BE759533}" type="sibTrans" cxnId="{55DBD5CF-F963-46DD-8EF9-94FF7CA44366}">
      <dgm:prSet/>
      <dgm:spPr/>
      <dgm:t>
        <a:bodyPr/>
        <a:lstStyle/>
        <a:p>
          <a:endParaRPr lang="cs-CZ"/>
        </a:p>
      </dgm:t>
    </dgm:pt>
    <dgm:pt modelId="{C729E419-FC3C-4DD2-BF20-18C21D5A6E0A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Gorila nížinná</a:t>
          </a:r>
          <a:endParaRPr lang="cs-CZ" dirty="0">
            <a:solidFill>
              <a:schemeClr val="tx1"/>
            </a:solidFill>
          </a:endParaRPr>
        </a:p>
      </dgm:t>
    </dgm:pt>
    <dgm:pt modelId="{EFDFFE0E-2D6E-4D3A-A0EA-D2954D0BB4EA}" type="parTrans" cxnId="{C7BD1471-0A81-4CCA-83FD-F876E03682B7}">
      <dgm:prSet/>
      <dgm:spPr/>
      <dgm:t>
        <a:bodyPr/>
        <a:lstStyle/>
        <a:p>
          <a:endParaRPr lang="cs-CZ"/>
        </a:p>
      </dgm:t>
    </dgm:pt>
    <dgm:pt modelId="{6E040AE6-2E16-4E46-83E7-53734E802B71}" type="sibTrans" cxnId="{C7BD1471-0A81-4CCA-83FD-F876E03682B7}">
      <dgm:prSet/>
      <dgm:spPr/>
      <dgm:t>
        <a:bodyPr/>
        <a:lstStyle/>
        <a:p>
          <a:endParaRPr lang="cs-CZ"/>
        </a:p>
      </dgm:t>
    </dgm:pt>
    <dgm:pt modelId="{13893C1A-BCA1-408C-AB9E-84700C7D66C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Váha: 140 – 150 kg</a:t>
          </a:r>
          <a:endParaRPr lang="cs-CZ" dirty="0">
            <a:solidFill>
              <a:schemeClr val="tx1"/>
            </a:solidFill>
          </a:endParaRPr>
        </a:p>
      </dgm:t>
    </dgm:pt>
    <dgm:pt modelId="{05DF6733-DEEA-407E-B50D-1988C6044DBB}" type="parTrans" cxnId="{BE13C7FB-A015-4D31-B762-FEB45BD99F91}">
      <dgm:prSet/>
      <dgm:spPr/>
      <dgm:t>
        <a:bodyPr/>
        <a:lstStyle/>
        <a:p>
          <a:endParaRPr lang="cs-CZ"/>
        </a:p>
      </dgm:t>
    </dgm:pt>
    <dgm:pt modelId="{6D1E71BF-3481-4BDD-BEE1-1A6AE08148A1}" type="sibTrans" cxnId="{BE13C7FB-A015-4D31-B762-FEB45BD99F91}">
      <dgm:prSet/>
      <dgm:spPr/>
      <dgm:t>
        <a:bodyPr/>
        <a:lstStyle/>
        <a:p>
          <a:endParaRPr lang="cs-CZ"/>
        </a:p>
      </dgm:t>
    </dgm:pt>
    <dgm:pt modelId="{3773045E-6FC9-483E-A6EE-04A0C929142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Výška: 150 cm</a:t>
          </a:r>
          <a:endParaRPr lang="cs-CZ" dirty="0">
            <a:solidFill>
              <a:schemeClr val="tx1"/>
            </a:solidFill>
          </a:endParaRPr>
        </a:p>
      </dgm:t>
    </dgm:pt>
    <dgm:pt modelId="{2AFE3819-1D9F-4CBB-9E6E-03A80C162E9B}" type="parTrans" cxnId="{647BF263-15C9-434F-8570-9BD49F51B524}">
      <dgm:prSet/>
      <dgm:spPr/>
      <dgm:t>
        <a:bodyPr/>
        <a:lstStyle/>
        <a:p>
          <a:endParaRPr lang="cs-CZ"/>
        </a:p>
      </dgm:t>
    </dgm:pt>
    <dgm:pt modelId="{9700D3BF-63B1-42CF-ADC4-F408C4E0F7D9}" type="sibTrans" cxnId="{647BF263-15C9-434F-8570-9BD49F51B524}">
      <dgm:prSet/>
      <dgm:spPr/>
      <dgm:t>
        <a:bodyPr/>
        <a:lstStyle/>
        <a:p>
          <a:endParaRPr lang="cs-CZ"/>
        </a:p>
      </dgm:t>
    </dgm:pt>
    <dgm:pt modelId="{9DB250A6-EEC1-4DE5-A5C4-A2741FB078F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Žirafa Rothschildova</a:t>
          </a:r>
          <a:endParaRPr lang="cs-CZ" dirty="0">
            <a:solidFill>
              <a:schemeClr val="tx1"/>
            </a:solidFill>
          </a:endParaRPr>
        </a:p>
      </dgm:t>
    </dgm:pt>
    <dgm:pt modelId="{36D2574D-F9D8-405C-892F-55297A99DA25}" type="parTrans" cxnId="{AE9DE4E0-ED2B-4942-B74B-D941A5E65670}">
      <dgm:prSet/>
      <dgm:spPr/>
      <dgm:t>
        <a:bodyPr/>
        <a:lstStyle/>
        <a:p>
          <a:endParaRPr lang="cs-CZ"/>
        </a:p>
      </dgm:t>
    </dgm:pt>
    <dgm:pt modelId="{F4E08BE2-6B2D-463D-86B8-2738B5DAC7E5}" type="sibTrans" cxnId="{AE9DE4E0-ED2B-4942-B74B-D941A5E65670}">
      <dgm:prSet/>
      <dgm:spPr/>
      <dgm:t>
        <a:bodyPr/>
        <a:lstStyle/>
        <a:p>
          <a:endParaRPr lang="cs-CZ"/>
        </a:p>
      </dgm:t>
    </dgm:pt>
    <dgm:pt modelId="{67574154-D497-40F1-AA3B-1623FCAA4A8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Váha: 900 kg</a:t>
          </a:r>
          <a:endParaRPr lang="cs-CZ" dirty="0">
            <a:solidFill>
              <a:schemeClr val="tx1"/>
            </a:solidFill>
          </a:endParaRPr>
        </a:p>
      </dgm:t>
    </dgm:pt>
    <dgm:pt modelId="{681AE72F-EACF-40BF-A2B2-DA9719435AA5}" type="parTrans" cxnId="{332DA141-1055-4D0C-8C8C-B4B3DAE23AE8}">
      <dgm:prSet/>
      <dgm:spPr/>
      <dgm:t>
        <a:bodyPr/>
        <a:lstStyle/>
        <a:p>
          <a:endParaRPr lang="cs-CZ"/>
        </a:p>
      </dgm:t>
    </dgm:pt>
    <dgm:pt modelId="{E187CF8A-6FAB-4310-984F-FA4A1A808CD5}" type="sibTrans" cxnId="{332DA141-1055-4D0C-8C8C-B4B3DAE23AE8}">
      <dgm:prSet/>
      <dgm:spPr/>
      <dgm:t>
        <a:bodyPr/>
        <a:lstStyle/>
        <a:p>
          <a:endParaRPr lang="cs-CZ"/>
        </a:p>
      </dgm:t>
    </dgm:pt>
    <dgm:pt modelId="{693E2000-78F3-4DBB-A479-28224B29ABE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Výška: 4 – 6 m (nejvyšší suchozemec)</a:t>
          </a:r>
          <a:endParaRPr lang="cs-CZ" dirty="0">
            <a:solidFill>
              <a:schemeClr val="tx1"/>
            </a:solidFill>
          </a:endParaRPr>
        </a:p>
      </dgm:t>
    </dgm:pt>
    <dgm:pt modelId="{39DF99D2-5D51-43AF-A714-8E100D668698}" type="parTrans" cxnId="{A5233A6C-87A0-472D-B614-3870E39754E1}">
      <dgm:prSet/>
      <dgm:spPr/>
      <dgm:t>
        <a:bodyPr/>
        <a:lstStyle/>
        <a:p>
          <a:endParaRPr lang="cs-CZ"/>
        </a:p>
      </dgm:t>
    </dgm:pt>
    <dgm:pt modelId="{228332F0-D3C4-4234-B7F4-1A3BFD3BDD77}" type="sibTrans" cxnId="{A5233A6C-87A0-472D-B614-3870E39754E1}">
      <dgm:prSet/>
      <dgm:spPr/>
      <dgm:t>
        <a:bodyPr/>
        <a:lstStyle/>
        <a:p>
          <a:endParaRPr lang="cs-CZ"/>
        </a:p>
      </dgm:t>
    </dgm:pt>
    <dgm:pt modelId="{844B7C9D-B156-48A0-87D6-A052E532C206}" type="pres">
      <dgm:prSet presAssocID="{3F9948ED-FEB9-48E8-97EC-943A0BC6B8B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79182F-ABCD-43A0-AFE3-4BC038697434}" type="pres">
      <dgm:prSet presAssocID="{09DFA9D4-FF0B-4610-B446-2D374DAEFA8E}" presName="comp" presStyleCnt="0"/>
      <dgm:spPr/>
    </dgm:pt>
    <dgm:pt modelId="{44A365A8-0E3C-43A7-AEC4-8D2FB7EC63BC}" type="pres">
      <dgm:prSet presAssocID="{09DFA9D4-FF0B-4610-B446-2D374DAEFA8E}" presName="box" presStyleLbl="node1" presStyleIdx="0" presStyleCnt="3"/>
      <dgm:spPr/>
      <dgm:t>
        <a:bodyPr/>
        <a:lstStyle/>
        <a:p>
          <a:endParaRPr lang="cs-CZ"/>
        </a:p>
      </dgm:t>
    </dgm:pt>
    <dgm:pt modelId="{3503A57E-43BB-4415-8DAB-2319E6E5FEA4}" type="pres">
      <dgm:prSet presAssocID="{09DFA9D4-FF0B-4610-B446-2D374DAEFA8E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7B251B2-85AF-4312-9E93-AB88C2C3F9DD}" type="pres">
      <dgm:prSet presAssocID="{09DFA9D4-FF0B-4610-B446-2D374DAEFA8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4DF7BA-1DF1-46A7-8C58-5380E7FC4B7D}" type="pres">
      <dgm:prSet presAssocID="{4832B6FE-E0CE-4C6E-BDA9-E7D804BEDB2B}" presName="spacer" presStyleCnt="0"/>
      <dgm:spPr/>
    </dgm:pt>
    <dgm:pt modelId="{7D0DEB92-516B-4989-AA02-F01D42E40398}" type="pres">
      <dgm:prSet presAssocID="{C729E419-FC3C-4DD2-BF20-18C21D5A6E0A}" presName="comp" presStyleCnt="0"/>
      <dgm:spPr/>
    </dgm:pt>
    <dgm:pt modelId="{D223F87B-C70D-4D2D-96D1-38086AE82915}" type="pres">
      <dgm:prSet presAssocID="{C729E419-FC3C-4DD2-BF20-18C21D5A6E0A}" presName="box" presStyleLbl="node1" presStyleIdx="1" presStyleCnt="3"/>
      <dgm:spPr/>
      <dgm:t>
        <a:bodyPr/>
        <a:lstStyle/>
        <a:p>
          <a:endParaRPr lang="cs-CZ"/>
        </a:p>
      </dgm:t>
    </dgm:pt>
    <dgm:pt modelId="{9F996D05-FB6F-419E-960D-54E24CB48576}" type="pres">
      <dgm:prSet presAssocID="{C729E419-FC3C-4DD2-BF20-18C21D5A6E0A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4AAC357-DCA8-4A6F-BC37-1365E4AE6015}" type="pres">
      <dgm:prSet presAssocID="{C729E419-FC3C-4DD2-BF20-18C21D5A6E0A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6FC76-54FF-440C-AD05-2B5463DF46C9}" type="pres">
      <dgm:prSet presAssocID="{6E040AE6-2E16-4E46-83E7-53734E802B71}" presName="spacer" presStyleCnt="0"/>
      <dgm:spPr/>
    </dgm:pt>
    <dgm:pt modelId="{A70C52FC-79A5-4302-ADB5-2A085230557F}" type="pres">
      <dgm:prSet presAssocID="{9DB250A6-EEC1-4DE5-A5C4-A2741FB078FD}" presName="comp" presStyleCnt="0"/>
      <dgm:spPr/>
    </dgm:pt>
    <dgm:pt modelId="{1F2EBA55-A8F6-488D-9CA5-CCE198F8AEFE}" type="pres">
      <dgm:prSet presAssocID="{9DB250A6-EEC1-4DE5-A5C4-A2741FB078FD}" presName="box" presStyleLbl="node1" presStyleIdx="2" presStyleCnt="3"/>
      <dgm:spPr/>
      <dgm:t>
        <a:bodyPr/>
        <a:lstStyle/>
        <a:p>
          <a:endParaRPr lang="cs-CZ"/>
        </a:p>
      </dgm:t>
    </dgm:pt>
    <dgm:pt modelId="{3AA23A80-3703-4972-87C0-422EF6A10B5E}" type="pres">
      <dgm:prSet presAssocID="{9DB250A6-EEC1-4DE5-A5C4-A2741FB078FD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CA7AC87F-D778-4D4B-B1F7-B47747D15EDC}" type="pres">
      <dgm:prSet presAssocID="{9DB250A6-EEC1-4DE5-A5C4-A2741FB078FD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1D0EC3-D097-4D2F-B522-D418A40883DC}" type="presOf" srcId="{7A5C25F4-176A-4D44-AD1D-DB64FD709FE7}" destId="{44A365A8-0E3C-43A7-AEC4-8D2FB7EC63BC}" srcOrd="0" destOrd="1" presId="urn:microsoft.com/office/officeart/2005/8/layout/vList4"/>
    <dgm:cxn modelId="{EBF9E00F-D9A2-40C2-9D75-355E5595D6DE}" type="presOf" srcId="{9DB250A6-EEC1-4DE5-A5C4-A2741FB078FD}" destId="{1F2EBA55-A8F6-488D-9CA5-CCE198F8AEFE}" srcOrd="0" destOrd="0" presId="urn:microsoft.com/office/officeart/2005/8/layout/vList4"/>
    <dgm:cxn modelId="{40C3C1DD-5673-4266-BE2B-0FB9779E5DFF}" type="presOf" srcId="{3F9948ED-FEB9-48E8-97EC-943A0BC6B8BF}" destId="{844B7C9D-B156-48A0-87D6-A052E532C206}" srcOrd="0" destOrd="0" presId="urn:microsoft.com/office/officeart/2005/8/layout/vList4"/>
    <dgm:cxn modelId="{F0934C0D-CA1C-4D24-B3F8-B2B1869CD883}" type="presOf" srcId="{09DFA9D4-FF0B-4610-B446-2D374DAEFA8E}" destId="{D7B251B2-85AF-4312-9E93-AB88C2C3F9DD}" srcOrd="1" destOrd="0" presId="urn:microsoft.com/office/officeart/2005/8/layout/vList4"/>
    <dgm:cxn modelId="{FCC4204D-CD91-4EC9-9116-4030AE598621}" type="presOf" srcId="{5C1A4652-C333-4F52-9084-D2553E21AF0F}" destId="{44A365A8-0E3C-43A7-AEC4-8D2FB7EC63BC}" srcOrd="0" destOrd="2" presId="urn:microsoft.com/office/officeart/2005/8/layout/vList4"/>
    <dgm:cxn modelId="{B3DFE13C-33EB-44ED-958E-E5BEC546F61B}" type="presOf" srcId="{09DFA9D4-FF0B-4610-B446-2D374DAEFA8E}" destId="{44A365A8-0E3C-43A7-AEC4-8D2FB7EC63BC}" srcOrd="0" destOrd="0" presId="urn:microsoft.com/office/officeart/2005/8/layout/vList4"/>
    <dgm:cxn modelId="{BE13C7FB-A015-4D31-B762-FEB45BD99F91}" srcId="{C729E419-FC3C-4DD2-BF20-18C21D5A6E0A}" destId="{13893C1A-BCA1-408C-AB9E-84700C7D66C4}" srcOrd="0" destOrd="0" parTransId="{05DF6733-DEEA-407E-B50D-1988C6044DBB}" sibTransId="{6D1E71BF-3481-4BDD-BEE1-1A6AE08148A1}"/>
    <dgm:cxn modelId="{25DF7C40-18E5-497C-9A52-2CC13D9EB447}" type="presOf" srcId="{13893C1A-BCA1-408C-AB9E-84700C7D66C4}" destId="{D223F87B-C70D-4D2D-96D1-38086AE82915}" srcOrd="0" destOrd="1" presId="urn:microsoft.com/office/officeart/2005/8/layout/vList4"/>
    <dgm:cxn modelId="{328B9FF2-FBF9-48D9-B087-810CF30136B4}" type="presOf" srcId="{67574154-D497-40F1-AA3B-1623FCAA4A8D}" destId="{1F2EBA55-A8F6-488D-9CA5-CCE198F8AEFE}" srcOrd="0" destOrd="1" presId="urn:microsoft.com/office/officeart/2005/8/layout/vList4"/>
    <dgm:cxn modelId="{220D6C4E-00F1-4E31-B7C4-F30D7DA4CBAF}" type="presOf" srcId="{5C1A4652-C333-4F52-9084-D2553E21AF0F}" destId="{D7B251B2-85AF-4312-9E93-AB88C2C3F9DD}" srcOrd="1" destOrd="2" presId="urn:microsoft.com/office/officeart/2005/8/layout/vList4"/>
    <dgm:cxn modelId="{664B2967-40E9-488E-A34A-98F198332D66}" srcId="{3F9948ED-FEB9-48E8-97EC-943A0BC6B8BF}" destId="{09DFA9D4-FF0B-4610-B446-2D374DAEFA8E}" srcOrd="0" destOrd="0" parTransId="{A6A80A0A-93F6-4065-B90F-42029B2F2708}" sibTransId="{4832B6FE-E0CE-4C6E-BDA9-E7D804BEDB2B}"/>
    <dgm:cxn modelId="{C7BD1471-0A81-4CCA-83FD-F876E03682B7}" srcId="{3F9948ED-FEB9-48E8-97EC-943A0BC6B8BF}" destId="{C729E419-FC3C-4DD2-BF20-18C21D5A6E0A}" srcOrd="1" destOrd="0" parTransId="{EFDFFE0E-2D6E-4D3A-A0EA-D2954D0BB4EA}" sibTransId="{6E040AE6-2E16-4E46-83E7-53734E802B71}"/>
    <dgm:cxn modelId="{55DBD5CF-F963-46DD-8EF9-94FF7CA44366}" srcId="{09DFA9D4-FF0B-4610-B446-2D374DAEFA8E}" destId="{5C1A4652-C333-4F52-9084-D2553E21AF0F}" srcOrd="1" destOrd="0" parTransId="{D61676D3-AE79-49AC-854B-1576A685D459}" sibTransId="{59EA8FDC-53D6-42ED-A62C-7670BE759533}"/>
    <dgm:cxn modelId="{5C1F61D3-9CFE-44D8-9BFD-E17137543F33}" type="presOf" srcId="{C729E419-FC3C-4DD2-BF20-18C21D5A6E0A}" destId="{94AAC357-DCA8-4A6F-BC37-1365E4AE6015}" srcOrd="1" destOrd="0" presId="urn:microsoft.com/office/officeart/2005/8/layout/vList4"/>
    <dgm:cxn modelId="{647BF263-15C9-434F-8570-9BD49F51B524}" srcId="{C729E419-FC3C-4DD2-BF20-18C21D5A6E0A}" destId="{3773045E-6FC9-483E-A6EE-04A0C929142E}" srcOrd="1" destOrd="0" parTransId="{2AFE3819-1D9F-4CBB-9E6E-03A80C162E9B}" sibTransId="{9700D3BF-63B1-42CF-ADC4-F408C4E0F7D9}"/>
    <dgm:cxn modelId="{5136C460-F428-4E00-95DB-DC21ED39C516}" type="presOf" srcId="{7A5C25F4-176A-4D44-AD1D-DB64FD709FE7}" destId="{D7B251B2-85AF-4312-9E93-AB88C2C3F9DD}" srcOrd="1" destOrd="1" presId="urn:microsoft.com/office/officeart/2005/8/layout/vList4"/>
    <dgm:cxn modelId="{BDBDE02E-A0F7-480B-9A09-CC5349659201}" type="presOf" srcId="{13893C1A-BCA1-408C-AB9E-84700C7D66C4}" destId="{94AAC357-DCA8-4A6F-BC37-1365E4AE6015}" srcOrd="1" destOrd="1" presId="urn:microsoft.com/office/officeart/2005/8/layout/vList4"/>
    <dgm:cxn modelId="{332DA141-1055-4D0C-8C8C-B4B3DAE23AE8}" srcId="{9DB250A6-EEC1-4DE5-A5C4-A2741FB078FD}" destId="{67574154-D497-40F1-AA3B-1623FCAA4A8D}" srcOrd="0" destOrd="0" parTransId="{681AE72F-EACF-40BF-A2B2-DA9719435AA5}" sibTransId="{E187CF8A-6FAB-4310-984F-FA4A1A808CD5}"/>
    <dgm:cxn modelId="{2C8C47BB-9E87-4FAF-B78B-896F97429B2D}" srcId="{09DFA9D4-FF0B-4610-B446-2D374DAEFA8E}" destId="{7A5C25F4-176A-4D44-AD1D-DB64FD709FE7}" srcOrd="0" destOrd="0" parTransId="{4909A5FD-ED53-4F94-B86A-09B731931F2C}" sibTransId="{2E791A52-ADB2-4D74-91C6-2CBF52E9E5D6}"/>
    <dgm:cxn modelId="{A5233A6C-87A0-472D-B614-3870E39754E1}" srcId="{9DB250A6-EEC1-4DE5-A5C4-A2741FB078FD}" destId="{693E2000-78F3-4DBB-A479-28224B29ABED}" srcOrd="1" destOrd="0" parTransId="{39DF99D2-5D51-43AF-A714-8E100D668698}" sibTransId="{228332F0-D3C4-4234-B7F4-1A3BFD3BDD77}"/>
    <dgm:cxn modelId="{7FB00E36-3ED9-4C94-84ED-419E4784C37E}" type="presOf" srcId="{9DB250A6-EEC1-4DE5-A5C4-A2741FB078FD}" destId="{CA7AC87F-D778-4D4B-B1F7-B47747D15EDC}" srcOrd="1" destOrd="0" presId="urn:microsoft.com/office/officeart/2005/8/layout/vList4"/>
    <dgm:cxn modelId="{F6D54B22-5C7B-4B37-B022-66A1DDE86C37}" type="presOf" srcId="{693E2000-78F3-4DBB-A479-28224B29ABED}" destId="{1F2EBA55-A8F6-488D-9CA5-CCE198F8AEFE}" srcOrd="0" destOrd="2" presId="urn:microsoft.com/office/officeart/2005/8/layout/vList4"/>
    <dgm:cxn modelId="{9178AE7C-7542-4B6F-96C6-0399D84FB620}" type="presOf" srcId="{3773045E-6FC9-483E-A6EE-04A0C929142E}" destId="{D223F87B-C70D-4D2D-96D1-38086AE82915}" srcOrd="0" destOrd="2" presId="urn:microsoft.com/office/officeart/2005/8/layout/vList4"/>
    <dgm:cxn modelId="{C9D62205-63D9-4DBD-B19A-0547E0584200}" type="presOf" srcId="{67574154-D497-40F1-AA3B-1623FCAA4A8D}" destId="{CA7AC87F-D778-4D4B-B1F7-B47747D15EDC}" srcOrd="1" destOrd="1" presId="urn:microsoft.com/office/officeart/2005/8/layout/vList4"/>
    <dgm:cxn modelId="{302DFA38-3500-4155-8DB9-E656B1312247}" type="presOf" srcId="{C729E419-FC3C-4DD2-BF20-18C21D5A6E0A}" destId="{D223F87B-C70D-4D2D-96D1-38086AE82915}" srcOrd="0" destOrd="0" presId="urn:microsoft.com/office/officeart/2005/8/layout/vList4"/>
    <dgm:cxn modelId="{083EDE8B-7301-4DD9-9900-AA6A4D70575E}" type="presOf" srcId="{693E2000-78F3-4DBB-A479-28224B29ABED}" destId="{CA7AC87F-D778-4D4B-B1F7-B47747D15EDC}" srcOrd="1" destOrd="2" presId="urn:microsoft.com/office/officeart/2005/8/layout/vList4"/>
    <dgm:cxn modelId="{AE9DE4E0-ED2B-4942-B74B-D941A5E65670}" srcId="{3F9948ED-FEB9-48E8-97EC-943A0BC6B8BF}" destId="{9DB250A6-EEC1-4DE5-A5C4-A2741FB078FD}" srcOrd="2" destOrd="0" parTransId="{36D2574D-F9D8-405C-892F-55297A99DA25}" sibTransId="{F4E08BE2-6B2D-463D-86B8-2738B5DAC7E5}"/>
    <dgm:cxn modelId="{49C81991-21BF-4200-BE46-56B0ADB15CAD}" type="presOf" srcId="{3773045E-6FC9-483E-A6EE-04A0C929142E}" destId="{94AAC357-DCA8-4A6F-BC37-1365E4AE6015}" srcOrd="1" destOrd="2" presId="urn:microsoft.com/office/officeart/2005/8/layout/vList4"/>
    <dgm:cxn modelId="{3547442C-A1FC-4975-A91F-07A09AF9D12A}" type="presParOf" srcId="{844B7C9D-B156-48A0-87D6-A052E532C206}" destId="{2479182F-ABCD-43A0-AFE3-4BC038697434}" srcOrd="0" destOrd="0" presId="urn:microsoft.com/office/officeart/2005/8/layout/vList4"/>
    <dgm:cxn modelId="{6B889F67-41BA-4ABC-9BCB-FA97406359F7}" type="presParOf" srcId="{2479182F-ABCD-43A0-AFE3-4BC038697434}" destId="{44A365A8-0E3C-43A7-AEC4-8D2FB7EC63BC}" srcOrd="0" destOrd="0" presId="urn:microsoft.com/office/officeart/2005/8/layout/vList4"/>
    <dgm:cxn modelId="{ED99C603-D86C-4802-AE17-D0B4CDB164E6}" type="presParOf" srcId="{2479182F-ABCD-43A0-AFE3-4BC038697434}" destId="{3503A57E-43BB-4415-8DAB-2319E6E5FEA4}" srcOrd="1" destOrd="0" presId="urn:microsoft.com/office/officeart/2005/8/layout/vList4"/>
    <dgm:cxn modelId="{F850FCEF-1597-44E4-853F-9836E77533AF}" type="presParOf" srcId="{2479182F-ABCD-43A0-AFE3-4BC038697434}" destId="{D7B251B2-85AF-4312-9E93-AB88C2C3F9DD}" srcOrd="2" destOrd="0" presId="urn:microsoft.com/office/officeart/2005/8/layout/vList4"/>
    <dgm:cxn modelId="{3A4774D1-E5B1-4726-9FCE-9D8C008FF4C2}" type="presParOf" srcId="{844B7C9D-B156-48A0-87D6-A052E532C206}" destId="{D44DF7BA-1DF1-46A7-8C58-5380E7FC4B7D}" srcOrd="1" destOrd="0" presId="urn:microsoft.com/office/officeart/2005/8/layout/vList4"/>
    <dgm:cxn modelId="{E15625D5-D9D1-4149-8B6A-3E2FAF33B7DF}" type="presParOf" srcId="{844B7C9D-B156-48A0-87D6-A052E532C206}" destId="{7D0DEB92-516B-4989-AA02-F01D42E40398}" srcOrd="2" destOrd="0" presId="urn:microsoft.com/office/officeart/2005/8/layout/vList4"/>
    <dgm:cxn modelId="{9CB3720D-79C5-4D7B-9958-F2D3AA52C593}" type="presParOf" srcId="{7D0DEB92-516B-4989-AA02-F01D42E40398}" destId="{D223F87B-C70D-4D2D-96D1-38086AE82915}" srcOrd="0" destOrd="0" presId="urn:microsoft.com/office/officeart/2005/8/layout/vList4"/>
    <dgm:cxn modelId="{CC2CA5B0-54F3-442B-A382-B3207D3A1656}" type="presParOf" srcId="{7D0DEB92-516B-4989-AA02-F01D42E40398}" destId="{9F996D05-FB6F-419E-960D-54E24CB48576}" srcOrd="1" destOrd="0" presId="urn:microsoft.com/office/officeart/2005/8/layout/vList4"/>
    <dgm:cxn modelId="{A58109A2-1517-4EE1-B4A0-6DC49C698ED5}" type="presParOf" srcId="{7D0DEB92-516B-4989-AA02-F01D42E40398}" destId="{94AAC357-DCA8-4A6F-BC37-1365E4AE6015}" srcOrd="2" destOrd="0" presId="urn:microsoft.com/office/officeart/2005/8/layout/vList4"/>
    <dgm:cxn modelId="{5C7BEE64-F0F0-4379-870D-63046378C649}" type="presParOf" srcId="{844B7C9D-B156-48A0-87D6-A052E532C206}" destId="{1B76FC76-54FF-440C-AD05-2B5463DF46C9}" srcOrd="3" destOrd="0" presId="urn:microsoft.com/office/officeart/2005/8/layout/vList4"/>
    <dgm:cxn modelId="{4D1C2BD1-4F57-482A-8D01-37F7372897FF}" type="presParOf" srcId="{844B7C9D-B156-48A0-87D6-A052E532C206}" destId="{A70C52FC-79A5-4302-ADB5-2A085230557F}" srcOrd="4" destOrd="0" presId="urn:microsoft.com/office/officeart/2005/8/layout/vList4"/>
    <dgm:cxn modelId="{297D401A-68DC-44F1-82F4-19CE22AA430F}" type="presParOf" srcId="{A70C52FC-79A5-4302-ADB5-2A085230557F}" destId="{1F2EBA55-A8F6-488D-9CA5-CCE198F8AEFE}" srcOrd="0" destOrd="0" presId="urn:microsoft.com/office/officeart/2005/8/layout/vList4"/>
    <dgm:cxn modelId="{78DE0942-7082-474E-9EE5-EA06840E4A88}" type="presParOf" srcId="{A70C52FC-79A5-4302-ADB5-2A085230557F}" destId="{3AA23A80-3703-4972-87C0-422EF6A10B5E}" srcOrd="1" destOrd="0" presId="urn:microsoft.com/office/officeart/2005/8/layout/vList4"/>
    <dgm:cxn modelId="{DAE2E78A-ECB7-47CB-8CDF-9CC1252220F3}" type="presParOf" srcId="{A70C52FC-79A5-4302-ADB5-2A085230557F}" destId="{CA7AC87F-D778-4D4B-B1F7-B47747D15ED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92981" y="0"/>
          <a:ext cx="4643470" cy="4643470"/>
        </a:xfrm>
        <a:prstGeom prst="triangle">
          <a:avLst/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807713" y="465698"/>
          <a:ext cx="5668163" cy="120984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VY_32_ INOVACE_ 16_ PŘÍRODOVĚDA 5</a:t>
          </a:r>
          <a:endParaRPr lang="cs-CZ" sz="2500" kern="1200" dirty="0"/>
        </a:p>
      </dsp:txBody>
      <dsp:txXfrm>
        <a:off x="1807713" y="465698"/>
        <a:ext cx="5668163" cy="1209841"/>
      </dsp:txXfrm>
    </dsp:sp>
    <dsp:sp modelId="{ED2230FF-1096-48BA-B691-CB70E3195D4E}">
      <dsp:nvSpPr>
        <dsp:cNvPr id="0" name=""/>
        <dsp:cNvSpPr/>
      </dsp:nvSpPr>
      <dsp:spPr>
        <a:xfrm>
          <a:off x="1886972" y="1826770"/>
          <a:ext cx="5509644" cy="120984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886972" y="1826770"/>
        <a:ext cx="5509644" cy="1209841"/>
      </dsp:txXfrm>
    </dsp:sp>
    <dsp:sp modelId="{6E27EA9C-C67C-450A-8A3C-DF1F4862AEAB}">
      <dsp:nvSpPr>
        <dsp:cNvPr id="0" name=""/>
        <dsp:cNvSpPr/>
      </dsp:nvSpPr>
      <dsp:spPr>
        <a:xfrm>
          <a:off x="3500456" y="3647424"/>
          <a:ext cx="2244344" cy="8386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VÝZNAM ZOO</a:t>
          </a:r>
          <a:endParaRPr lang="cs-CZ" sz="2500" b="1" kern="1200" dirty="0"/>
        </a:p>
      </dsp:txBody>
      <dsp:txXfrm>
        <a:off x="3500456" y="3647424"/>
        <a:ext cx="2244344" cy="83869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4A365A8-0E3C-43A7-AEC4-8D2FB7EC63BC}">
      <dsp:nvSpPr>
        <dsp:cNvPr id="0" name=""/>
        <dsp:cNvSpPr/>
      </dsp:nvSpPr>
      <dsp:spPr>
        <a:xfrm>
          <a:off x="0" y="0"/>
          <a:ext cx="6096000" cy="12699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Slon africký</a:t>
          </a:r>
          <a:endParaRPr lang="cs-CZ" sz="24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chemeClr val="tx1"/>
              </a:solidFill>
            </a:rPr>
            <a:t>Váha: 6000 – 7 000 kg (největší suchozemec)</a:t>
          </a:r>
          <a:endParaRPr lang="cs-CZ" sz="19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chemeClr val="tx1"/>
              </a:solidFill>
            </a:rPr>
            <a:t>Výška: 4 m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1346200" y="0"/>
        <a:ext cx="4749800" cy="1269999"/>
      </dsp:txXfrm>
    </dsp:sp>
    <dsp:sp modelId="{3503A57E-43BB-4415-8DAB-2319E6E5FEA4}">
      <dsp:nvSpPr>
        <dsp:cNvPr id="0" name=""/>
        <dsp:cNvSpPr/>
      </dsp:nvSpPr>
      <dsp:spPr>
        <a:xfrm>
          <a:off x="126999" y="126999"/>
          <a:ext cx="1219200" cy="1015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3F87B-C70D-4D2D-96D1-38086AE82915}">
      <dsp:nvSpPr>
        <dsp:cNvPr id="0" name=""/>
        <dsp:cNvSpPr/>
      </dsp:nvSpPr>
      <dsp:spPr>
        <a:xfrm>
          <a:off x="0" y="1396999"/>
          <a:ext cx="6096000" cy="12699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Gorila nížinná</a:t>
          </a:r>
          <a:endParaRPr lang="cs-CZ" sz="24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chemeClr val="tx1"/>
              </a:solidFill>
            </a:rPr>
            <a:t>Váha: 140 – 150 kg</a:t>
          </a:r>
          <a:endParaRPr lang="cs-CZ" sz="19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chemeClr val="tx1"/>
              </a:solidFill>
            </a:rPr>
            <a:t>Výška: 150 cm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1346200" y="1396999"/>
        <a:ext cx="4749800" cy="1269999"/>
      </dsp:txXfrm>
    </dsp:sp>
    <dsp:sp modelId="{9F996D05-FB6F-419E-960D-54E24CB48576}">
      <dsp:nvSpPr>
        <dsp:cNvPr id="0" name=""/>
        <dsp:cNvSpPr/>
      </dsp:nvSpPr>
      <dsp:spPr>
        <a:xfrm>
          <a:off x="126999" y="1523999"/>
          <a:ext cx="1219200" cy="1015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2EBA55-A8F6-488D-9CA5-CCE198F8AEFE}">
      <dsp:nvSpPr>
        <dsp:cNvPr id="0" name=""/>
        <dsp:cNvSpPr/>
      </dsp:nvSpPr>
      <dsp:spPr>
        <a:xfrm>
          <a:off x="0" y="2793999"/>
          <a:ext cx="6096000" cy="12699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Žirafa Rothschildova</a:t>
          </a:r>
          <a:endParaRPr lang="cs-CZ" sz="24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chemeClr val="tx1"/>
              </a:solidFill>
            </a:rPr>
            <a:t>Váha: 900 kg</a:t>
          </a:r>
          <a:endParaRPr lang="cs-CZ" sz="1900" kern="1200" dirty="0">
            <a:solidFill>
              <a:schemeClr val="tx1"/>
            </a:solidFill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>
              <a:solidFill>
                <a:schemeClr val="tx1"/>
              </a:solidFill>
            </a:rPr>
            <a:t>Výška: 4 – 6 m (nejvyšší suchozemec)</a:t>
          </a:r>
          <a:endParaRPr lang="cs-CZ" sz="1900" kern="1200" dirty="0">
            <a:solidFill>
              <a:schemeClr val="tx1"/>
            </a:solidFill>
          </a:endParaRPr>
        </a:p>
      </dsp:txBody>
      <dsp:txXfrm>
        <a:off x="1346200" y="2793999"/>
        <a:ext cx="4749800" cy="1269999"/>
      </dsp:txXfrm>
    </dsp:sp>
    <dsp:sp modelId="{3AA23A80-3703-4972-87C0-422EF6A10B5E}">
      <dsp:nvSpPr>
        <dsp:cNvPr id="0" name=""/>
        <dsp:cNvSpPr/>
      </dsp:nvSpPr>
      <dsp:spPr>
        <a:xfrm>
          <a:off x="126999" y="2920999"/>
          <a:ext cx="1219200" cy="1015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D0353-8C62-4DD2-9424-740F6A60378A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7D7AF0-C689-4583-B933-F022A7DECD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14488"/>
          <a:ext cx="828680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51720" y="404664"/>
            <a:ext cx="5663552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428992" y="4500570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zoologických zahrad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857784"/>
          </a:xfrm>
          <a:solidFill>
            <a:srgbClr val="69FD41"/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OVĚŘENÍ VE VÝUCE</a:t>
            </a:r>
            <a:r>
              <a:rPr lang="cs-CZ" b="1" smtClean="0"/>
              <a:t>:</a:t>
            </a:r>
            <a:r>
              <a:rPr lang="cs-CZ" smtClean="0"/>
              <a:t>  15.11.2011</a:t>
            </a:r>
            <a:endParaRPr lang="cs-CZ" b="1" dirty="0" smtClean="0"/>
          </a:p>
          <a:p>
            <a:r>
              <a:rPr lang="cs-CZ" b="1" dirty="0" smtClean="0"/>
              <a:t>PŘEDMĚT: </a:t>
            </a:r>
            <a:r>
              <a:rPr lang="cs-CZ" dirty="0" smtClean="0"/>
              <a:t>Přírodověda</a:t>
            </a:r>
            <a:r>
              <a:rPr lang="cs-CZ" b="1" dirty="0" smtClean="0"/>
              <a:t>       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</a:t>
            </a:r>
            <a:r>
              <a:rPr lang="cs-CZ" dirty="0" smtClean="0"/>
              <a:t> zoologická zahrada, ohrožené druhy zvířat, pytláctví, adopce živočichů v ZOO</a:t>
            </a:r>
            <a:endParaRPr lang="cs-CZ" b="1" dirty="0" smtClean="0"/>
          </a:p>
          <a:p>
            <a:r>
              <a:rPr lang="cs-CZ" b="1" dirty="0" smtClean="0"/>
              <a:t>MEZIPŘEDMĚTOVÉ VZTAHY:</a:t>
            </a:r>
            <a:r>
              <a:rPr lang="cs-CZ" dirty="0" smtClean="0"/>
              <a:t> Matematika – porovnávání číselných údajů</a:t>
            </a:r>
            <a:endParaRPr lang="cs-CZ" b="1" dirty="0" smtClean="0"/>
          </a:p>
          <a:p>
            <a:r>
              <a:rPr lang="cs-CZ" b="1" dirty="0" smtClean="0"/>
              <a:t>ANOTACE:</a:t>
            </a:r>
            <a:r>
              <a:rPr lang="cs-CZ" dirty="0" smtClean="0"/>
              <a:t> DUM přibližuje žákům význam ZOO. Vede k přemýšlení o chování člověka k živočichům. Motivuje k pomoci živočichům v ZOO.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DSC003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28992" y="4286256"/>
            <a:ext cx="2952739" cy="2214554"/>
          </a:xfrm>
          <a:prstGeom prst="round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ZOOLOGICKÝCH ZAHRAD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Některé živočichy můžeme vidět v zoologických zahradách, kde jim člověk vytvořil vhodné životní podmínky.</a:t>
            </a:r>
            <a:endParaRPr lang="cs-CZ" sz="2400" dirty="0"/>
          </a:p>
        </p:txBody>
      </p:sp>
      <p:sp>
        <p:nvSpPr>
          <p:cNvPr id="10" name="Vodorovný svitek 9"/>
          <p:cNvSpPr/>
          <p:nvPr/>
        </p:nvSpPr>
        <p:spPr>
          <a:xfrm>
            <a:off x="785786" y="4786322"/>
            <a:ext cx="2571768" cy="714380"/>
          </a:xfrm>
          <a:prstGeom prst="horizontalScroll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Slon africký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3643306" y="3714752"/>
            <a:ext cx="2571768" cy="785818"/>
          </a:xfrm>
          <a:prstGeom prst="horizontalScroll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Gorila nížinná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" name="Obrázek 12" descr="DSC00360.JPG"/>
          <p:cNvPicPr>
            <a:picLocks noChangeAspect="1"/>
          </p:cNvPicPr>
          <p:nvPr/>
        </p:nvPicPr>
        <p:blipFill>
          <a:blip r:embed="rId4" cstate="print"/>
          <a:srcRect l="24219" t="10416" r="13281" b="10416"/>
          <a:stretch>
            <a:fillRect/>
          </a:stretch>
        </p:blipFill>
        <p:spPr>
          <a:xfrm>
            <a:off x="642910" y="2143116"/>
            <a:ext cx="2932718" cy="2786082"/>
          </a:xfrm>
          <a:prstGeom prst="roundRect">
            <a:avLst/>
          </a:prstGeom>
        </p:spPr>
      </p:pic>
      <p:pic>
        <p:nvPicPr>
          <p:cNvPr id="14" name="Obrázek 13" descr="DSC01618.JPG"/>
          <p:cNvPicPr>
            <a:picLocks noChangeAspect="1"/>
          </p:cNvPicPr>
          <p:nvPr/>
        </p:nvPicPr>
        <p:blipFill>
          <a:blip r:embed="rId5" cstate="print"/>
          <a:srcRect l="19531" t="12500" r="25781" b="10416"/>
          <a:stretch>
            <a:fillRect/>
          </a:stretch>
        </p:blipFill>
        <p:spPr>
          <a:xfrm>
            <a:off x="5929322" y="2071678"/>
            <a:ext cx="2786082" cy="3429024"/>
          </a:xfrm>
          <a:prstGeom prst="roundRect">
            <a:avLst/>
          </a:prstGeom>
        </p:spPr>
      </p:pic>
      <p:sp>
        <p:nvSpPr>
          <p:cNvPr id="12" name="Vodorovný svitek 11"/>
          <p:cNvSpPr/>
          <p:nvPr/>
        </p:nvSpPr>
        <p:spPr>
          <a:xfrm>
            <a:off x="6429388" y="5429264"/>
            <a:ext cx="2000256" cy="642942"/>
          </a:xfrm>
          <a:prstGeom prst="horizontalScroll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Žirafa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Rothschildova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 animBg="1"/>
      <p:bldP spid="11" grpId="0" build="p" animBg="1"/>
      <p:bldP spid="12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857356" y="571480"/>
            <a:ext cx="51435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Porovnej tyto údaje: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503A57E-43BB-4415-8DAB-2319E6E5FE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3503A57E-43BB-4415-8DAB-2319E6E5FE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3503A57E-43BB-4415-8DAB-2319E6E5FE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A365A8-0E3C-43A7-AEC4-8D2FB7EC6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graphicEl>
                                              <a:dgm id="{44A365A8-0E3C-43A7-AEC4-8D2FB7EC6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graphicEl>
                                              <a:dgm id="{44A365A8-0E3C-43A7-AEC4-8D2FB7EC6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F996D05-FB6F-419E-960D-54E24CB485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graphicEl>
                                              <a:dgm id="{9F996D05-FB6F-419E-960D-54E24CB485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graphicEl>
                                              <a:dgm id="{9F996D05-FB6F-419E-960D-54E24CB485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223F87B-C70D-4D2D-96D1-38086AE82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graphicEl>
                                              <a:dgm id="{D223F87B-C70D-4D2D-96D1-38086AE82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graphicEl>
                                              <a:dgm id="{D223F87B-C70D-4D2D-96D1-38086AE82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A23A80-3703-4972-87C0-422EF6A10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graphicEl>
                                              <a:dgm id="{3AA23A80-3703-4972-87C0-422EF6A10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graphicEl>
                                              <a:dgm id="{3AA23A80-3703-4972-87C0-422EF6A10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2EBA55-A8F6-488D-9CA5-CCE198F8AE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graphicEl>
                                              <a:dgm id="{1F2EBA55-A8F6-488D-9CA5-CCE198F8AE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graphicEl>
                                              <a:dgm id="{1F2EBA55-A8F6-488D-9CA5-CCE198F8AE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500042"/>
            <a:ext cx="7429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Někteří živočichové patří mezi ohrožené druhy.</a:t>
            </a:r>
          </a:p>
          <a:p>
            <a:pPr algn="ctr"/>
            <a:r>
              <a:rPr lang="cs-CZ" sz="2800" b="1" dirty="0" smtClean="0"/>
              <a:t>Většinou kvůli nám, lidem.</a:t>
            </a:r>
          </a:p>
        </p:txBody>
      </p:sp>
      <p:pic>
        <p:nvPicPr>
          <p:cNvPr id="6" name="Obrázek 5" descr="DSC003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71934" y="1857364"/>
            <a:ext cx="3048021" cy="2286016"/>
          </a:xfrm>
          <a:prstGeom prst="ellipse">
            <a:avLst/>
          </a:prstGeom>
          <a:ln w="76200">
            <a:solidFill>
              <a:srgbClr val="FF0000"/>
            </a:solidFill>
          </a:ln>
        </p:spPr>
      </p:pic>
      <p:pic>
        <p:nvPicPr>
          <p:cNvPr id="7" name="Obrázek 6" descr="DSC0033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85918" y="3929066"/>
            <a:ext cx="2952739" cy="2214554"/>
          </a:xfrm>
          <a:prstGeom prst="ellipse">
            <a:avLst/>
          </a:prstGeom>
          <a:ln w="76200">
            <a:solidFill>
              <a:srgbClr val="FF0000"/>
            </a:solidFill>
          </a:ln>
        </p:spPr>
      </p:pic>
      <p:sp>
        <p:nvSpPr>
          <p:cNvPr id="8" name="Obláček 7"/>
          <p:cNvSpPr/>
          <p:nvPr/>
        </p:nvSpPr>
        <p:spPr>
          <a:xfrm>
            <a:off x="1357290" y="1928802"/>
            <a:ext cx="3571900" cy="1643074"/>
          </a:xfrm>
          <a:prstGeom prst="cloudCallout">
            <a:avLst>
              <a:gd name="adj1" fmla="val 70539"/>
              <a:gd name="adj2" fmla="val 18835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Jsem vybíjen pro své kly, které jsou zdrojem slonoviny.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357818" y="4071942"/>
            <a:ext cx="3429024" cy="2214578"/>
          </a:xfrm>
          <a:prstGeom prst="cloudCallout">
            <a:avLst>
              <a:gd name="adj1" fmla="val -87114"/>
              <a:gd name="adj2" fmla="val -23738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Jsem ohrožena úbytkem pralesů, které jsou zdrojem dřeva  a také  krutými pytláky.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DSC03550.JPG"/>
          <p:cNvPicPr>
            <a:picLocks noChangeAspect="1"/>
          </p:cNvPicPr>
          <p:nvPr/>
        </p:nvPicPr>
        <p:blipFill>
          <a:blip r:embed="rId3" cstate="print"/>
          <a:srcRect l="61852" t="39013" r="11218" b="19949"/>
          <a:stretch>
            <a:fillRect/>
          </a:stretch>
        </p:blipFill>
        <p:spPr>
          <a:xfrm>
            <a:off x="714348" y="857232"/>
            <a:ext cx="4500594" cy="5143536"/>
          </a:xfrm>
          <a:prstGeom prst="ellipse">
            <a:avLst/>
          </a:prstGeom>
          <a:ln w="76200">
            <a:solidFill>
              <a:srgbClr val="FF0000"/>
            </a:solidFill>
          </a:ln>
        </p:spPr>
      </p:pic>
      <p:sp>
        <p:nvSpPr>
          <p:cNvPr id="4" name="Obláček 3"/>
          <p:cNvSpPr/>
          <p:nvPr/>
        </p:nvSpPr>
        <p:spPr>
          <a:xfrm>
            <a:off x="6072198" y="785794"/>
            <a:ext cx="2628912" cy="2571768"/>
          </a:xfrm>
          <a:prstGeom prst="cloudCallout">
            <a:avLst>
              <a:gd name="adj1" fmla="val -98644"/>
              <a:gd name="adj2" fmla="val -546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Jsem lovena bezohlednými pytláky, třeba kvůli střapci na ocasu.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715008" y="4286256"/>
            <a:ext cx="2928958" cy="2143140"/>
          </a:xfrm>
          <a:prstGeom prst="cloudCallout">
            <a:avLst>
              <a:gd name="adj1" fmla="val -73673"/>
              <a:gd name="adj2" fmla="val -12322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Člověk také potřebuje půdu pro sebe, proto ničí mé životní prostředí.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ZOOLOGICKÝCH ZAHRAD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69FD41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Zachraňování ohrožených druhů.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Pozorování různých živočichů z celého světa.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Studování života zvířat.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Rozmnožování ohrožených druhů.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Pozdější návrat do přirozeného prostředí (pokud je to možné).</a:t>
            </a:r>
          </a:p>
          <a:p>
            <a:endParaRPr lang="cs-CZ" b="1" dirty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JAK MŮŽEME ŽIVOČICHŮM V ZOO POMOCI MY?</a:t>
            </a:r>
            <a:endParaRPr lang="cs-CZ" b="1" dirty="0"/>
          </a:p>
        </p:txBody>
      </p:sp>
      <p:pic>
        <p:nvPicPr>
          <p:cNvPr id="16386" name="Picture 2" descr="G:\DCIM\101MSDCF\DSC004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1500174"/>
            <a:ext cx="7215238" cy="4985071"/>
          </a:xfrm>
          <a:prstGeom prst="rect">
            <a:avLst/>
          </a:prstGeom>
          <a:noFill/>
        </p:spPr>
      </p:pic>
      <p:pic>
        <p:nvPicPr>
          <p:cNvPr id="6" name="Obrázek 5" descr="Bearded_Barbet_Hea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348" y="4500570"/>
            <a:ext cx="2571768" cy="1713440"/>
          </a:xfrm>
          <a:prstGeom prst="ellipse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4000496" y="4643446"/>
            <a:ext cx="1143008" cy="714380"/>
          </a:xfrm>
          <a:prstGeom prst="cloudCallout">
            <a:avLst>
              <a:gd name="adj1" fmla="val -156834"/>
              <a:gd name="adj2" fmla="val 27105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270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DÍKY</a:t>
            </a:r>
            <a:endParaRPr lang="cs-CZ" dirty="0">
              <a:ln w="1270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Použité zdroje: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Vlastní fotografie</a:t>
            </a:r>
          </a:p>
          <a:p>
            <a:r>
              <a:rPr lang="en-US" sz="2400" dirty="0" smtClean="0"/>
              <a:t>E9. In </a:t>
            </a:r>
            <a:r>
              <a:rPr lang="en-US" sz="2400" i="1" dirty="0" smtClean="0"/>
              <a:t>Wikipedia : the free encyclopedia [online]. St. Petersburg (Florida) : Wikipedia Foundation, [cit. 2011-06-17]. </a:t>
            </a:r>
            <a:r>
              <a:rPr lang="en-US" sz="2400" i="1" dirty="0" err="1" smtClean="0"/>
              <a:t>Dostupné</a:t>
            </a:r>
            <a:r>
              <a:rPr lang="en-US" sz="2400" i="1" dirty="0" smtClean="0"/>
              <a:t> z WWW: &lt;upload.wikimedia.org/</a:t>
            </a:r>
            <a:r>
              <a:rPr lang="en-US" sz="2400" i="1" dirty="0" err="1" smtClean="0"/>
              <a:t>wikipedia</a:t>
            </a:r>
            <a:r>
              <a:rPr lang="en-US" sz="2400" i="1" dirty="0" smtClean="0"/>
              <a:t>/commons/e/e9/Bearded_Barbet_Head.jpg&gt;. </a:t>
            </a:r>
            <a:r>
              <a:rPr lang="cs-CZ" sz="2400" i="1" dirty="0" smtClean="0"/>
              <a:t>(vousák)</a:t>
            </a:r>
            <a:endParaRPr lang="cs-CZ" sz="2400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289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Význam zoologických zahrad</vt:lpstr>
      <vt:lpstr>VÝZNAM ZOOLOGICKÝCH ZAHRAD</vt:lpstr>
      <vt:lpstr>Snímek 4</vt:lpstr>
      <vt:lpstr>Snímek 5</vt:lpstr>
      <vt:lpstr>Snímek 6</vt:lpstr>
      <vt:lpstr>VÝZNAM ZOOLOGICKÝCH ZAHRAD</vt:lpstr>
      <vt:lpstr>JAK MŮŽEME ŽIVOČICHŮM V ZOO POMOCI MY?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22</cp:revision>
  <dcterms:created xsi:type="dcterms:W3CDTF">2011-06-16T19:11:41Z</dcterms:created>
  <dcterms:modified xsi:type="dcterms:W3CDTF">2014-07-02T13:17:07Z</dcterms:modified>
</cp:coreProperties>
</file>