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78" r:id="rId3"/>
    <p:sldId id="270" r:id="rId4"/>
    <p:sldId id="271" r:id="rId5"/>
    <p:sldId id="272" r:id="rId6"/>
    <p:sldId id="274" r:id="rId7"/>
    <p:sldId id="273" r:id="rId8"/>
    <p:sldId id="275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1EB0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45" autoAdjust="0"/>
    <p:restoredTop sz="94660"/>
  </p:normalViewPr>
  <p:slideViewPr>
    <p:cSldViewPr>
      <p:cViewPr varScale="1">
        <p:scale>
          <a:sx n="99" d="100"/>
          <a:sy n="99" d="100"/>
        </p:scale>
        <p:origin x="-2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3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18_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PŘÍRODA  V  OKOLÍ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1767" custLinFactNeighborY="-1538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77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25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5522" custScaleY="64455" custLinFactY="25149" custLinFactNeighborX="646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6E204DDA-58C8-4A8C-B4C5-4418E77306BF}" type="presOf" srcId="{D14199FD-C0E7-4C1B-9738-0FA9E56F2803}" destId="{E915DD33-C422-48D7-A147-9DF518074CD6}" srcOrd="0" destOrd="0" presId="urn:microsoft.com/office/officeart/2005/8/layout/pyramid2"/>
    <dgm:cxn modelId="{922C55C3-9977-4975-A62D-4663C4115B56}" type="presOf" srcId="{33733867-CCF3-40F1-A592-7074E0CC194F}" destId="{ED2230FF-1096-48BA-B691-CB70E3195D4E}" srcOrd="0" destOrd="0" presId="urn:microsoft.com/office/officeart/2005/8/layout/pyramid2"/>
    <dgm:cxn modelId="{04CF1905-1EC0-4EE9-A1FF-E4BC2E63005C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1BACDEAE-F752-4D19-8C47-0D1592154B2E}" type="presOf" srcId="{D07A5630-6FBA-4728-88CD-6E1E179CB30C}" destId="{908BA98C-A95B-4D99-AB45-D03C9BA0808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AD11236-1010-4B24-8926-E18E04890227}" type="presParOf" srcId="{E915DD33-C422-48D7-A147-9DF518074CD6}" destId="{AA8D1857-C2BD-4E9B-945E-6C696E0FAF33}" srcOrd="0" destOrd="0" presId="urn:microsoft.com/office/officeart/2005/8/layout/pyramid2"/>
    <dgm:cxn modelId="{52F2D028-9099-44ED-975D-906E95AADDE5}" type="presParOf" srcId="{E915DD33-C422-48D7-A147-9DF518074CD6}" destId="{3BAA9B1B-BFD6-4CA9-90A9-730241A0D9F7}" srcOrd="1" destOrd="0" presId="urn:microsoft.com/office/officeart/2005/8/layout/pyramid2"/>
    <dgm:cxn modelId="{AE1E0D68-BBBF-4935-A9BC-CF9D9B493262}" type="presParOf" srcId="{3BAA9B1B-BFD6-4CA9-90A9-730241A0D9F7}" destId="{908BA98C-A95B-4D99-AB45-D03C9BA08086}" srcOrd="0" destOrd="0" presId="urn:microsoft.com/office/officeart/2005/8/layout/pyramid2"/>
    <dgm:cxn modelId="{145D9674-A600-4E1E-82BB-5C13255DF2A4}" type="presParOf" srcId="{3BAA9B1B-BFD6-4CA9-90A9-730241A0D9F7}" destId="{259FFE0E-3104-4C28-90A5-34C9081B2D21}" srcOrd="1" destOrd="0" presId="urn:microsoft.com/office/officeart/2005/8/layout/pyramid2"/>
    <dgm:cxn modelId="{FF67B3B9-583B-4608-8065-078214CADC8B}" type="presParOf" srcId="{3BAA9B1B-BFD6-4CA9-90A9-730241A0D9F7}" destId="{ED2230FF-1096-48BA-B691-CB70E3195D4E}" srcOrd="2" destOrd="0" presId="urn:microsoft.com/office/officeart/2005/8/layout/pyramid2"/>
    <dgm:cxn modelId="{EA593CFA-6779-4C70-B807-6D791522B829}" type="presParOf" srcId="{3BAA9B1B-BFD6-4CA9-90A9-730241A0D9F7}" destId="{73724FA6-330F-43B7-BA60-483C4E413C56}" srcOrd="3" destOrd="0" presId="urn:microsoft.com/office/officeart/2005/8/layout/pyramid2"/>
    <dgm:cxn modelId="{4D77C410-DF1D-4253-A92A-9F06ECC4759F}" type="presParOf" srcId="{3BAA9B1B-BFD6-4CA9-90A9-730241A0D9F7}" destId="{6E27EA9C-C67C-450A-8A3C-DF1F4862AEAB}" srcOrd="4" destOrd="0" presId="urn:microsoft.com/office/officeart/2005/8/layout/pyramid2"/>
    <dgm:cxn modelId="{779FB4E0-81CB-4FBC-885F-129779CF4969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892981" y="0"/>
          <a:ext cx="4643470" cy="4643470"/>
        </a:xfrm>
        <a:prstGeom prst="triangle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807713" y="465022"/>
          <a:ext cx="5668163" cy="12297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VY_32_ INOVACE_ 18_ PŘÍRODOVĚDA 5</a:t>
          </a:r>
          <a:endParaRPr lang="cs-CZ" sz="2600" kern="1200" dirty="0"/>
        </a:p>
      </dsp:txBody>
      <dsp:txXfrm>
        <a:off x="1807713" y="465022"/>
        <a:ext cx="5668163" cy="1229794"/>
      </dsp:txXfrm>
    </dsp:sp>
    <dsp:sp modelId="{ED2230FF-1096-48BA-B691-CB70E3195D4E}">
      <dsp:nvSpPr>
        <dsp:cNvPr id="0" name=""/>
        <dsp:cNvSpPr/>
      </dsp:nvSpPr>
      <dsp:spPr>
        <a:xfrm>
          <a:off x="1886972" y="1848541"/>
          <a:ext cx="5509644" cy="122979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886972" y="1848541"/>
        <a:ext cx="5509644" cy="1229794"/>
      </dsp:txXfrm>
    </dsp:sp>
    <dsp:sp modelId="{6E27EA9C-C67C-450A-8A3C-DF1F4862AEAB}">
      <dsp:nvSpPr>
        <dsp:cNvPr id="0" name=""/>
        <dsp:cNvSpPr/>
      </dsp:nvSpPr>
      <dsp:spPr>
        <a:xfrm>
          <a:off x="3244493" y="3695064"/>
          <a:ext cx="3184923" cy="79266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18909"/>
              <a:satOff val="-1431"/>
              <a:lumOff val="245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PŘÍRODA  V  OKOLÍ </a:t>
          </a:r>
          <a:endParaRPr lang="cs-CZ" sz="2500" b="1" kern="1200" dirty="0"/>
        </a:p>
      </dsp:txBody>
      <dsp:txXfrm>
        <a:off x="3244493" y="3695064"/>
        <a:ext cx="3184923" cy="7926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ashreg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14488"/>
          <a:ext cx="828680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23728" y="404664"/>
            <a:ext cx="5519536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PŘÍRODA V OKOLÍ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solidFill>
            <a:srgbClr val="61EB03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1.12.2011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Přírodověda         </a:t>
            </a:r>
            <a:r>
              <a:rPr lang="cs-CZ" b="1" dirty="0" smtClean="0"/>
              <a:t>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živé organizmy, třídění živých organizmů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o živých organizmech. Vede ke vnímání přírody v nejbližším okolí. 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 našem okolí můžeme pozorovat spoustu živých organizmů.</a:t>
            </a:r>
            <a:endParaRPr lang="cs-CZ" b="1" dirty="0"/>
          </a:p>
        </p:txBody>
      </p:sp>
      <p:pic>
        <p:nvPicPr>
          <p:cNvPr id="4" name="Zástupný symbol pro obsah 3" descr="35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42910" y="2428868"/>
            <a:ext cx="3071834" cy="2471741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pic>
        <p:nvPicPr>
          <p:cNvPr id="5" name="Obrázek 4" descr="364.JPG"/>
          <p:cNvPicPr>
            <a:picLocks noChangeAspect="1"/>
          </p:cNvPicPr>
          <p:nvPr/>
        </p:nvPicPr>
        <p:blipFill>
          <a:blip r:embed="rId4" cstate="print"/>
          <a:srcRect l="11111" r="5555" b="23958"/>
          <a:stretch>
            <a:fillRect/>
          </a:stretch>
        </p:blipFill>
        <p:spPr>
          <a:xfrm>
            <a:off x="5572132" y="2285992"/>
            <a:ext cx="3000396" cy="2571768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pic>
        <p:nvPicPr>
          <p:cNvPr id="6" name="Obrázek 5" descr="DSC00045.JPG"/>
          <p:cNvPicPr>
            <a:picLocks noChangeAspect="1"/>
          </p:cNvPicPr>
          <p:nvPr/>
        </p:nvPicPr>
        <p:blipFill>
          <a:blip r:embed="rId5" cstate="print"/>
          <a:srcRect l="12500" r="64063" b="61458"/>
          <a:stretch>
            <a:fillRect/>
          </a:stretch>
        </p:blipFill>
        <p:spPr>
          <a:xfrm>
            <a:off x="3357554" y="2285992"/>
            <a:ext cx="2500330" cy="2643206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pic>
        <p:nvPicPr>
          <p:cNvPr id="7" name="Obrázek 6" descr="358.JPG"/>
          <p:cNvPicPr>
            <a:picLocks noChangeAspect="1"/>
          </p:cNvPicPr>
          <p:nvPr/>
        </p:nvPicPr>
        <p:blipFill>
          <a:blip r:embed="rId6" cstate="print"/>
          <a:srcRect l="22656" t="34375" r="25781" b="37500"/>
          <a:stretch>
            <a:fillRect/>
          </a:stretch>
        </p:blipFill>
        <p:spPr>
          <a:xfrm>
            <a:off x="928662" y="5000636"/>
            <a:ext cx="3429024" cy="1402783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pic>
        <p:nvPicPr>
          <p:cNvPr id="8" name="Obrázek 7" descr="DSC00084.JPG"/>
          <p:cNvPicPr>
            <a:picLocks noChangeAspect="1"/>
          </p:cNvPicPr>
          <p:nvPr/>
        </p:nvPicPr>
        <p:blipFill>
          <a:blip r:embed="rId7" cstate="print"/>
          <a:srcRect l="31250" t="10416" r="33594" b="11458"/>
          <a:stretch>
            <a:fillRect/>
          </a:stretch>
        </p:blipFill>
        <p:spPr>
          <a:xfrm rot="5400000">
            <a:off x="3693313" y="4736315"/>
            <a:ext cx="1543060" cy="2071702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pic>
        <p:nvPicPr>
          <p:cNvPr id="9" name="Obrázek 8" descr="DSC00023.JPG"/>
          <p:cNvPicPr>
            <a:picLocks noChangeAspect="1"/>
          </p:cNvPicPr>
          <p:nvPr/>
        </p:nvPicPr>
        <p:blipFill>
          <a:blip r:embed="rId8" cstate="print"/>
          <a:srcRect l="7031" t="33333" r="2343" b="16666"/>
          <a:stretch>
            <a:fillRect/>
          </a:stretch>
        </p:blipFill>
        <p:spPr>
          <a:xfrm>
            <a:off x="5214942" y="4929198"/>
            <a:ext cx="3214710" cy="1428760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pic>
        <p:nvPicPr>
          <p:cNvPr id="10" name="Obrázek 9" descr="DSC00021.JPG"/>
          <p:cNvPicPr>
            <a:picLocks noChangeAspect="1"/>
          </p:cNvPicPr>
          <p:nvPr/>
        </p:nvPicPr>
        <p:blipFill>
          <a:blip r:embed="rId9" cstate="print"/>
          <a:srcRect l="55495" t="51150" r="36423" b="39691"/>
          <a:stretch>
            <a:fillRect/>
          </a:stretch>
        </p:blipFill>
        <p:spPr>
          <a:xfrm>
            <a:off x="4857752" y="4000504"/>
            <a:ext cx="1428760" cy="1214446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pic>
        <p:nvPicPr>
          <p:cNvPr id="11" name="Obrázek 10" descr="DSC00100.JPG"/>
          <p:cNvPicPr>
            <a:picLocks noChangeAspect="1"/>
          </p:cNvPicPr>
          <p:nvPr/>
        </p:nvPicPr>
        <p:blipFill>
          <a:blip r:embed="rId10" cstate="print"/>
          <a:srcRect l="48437" t="54167" r="41407" b="33333"/>
          <a:stretch>
            <a:fillRect/>
          </a:stretch>
        </p:blipFill>
        <p:spPr>
          <a:xfrm>
            <a:off x="2857488" y="4000504"/>
            <a:ext cx="1214446" cy="1071570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sp>
        <p:nvSpPr>
          <p:cNvPr id="12" name="Zaoblený obdélník 11"/>
          <p:cNvSpPr/>
          <p:nvPr/>
        </p:nvSpPr>
        <p:spPr>
          <a:xfrm>
            <a:off x="857224" y="285728"/>
            <a:ext cx="7572428" cy="13573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Do jakých skupin je můžeme roztřídit?</a:t>
            </a:r>
            <a:endParaRPr lang="cs-CZ" sz="3600" b="1" dirty="0"/>
          </a:p>
        </p:txBody>
      </p:sp>
      <p:pic>
        <p:nvPicPr>
          <p:cNvPr id="13" name="Obrázek 12" descr="IMG_0016.JPG"/>
          <p:cNvPicPr>
            <a:picLocks noChangeAspect="1"/>
          </p:cNvPicPr>
          <p:nvPr/>
        </p:nvPicPr>
        <p:blipFill>
          <a:blip r:embed="rId11" cstate="print"/>
          <a:srcRect l="25281" t="18872" r="32147" b="26196"/>
          <a:stretch>
            <a:fillRect/>
          </a:stretch>
        </p:blipFill>
        <p:spPr>
          <a:xfrm>
            <a:off x="3929058" y="4000504"/>
            <a:ext cx="1181107" cy="1143007"/>
          </a:xfrm>
          <a:prstGeom prst="hexagon">
            <a:avLst/>
          </a:prstGeom>
          <a:ln w="57150">
            <a:solidFill>
              <a:schemeClr val="accent2">
                <a:lumMod val="50000"/>
              </a:schemeClr>
            </a:solidFill>
          </a:ln>
        </p:spPr>
      </p:pic>
      <p:cxnSp>
        <p:nvCxnSpPr>
          <p:cNvPr id="15" name="Přímá spojovací čára 14"/>
          <p:cNvCxnSpPr/>
          <p:nvPr/>
        </p:nvCxnSpPr>
        <p:spPr>
          <a:xfrm>
            <a:off x="928662" y="2000240"/>
            <a:ext cx="1571636" cy="1588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857488" y="2000240"/>
            <a:ext cx="1500198" cy="1588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714876" y="2000240"/>
            <a:ext cx="1571636" cy="1588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572264" y="2000240"/>
            <a:ext cx="1571636" cy="1588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Kdo napíše nejrychleji 10 správných příkladů organizmů z našeho okolí?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1643050"/>
            <a:ext cx="2428892" cy="450059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Houby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Rostliny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Živočichové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86116" y="1643050"/>
            <a:ext cx="2500330" cy="450059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Houby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Rostliny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Živočichové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43636" y="1643050"/>
            <a:ext cx="2500330" cy="450059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Houby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Rostliny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Živočichové</a:t>
            </a: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  <a:p>
            <a:pPr algn="ctr"/>
            <a:endParaRPr lang="cs-CZ" sz="2400" b="1" dirty="0" smtClean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6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Ve dvojicích napište co nejvíce informací o 2 vybraných živočiších:</a:t>
            </a:r>
            <a:endParaRPr lang="cs-CZ" b="1" dirty="0"/>
          </a:p>
        </p:txBody>
      </p:sp>
      <p:pic>
        <p:nvPicPr>
          <p:cNvPr id="5" name="Zástupný symbol pro obsah 4" descr="DSC0289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3427" t="29358" r="26324" b="26447"/>
          <a:stretch>
            <a:fillRect/>
          </a:stretch>
        </p:blipFill>
        <p:spPr>
          <a:xfrm>
            <a:off x="3428992" y="2000240"/>
            <a:ext cx="2357454" cy="2000264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6" name="Obrázek 5" descr="100-0030_IMG.JPG"/>
          <p:cNvPicPr>
            <a:picLocks noChangeAspect="1"/>
          </p:cNvPicPr>
          <p:nvPr/>
        </p:nvPicPr>
        <p:blipFill>
          <a:blip r:embed="rId4" cstate="print"/>
          <a:srcRect l="6054" t="7885"/>
          <a:stretch>
            <a:fillRect/>
          </a:stretch>
        </p:blipFill>
        <p:spPr>
          <a:xfrm>
            <a:off x="785786" y="4214818"/>
            <a:ext cx="2500330" cy="2000264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7" name="Obrázek 6" descr="DSC07815.JPG"/>
          <p:cNvPicPr>
            <a:picLocks noChangeAspect="1"/>
          </p:cNvPicPr>
          <p:nvPr/>
        </p:nvPicPr>
        <p:blipFill>
          <a:blip r:embed="rId5" cstate="print"/>
          <a:srcRect l="22656" t="16666" r="21875" b="18750"/>
          <a:stretch>
            <a:fillRect/>
          </a:stretch>
        </p:blipFill>
        <p:spPr>
          <a:xfrm>
            <a:off x="5929322" y="1857364"/>
            <a:ext cx="2699665" cy="2143140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8" name="Obrázek 7" descr="DSC04274.JPG"/>
          <p:cNvPicPr>
            <a:picLocks noChangeAspect="1"/>
          </p:cNvPicPr>
          <p:nvPr/>
        </p:nvPicPr>
        <p:blipFill>
          <a:blip r:embed="rId6" cstate="print"/>
          <a:srcRect l="25781" t="23958" r="18750" b="13541"/>
          <a:stretch>
            <a:fillRect/>
          </a:stretch>
        </p:blipFill>
        <p:spPr>
          <a:xfrm>
            <a:off x="714348" y="1928802"/>
            <a:ext cx="2500330" cy="2112955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9" name="Obrázek 8" descr="100-0008_IMG.JPG"/>
          <p:cNvPicPr>
            <a:picLocks noChangeAspect="1"/>
          </p:cNvPicPr>
          <p:nvPr/>
        </p:nvPicPr>
        <p:blipFill>
          <a:blip r:embed="rId7" cstate="print"/>
          <a:srcRect l="14294" t="9717" r="15668" b="7885"/>
          <a:stretch>
            <a:fillRect/>
          </a:stretch>
        </p:blipFill>
        <p:spPr>
          <a:xfrm>
            <a:off x="3500430" y="4143380"/>
            <a:ext cx="2428892" cy="2071702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10" name="Obrázek 9" descr="567.JPG"/>
          <p:cNvPicPr>
            <a:picLocks noChangeAspect="1"/>
          </p:cNvPicPr>
          <p:nvPr/>
        </p:nvPicPr>
        <p:blipFill>
          <a:blip r:embed="rId8" cstate="print"/>
          <a:srcRect t="10416" r="13281" b="3125"/>
          <a:stretch>
            <a:fillRect/>
          </a:stretch>
        </p:blipFill>
        <p:spPr>
          <a:xfrm>
            <a:off x="6143636" y="4143380"/>
            <a:ext cx="2357454" cy="2071702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sp>
        <p:nvSpPr>
          <p:cNvPr id="11" name="Zaoblený obdélník 10"/>
          <p:cNvSpPr/>
          <p:nvPr/>
        </p:nvSpPr>
        <p:spPr>
          <a:xfrm>
            <a:off x="428596" y="214290"/>
            <a:ext cx="8358246" cy="12144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Zařazení, výskyt, potrava, nepřátelé</a:t>
            </a:r>
            <a:endParaRPr lang="cs-CZ" sz="2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2928926" y="1285860"/>
            <a:ext cx="3429024" cy="428628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Žiji všichni v jednom společenství? 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allAtOnce" animBg="1"/>
      <p:bldP spid="12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Možné odpovědi: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1214422"/>
            <a:ext cx="2786082" cy="2428892"/>
          </a:xfrm>
          <a:prstGeom prst="roundRect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Užovka obojková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- obratlovec, plaz 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žije na březích vod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často je vidět ve vodě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živí se obojživelníky, malými savci, hmyzem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při nebezpečí vylučuje páchnoucí výměšek</a:t>
            </a:r>
          </a:p>
          <a:p>
            <a:pPr algn="ctr"/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357554" y="1214422"/>
            <a:ext cx="2643206" cy="2428892"/>
          </a:xfrm>
          <a:prstGeom prst="roundRect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>
              <a:solidFill>
                <a:srgbClr val="00B0F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Veverka obecná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obratlovec, savec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žije v lesích, parcích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živí se semeny, plody i hmyzem, malými ptáky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na zimu si dělá zásoby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její nepřátelé: kuna lesní, jestřáb lesní</a:t>
            </a:r>
          </a:p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0034" y="3857628"/>
            <a:ext cx="2786082" cy="2286016"/>
          </a:xfrm>
          <a:prstGeom prst="roundRect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Prase divoké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obratlovec, savec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žije v lesích, v rodinách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živí se vším (žížaly, hmyz, kořínky, ovoce, brambory, řepa)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loví i ptáky a plazy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nepřátelé: člověk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57554" y="3857628"/>
            <a:ext cx="2714644" cy="2286016"/>
          </a:xfrm>
          <a:prstGeom prst="roundRect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Kos černý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obratlovec, pták, pěvec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žije v lesích i v blízkosti lidských obydlí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živí se žížalami, hmyzem, měkkýši,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 v zimě bobulemi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nepřátelé: kočka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72198" y="1214422"/>
            <a:ext cx="2643206" cy="2428892"/>
          </a:xfrm>
          <a:prstGeom prst="roundRect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Slepýš křehký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obratlovec, plaz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žije v lesích, v parcích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živí se měkkýši, žížalami, hmyzem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při nebezpečí odvrhne ocásek, který upoutá pozornost, znovu nenaroste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43636" y="3786190"/>
            <a:ext cx="2571768" cy="2357454"/>
          </a:xfrm>
          <a:prstGeom prst="roundRect">
            <a:avLst/>
          </a:prstGeom>
          <a:solidFill>
            <a:schemeClr val="bg2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</a:rPr>
              <a:t>Srnec obecný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obratlovec, savec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žije v lesích ve skupinách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býložravec</a:t>
            </a: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nepřátelé: rys</a:t>
            </a:r>
            <a:r>
              <a:rPr lang="cs-CZ" b="1" smtClean="0">
                <a:solidFill>
                  <a:schemeClr val="tx1"/>
                </a:solidFill>
              </a:rPr>
              <a:t>, vlk</a:t>
            </a:r>
            <a:endParaRPr lang="cs-CZ" b="1" dirty="0" smtClean="0">
              <a:solidFill>
                <a:schemeClr val="tx1"/>
              </a:solidFill>
            </a:endParaRPr>
          </a:p>
          <a:p>
            <a:pPr algn="ctr"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 samci na zimu shazují parůžky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Pojmenuj tyto rostliny. </a:t>
            </a:r>
            <a:br>
              <a:rPr lang="cs-CZ" b="1" dirty="0" smtClean="0"/>
            </a:br>
            <a:r>
              <a:rPr lang="cs-CZ" b="1" dirty="0" smtClean="0"/>
              <a:t>Najdete je ve stejném ekosystému?</a:t>
            </a:r>
            <a:endParaRPr lang="cs-CZ" b="1" dirty="0"/>
          </a:p>
        </p:txBody>
      </p:sp>
      <p:pic>
        <p:nvPicPr>
          <p:cNvPr id="4" name="Zástupný symbol pro obsah 3" descr="IMG_008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71472" y="1714489"/>
            <a:ext cx="2654367" cy="2071701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5" name="Obrázek 4" descr="DSC01856.JPG"/>
          <p:cNvPicPr>
            <a:picLocks noChangeAspect="1"/>
          </p:cNvPicPr>
          <p:nvPr/>
        </p:nvPicPr>
        <p:blipFill>
          <a:blip r:embed="rId4" cstate="print"/>
          <a:srcRect r="53125" b="38542"/>
          <a:stretch>
            <a:fillRect/>
          </a:stretch>
        </p:blipFill>
        <p:spPr>
          <a:xfrm>
            <a:off x="3357554" y="1714488"/>
            <a:ext cx="2584375" cy="2143140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6" name="Obrázek 5" descr="DSC05425.JPG"/>
          <p:cNvPicPr>
            <a:picLocks noChangeAspect="1"/>
          </p:cNvPicPr>
          <p:nvPr/>
        </p:nvPicPr>
        <p:blipFill>
          <a:blip r:embed="rId5" cstate="print"/>
          <a:srcRect l="25000" t="17708" r="22656"/>
          <a:stretch>
            <a:fillRect/>
          </a:stretch>
        </p:blipFill>
        <p:spPr>
          <a:xfrm>
            <a:off x="571472" y="3929066"/>
            <a:ext cx="2571768" cy="2357454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7" name="Obrázek 6" descr="IMG_0026.JPG"/>
          <p:cNvPicPr>
            <a:picLocks noChangeAspect="1"/>
          </p:cNvPicPr>
          <p:nvPr/>
        </p:nvPicPr>
        <p:blipFill>
          <a:blip r:embed="rId6" cstate="print"/>
          <a:srcRect l="12921" t="4223" r="7428" b="4223"/>
          <a:stretch>
            <a:fillRect/>
          </a:stretch>
        </p:blipFill>
        <p:spPr>
          <a:xfrm>
            <a:off x="5929322" y="4000504"/>
            <a:ext cx="2727544" cy="2286016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8" name="Obrázek 7" descr="40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16200000">
            <a:off x="6256945" y="1529742"/>
            <a:ext cx="2143140" cy="2512633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  <p:pic>
        <p:nvPicPr>
          <p:cNvPr id="9" name="Obrázek 8" descr="DSC0002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86116" y="4000504"/>
            <a:ext cx="2510135" cy="2286016"/>
          </a:xfrm>
          <a:prstGeom prst="ellipse">
            <a:avLst/>
          </a:prstGeom>
          <a:ln w="76200">
            <a:solidFill>
              <a:srgbClr val="00B0F0"/>
            </a:solidFill>
          </a:ln>
        </p:spPr>
      </p:pic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Poznáváme živé organizmy  v okolí: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b="1" dirty="0" smtClean="0"/>
              <a:t>Nasbírejte v okolí některé části těchto rostlin. Části nalepte a popište.</a:t>
            </a:r>
          </a:p>
          <a:p>
            <a:pPr marL="514350" indent="-514350">
              <a:buNone/>
            </a:pPr>
            <a:endParaRPr lang="cs-CZ" b="1" dirty="0" smtClean="0"/>
          </a:p>
          <a:p>
            <a:pPr marL="514350" indent="-514350">
              <a:buNone/>
            </a:pPr>
            <a:r>
              <a:rPr lang="cs-CZ" b="1" dirty="0" smtClean="0"/>
              <a:t>JITROCEL</a:t>
            </a:r>
          </a:p>
          <a:p>
            <a:pPr marL="514350" indent="-514350">
              <a:buNone/>
            </a:pPr>
            <a:endParaRPr lang="cs-CZ" b="1" dirty="0" smtClean="0"/>
          </a:p>
          <a:p>
            <a:pPr marL="514350" indent="-514350">
              <a:buNone/>
            </a:pPr>
            <a:r>
              <a:rPr lang="cs-CZ" b="1" dirty="0" smtClean="0"/>
              <a:t>JETEL</a:t>
            </a:r>
          </a:p>
          <a:p>
            <a:pPr marL="514350" indent="-514350">
              <a:buNone/>
            </a:pPr>
            <a:endParaRPr lang="cs-CZ" b="1" dirty="0" smtClean="0"/>
          </a:p>
          <a:p>
            <a:pPr marL="514350" indent="-514350">
              <a:buNone/>
            </a:pPr>
            <a:r>
              <a:rPr lang="cs-CZ" b="1" dirty="0" smtClean="0"/>
              <a:t>SMETÁNKA</a:t>
            </a:r>
          </a:p>
          <a:p>
            <a:pPr marL="514350" indent="-514350">
              <a:buAutoNum type="arabicParenR"/>
            </a:pPr>
            <a:endParaRPr lang="cs-CZ" b="1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2) Jaké jiné rostliny v okolí můžeme vidět? Zařaďte je.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3) Zakreslete jednoho živočicha, kterého uvidíte. Pojmenujte ho a zařaďte. 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fotografie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388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PŘÍRODA V OKOLÍ</vt:lpstr>
      <vt:lpstr>V našem okolí můžeme pozorovat spoustu živých organizmů.</vt:lpstr>
      <vt:lpstr>Kdo napíše nejrychleji 10 správných příkladů organizmů z našeho okolí?</vt:lpstr>
      <vt:lpstr>Ve dvojicích napište co nejvíce informací o 2 vybraných živočiších:</vt:lpstr>
      <vt:lpstr>Možné odpovědi:</vt:lpstr>
      <vt:lpstr>Pojmenuj tyto rostliny.  Najdete je ve stejném ekosystému?</vt:lpstr>
      <vt:lpstr>Poznáváme živé organizmy  v okolí: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17</cp:revision>
  <dcterms:created xsi:type="dcterms:W3CDTF">2011-07-24T08:19:55Z</dcterms:created>
  <dcterms:modified xsi:type="dcterms:W3CDTF">2014-07-02T13:20:09Z</dcterms:modified>
</cp:coreProperties>
</file>