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90" r:id="rId4"/>
    <p:sldId id="308" r:id="rId5"/>
    <p:sldId id="292" r:id="rId6"/>
    <p:sldId id="309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52110-B185-4818-9D72-78F4907BE92E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ED328-13A9-4814-93C5-71AC37F46F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4578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04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61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009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657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18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768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869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897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555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306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018DA-7768-40DA-A9B6-B89AFE35DCE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83772-EA52-42FE-9AFF-CCD82F384A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154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40567858"/>
              </p:ext>
            </p:extLst>
          </p:nvPr>
        </p:nvGraphicFramePr>
        <p:xfrm>
          <a:off x="1609725" y="90488"/>
          <a:ext cx="5743575" cy="6773862"/>
        </p:xfrm>
        <a:graphic>
          <a:graphicData uri="http://schemas.openxmlformats.org/presentationml/2006/ole">
            <p:oleObj spid="_x0000_s2149" name="Dokument" r:id="rId3" imgW="5889940" imgH="6951171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88045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/>
          <a:lstStyle/>
          <a:p>
            <a:r>
              <a:rPr lang="cs-CZ" dirty="0" smtClean="0"/>
              <a:t>MS EXCEL 2010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Graf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930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786210"/>
          </a:xfrm>
        </p:spPr>
        <p:txBody>
          <a:bodyPr anchor="t">
            <a:normAutofit/>
          </a:bodyPr>
          <a:lstStyle/>
          <a:p>
            <a:pPr algn="l"/>
            <a:r>
              <a:rPr lang="cs-CZ" sz="3100" b="1" u="sng" dirty="0" smtClean="0">
                <a:solidFill>
                  <a:srgbClr val="002060"/>
                </a:solidFill>
              </a:rPr>
              <a:t>Úkol:</a:t>
            </a:r>
            <a:br>
              <a:rPr lang="cs-CZ" sz="3100" b="1" u="sng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1) Vytvoř následující tabulku pro týdenní statistiku prodaných vstupenek do multikina </a:t>
            </a:r>
            <a:r>
              <a:rPr lang="cs-CZ" sz="3100" dirty="0" err="1" smtClean="0">
                <a:solidFill>
                  <a:srgbClr val="002060"/>
                </a:solidFill>
              </a:rPr>
              <a:t>CineStar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27" y="1844824"/>
            <a:ext cx="9144000" cy="222443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23528" y="4509120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latin typeface="+mj-lt"/>
              </a:rPr>
              <a:t>2) Vytvoř a použij vzorce pro vyplnění prázdných </a:t>
            </a:r>
            <a:r>
              <a:rPr lang="cs-CZ" sz="3100" dirty="0" smtClean="0">
                <a:solidFill>
                  <a:srgbClr val="002060"/>
                </a:solidFill>
                <a:latin typeface="+mj-lt"/>
              </a:rPr>
              <a:t>buněk</a:t>
            </a:r>
            <a:r>
              <a:rPr lang="cs-CZ" sz="3200" dirty="0" smtClean="0">
                <a:solidFill>
                  <a:srgbClr val="002060"/>
                </a:solidFill>
                <a:latin typeface="+mj-lt"/>
              </a:rPr>
              <a:t> tabulky </a:t>
            </a:r>
            <a:endParaRPr lang="cs-CZ" sz="3200" dirty="0">
              <a:solidFill>
                <a:srgbClr val="00206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640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85010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400" b="1" u="sng" dirty="0" smtClean="0">
                <a:solidFill>
                  <a:srgbClr val="002060"/>
                </a:solidFill>
              </a:rPr>
              <a:t>Výsledek:</a:t>
            </a:r>
            <a:r>
              <a:rPr lang="cs-CZ" sz="3100" b="1" u="sng" dirty="0" smtClean="0">
                <a:solidFill>
                  <a:srgbClr val="002060"/>
                </a:solidFill>
              </a:rPr>
              <a:t/>
            </a:r>
            <a:br>
              <a:rPr lang="cs-CZ" sz="3100" b="1" u="sng" dirty="0" smtClean="0">
                <a:solidFill>
                  <a:srgbClr val="002060"/>
                </a:solidFill>
              </a:rPr>
            </a:b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1419" y="3573016"/>
            <a:ext cx="88628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latin typeface="+mj-lt"/>
              </a:rPr>
              <a:t>Pro výpočty jsme použili následující vzorce: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+mj-lt"/>
              </a:rPr>
              <a:t>(výpočty v dalších buňkách jsme mohli provést kopírováním vzorce)</a:t>
            </a:r>
            <a:endParaRPr lang="cs-CZ" sz="2400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103287"/>
            <a:ext cx="9144000" cy="231058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Ovál 3"/>
          <p:cNvSpPr/>
          <p:nvPr/>
        </p:nvSpPr>
        <p:spPr>
          <a:xfrm>
            <a:off x="2051720" y="2960948"/>
            <a:ext cx="64807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51720" y="3176972"/>
            <a:ext cx="648072" cy="23689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444208" y="1988841"/>
            <a:ext cx="648072" cy="2681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380312" y="1988841"/>
            <a:ext cx="1080120" cy="2681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524328" y="3176972"/>
            <a:ext cx="1060020" cy="23689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195" y="4636631"/>
            <a:ext cx="2779996" cy="51410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42" y="5150740"/>
            <a:ext cx="2846905" cy="448604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47892" y="6044371"/>
            <a:ext cx="1414655" cy="52118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4753254"/>
            <a:ext cx="2553386" cy="487287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1380" y="5835793"/>
            <a:ext cx="1616039" cy="46917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14375" y="4966443"/>
            <a:ext cx="2079926" cy="548197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21" name="Přímá spojnice se šipkou 20"/>
          <p:cNvCxnSpPr>
            <a:endCxn id="11" idx="0"/>
          </p:cNvCxnSpPr>
          <p:nvPr/>
        </p:nvCxnSpPr>
        <p:spPr>
          <a:xfrm flipH="1">
            <a:off x="1519193" y="3068960"/>
            <a:ext cx="532527" cy="156767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7" idx="5"/>
            <a:endCxn id="13" idx="0"/>
          </p:cNvCxnSpPr>
          <p:nvPr/>
        </p:nvCxnSpPr>
        <p:spPr>
          <a:xfrm>
            <a:off x="2604884" y="3379175"/>
            <a:ext cx="850336" cy="266519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8" idx="3"/>
          </p:cNvCxnSpPr>
          <p:nvPr/>
        </p:nvCxnSpPr>
        <p:spPr>
          <a:xfrm flipH="1">
            <a:off x="5148064" y="2217713"/>
            <a:ext cx="1391052" cy="253554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9" idx="3"/>
          </p:cNvCxnSpPr>
          <p:nvPr/>
        </p:nvCxnSpPr>
        <p:spPr>
          <a:xfrm flipH="1">
            <a:off x="6189282" y="2217713"/>
            <a:ext cx="1349210" cy="3618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0" idx="4"/>
          </p:cNvCxnSpPr>
          <p:nvPr/>
        </p:nvCxnSpPr>
        <p:spPr>
          <a:xfrm>
            <a:off x="8054338" y="3413867"/>
            <a:ext cx="457200" cy="155257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40891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 anchor="t">
            <a:normAutofit/>
          </a:bodyPr>
          <a:lstStyle/>
          <a:p>
            <a:pPr algn="l"/>
            <a:r>
              <a:rPr lang="cs-CZ" sz="3100" b="1" u="sng" dirty="0" smtClean="0">
                <a:solidFill>
                  <a:srgbClr val="002060"/>
                </a:solidFill>
              </a:rPr>
              <a:t>Další úkoly:</a:t>
            </a:r>
            <a:br>
              <a:rPr lang="cs-CZ" sz="3100" b="1" u="sng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3) Z údajů v tabulce vytvoř graf návštěvnosti daných filmů v jednotlivých dnech v týdnu</a:t>
            </a:r>
            <a:br>
              <a:rPr lang="cs-CZ" sz="31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4) Vlož vhodný klipart  </a:t>
            </a:r>
            <a:endParaRPr lang="cs-CZ" sz="31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509120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 najdeš na následujícím snímku:</a:t>
            </a:r>
            <a:endParaRPr lang="cs-CZ" dirty="0"/>
          </a:p>
        </p:txBody>
      </p:sp>
      <p:pic>
        <p:nvPicPr>
          <p:cNvPr id="3075" name="Picture 3" descr="C:\Users\zuzana.skrabalkova\AppData\Local\Microsoft\Windows\Temporary Internet Files\Content.IE5\621GV8QM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0912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478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1882" y="1700808"/>
            <a:ext cx="9144000" cy="4758447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dirty="0" smtClean="0">
                <a:solidFill>
                  <a:schemeClr val="tx2"/>
                </a:solidFill>
              </a:rPr>
              <a:t>Možné řešení:</a:t>
            </a:r>
            <a:endParaRPr lang="cs-CZ" sz="3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94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19256" cy="5040560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Zdroje:</a:t>
            </a:r>
            <a:br>
              <a:rPr lang="cs-CZ" sz="2000" dirty="0"/>
            </a:br>
            <a:r>
              <a:rPr lang="cs-CZ" sz="2000" dirty="0"/>
              <a:t>V materiálu byly použity prostředky Microsoft Office 2010 , vlastník licence je ZŠ Jablonec nad Nisou – Mšeno, Mozartova 24, příspěvková organizace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NAVRÁTIL, Pavel. </a:t>
            </a:r>
            <a:r>
              <a:rPr lang="cs-CZ" sz="2000" i="1" dirty="0"/>
              <a:t>S počítačem nejen k maturitě</a:t>
            </a:r>
            <a:r>
              <a:rPr lang="cs-CZ" sz="2000" dirty="0"/>
              <a:t>. 5. vyd.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2004, 175 s. ISBN </a:t>
            </a:r>
            <a:r>
              <a:rPr lang="cs-CZ" sz="2000" dirty="0" smtClean="0"/>
              <a:t>80-866-8619-1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www.office.</a:t>
            </a:r>
            <a:r>
              <a:rPr lang="cs-CZ" sz="2000" smtClean="0"/>
              <a:t>microsoft.com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64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1718</TotalTime>
  <Words>51</Words>
  <Application>Microsoft Office PowerPoint</Application>
  <PresentationFormat>Předvádění na obrazovce (4:3)</PresentationFormat>
  <Paragraphs>11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Dokument</vt:lpstr>
      <vt:lpstr>Snímek 1</vt:lpstr>
      <vt:lpstr>MS EXCEL 2010</vt:lpstr>
      <vt:lpstr>Úkol: 1) Vytvoř následující tabulku pro týdenní statistiku prodaných vstupenek do multikina CineStar</vt:lpstr>
      <vt:lpstr>Výsledek: </vt:lpstr>
      <vt:lpstr>Další úkoly: 3) Z údajů v tabulce vytvoř graf návštěvnosti daných filmů v jednotlivých dnech v týdnu 4) Vlož vhodný klipart  </vt:lpstr>
      <vt:lpstr>Možné řešení:</vt:lpstr>
      <vt:lpstr>Zdroje: V materiálu byly použity prostředky Microsoft Office 2010 , vlastník licence je ZŠ Jablonec nad Nisou – Mšeno, Mozartova 24, příspěvková organizace  NAVRÁTIL, Pavel. S počítačem nejen k maturitě. 5. vyd. Kralice na Hané: Computer Media, 2004, 175 s. ISBN 80-866-8619-1 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Dum</cp:lastModifiedBy>
  <cp:revision>123</cp:revision>
  <dcterms:created xsi:type="dcterms:W3CDTF">2013-12-01T21:57:08Z</dcterms:created>
  <dcterms:modified xsi:type="dcterms:W3CDTF">2014-07-08T11:40:50Z</dcterms:modified>
</cp:coreProperties>
</file>