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6" r:id="rId2"/>
    <p:sldId id="257" r:id="rId3"/>
    <p:sldId id="308" r:id="rId4"/>
    <p:sldId id="309" r:id="rId5"/>
    <p:sldId id="310" r:id="rId6"/>
    <p:sldId id="311" r:id="rId7"/>
    <p:sldId id="312" r:id="rId8"/>
    <p:sldId id="313" r:id="rId9"/>
    <p:sldId id="314" r:id="rId10"/>
    <p:sldId id="316" r:id="rId11"/>
    <p:sldId id="315" r:id="rId12"/>
    <p:sldId id="317" r:id="rId13"/>
    <p:sldId id="318" r:id="rId14"/>
    <p:sldId id="307" r:id="rId15"/>
    <p:sldId id="319" r:id="rId16"/>
    <p:sldId id="320" r:id="rId17"/>
    <p:sldId id="321" r:id="rId18"/>
    <p:sldId id="322" r:id="rId19"/>
    <p:sldId id="27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952110-B185-4818-9D72-78F4907BE92E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FED328-13A9-4814-93C5-71AC37F4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45787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0472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5016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56119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00975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65700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1884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6884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86954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8979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55567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30610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7018DA-7768-40DA-A9B6-B89AFE35DCEB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15429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10508012"/>
              </p:ext>
            </p:extLst>
          </p:nvPr>
        </p:nvGraphicFramePr>
        <p:xfrm>
          <a:off x="1609725" y="90488"/>
          <a:ext cx="5576888" cy="65801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7" name="Dokument" r:id="rId3" imgW="5889940" imgH="6951171" progId="Word.Document.12">
                  <p:embed/>
                </p:oleObj>
              </mc:Choice>
              <mc:Fallback>
                <p:oleObj name="Dokument" r:id="rId3" imgW="5889940" imgH="695117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09725" y="90488"/>
                        <a:ext cx="5576888" cy="65801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80454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204864"/>
            <a:ext cx="7772400" cy="1470025"/>
          </a:xfrm>
        </p:spPr>
        <p:txBody>
          <a:bodyPr/>
          <a:lstStyle/>
          <a:p>
            <a:r>
              <a:rPr lang="cs-CZ" dirty="0" smtClean="0"/>
              <a:t>MS EXCEL 2010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351112"/>
          </a:xfrm>
        </p:spPr>
        <p:txBody>
          <a:bodyPr>
            <a:normAutofit/>
          </a:bodyPr>
          <a:lstStyle/>
          <a:p>
            <a:r>
              <a:rPr lang="cs-CZ" u="sng" dirty="0" smtClean="0">
                <a:solidFill>
                  <a:schemeClr val="tx1"/>
                </a:solidFill>
              </a:rPr>
              <a:t>Práce s více listy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Vkládání, přemisťování, kopírování, přejmenování, odstranění listů, zabarvení záložek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9302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Listy v dokumentu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916832"/>
            <a:ext cx="8172400" cy="459473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1331640" y="3789040"/>
            <a:ext cx="64807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Počet listů a jejich pojmenování vidíme na posledním řádku</a:t>
            </a:r>
            <a:endParaRPr lang="cs-CZ" sz="3600" dirty="0"/>
          </a:p>
        </p:txBody>
      </p:sp>
      <p:sp>
        <p:nvSpPr>
          <p:cNvPr id="7" name="Ovál 6"/>
          <p:cNvSpPr/>
          <p:nvPr/>
        </p:nvSpPr>
        <p:spPr>
          <a:xfrm>
            <a:off x="359532" y="5884162"/>
            <a:ext cx="1944216" cy="41826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1835696" y="4869160"/>
            <a:ext cx="1080120" cy="101500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8605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Vkládání listů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0" y="1804734"/>
            <a:ext cx="9144000" cy="231598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395536" y="1268760"/>
            <a:ext cx="82089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A) Záložka Domů  - Vložit – Vložit list</a:t>
            </a:r>
            <a:endParaRPr lang="cs-CZ" sz="2800" dirty="0"/>
          </a:p>
        </p:txBody>
      </p:sp>
      <p:sp>
        <p:nvSpPr>
          <p:cNvPr id="5" name="Ovál 4"/>
          <p:cNvSpPr/>
          <p:nvPr/>
        </p:nvSpPr>
        <p:spPr>
          <a:xfrm>
            <a:off x="395536" y="1988840"/>
            <a:ext cx="576064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948264" y="2132856"/>
            <a:ext cx="792088" cy="5760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7092280" y="3212976"/>
            <a:ext cx="936104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8"/>
          <p:cNvCxnSpPr>
            <a:stCxn id="5" idx="6"/>
            <a:endCxn id="6" idx="1"/>
          </p:cNvCxnSpPr>
          <p:nvPr/>
        </p:nvCxnSpPr>
        <p:spPr>
          <a:xfrm>
            <a:off x="971600" y="2132856"/>
            <a:ext cx="6092663" cy="84363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stCxn id="6" idx="3"/>
            <a:endCxn id="7" idx="1"/>
          </p:cNvCxnSpPr>
          <p:nvPr/>
        </p:nvCxnSpPr>
        <p:spPr>
          <a:xfrm>
            <a:off x="7064263" y="2624557"/>
            <a:ext cx="165106" cy="64114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Obrázek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6398" y="5733256"/>
            <a:ext cx="3677163" cy="53347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14" name="TextovéPole 13"/>
          <p:cNvSpPr txBox="1"/>
          <p:nvPr/>
        </p:nvSpPr>
        <p:spPr>
          <a:xfrm>
            <a:off x="395536" y="4581128"/>
            <a:ext cx="85689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B</a:t>
            </a:r>
            <a:r>
              <a:rPr lang="cs-CZ" sz="2800" dirty="0" smtClean="0"/>
              <a:t>) Najetím myší na záložku listu vpravo dole, klik levým tlačítkem</a:t>
            </a:r>
            <a:endParaRPr lang="cs-CZ" sz="2800" dirty="0"/>
          </a:p>
        </p:txBody>
      </p:sp>
      <p:sp>
        <p:nvSpPr>
          <p:cNvPr id="15" name="Ovál 14"/>
          <p:cNvSpPr/>
          <p:nvPr/>
        </p:nvSpPr>
        <p:spPr>
          <a:xfrm>
            <a:off x="2483768" y="5733256"/>
            <a:ext cx="576064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7645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Vkládání listů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268760"/>
            <a:ext cx="82089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C</a:t>
            </a:r>
            <a:r>
              <a:rPr lang="cs-CZ" sz="2800" dirty="0" smtClean="0"/>
              <a:t>) Najetím myší na záložku listu a použitím pravého tlačítka zvolíme Vložit – po </a:t>
            </a:r>
            <a:r>
              <a:rPr lang="cs-CZ" sz="2800" dirty="0" err="1" smtClean="0"/>
              <a:t>rozkliknutí</a:t>
            </a:r>
            <a:r>
              <a:rPr lang="cs-CZ" sz="2800" dirty="0" smtClean="0"/>
              <a:t> - List</a:t>
            </a:r>
            <a:endParaRPr lang="cs-CZ" sz="2800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044" y="2222867"/>
            <a:ext cx="4515481" cy="2743583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10" name="Ovál 9"/>
          <p:cNvSpPr/>
          <p:nvPr/>
        </p:nvSpPr>
        <p:spPr>
          <a:xfrm>
            <a:off x="1719696" y="2489678"/>
            <a:ext cx="792088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se šipkou 15"/>
          <p:cNvCxnSpPr>
            <a:endCxn id="10" idx="7"/>
          </p:cNvCxnSpPr>
          <p:nvPr/>
        </p:nvCxnSpPr>
        <p:spPr>
          <a:xfrm flipH="1">
            <a:off x="2395785" y="2150728"/>
            <a:ext cx="764071" cy="381131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Obrázek 1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8888" y="3068960"/>
            <a:ext cx="5668166" cy="362953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19" name="Ovál 18"/>
          <p:cNvSpPr/>
          <p:nvPr/>
        </p:nvSpPr>
        <p:spPr>
          <a:xfrm>
            <a:off x="3707904" y="3717032"/>
            <a:ext cx="576064" cy="64807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se šipkou 20"/>
          <p:cNvCxnSpPr>
            <a:endCxn id="19" idx="7"/>
          </p:cNvCxnSpPr>
          <p:nvPr/>
        </p:nvCxnSpPr>
        <p:spPr>
          <a:xfrm flipH="1">
            <a:off x="4199605" y="2150728"/>
            <a:ext cx="2172595" cy="166121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vál 3"/>
          <p:cNvSpPr/>
          <p:nvPr/>
        </p:nvSpPr>
        <p:spPr>
          <a:xfrm>
            <a:off x="1547664" y="4581128"/>
            <a:ext cx="432048" cy="38532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4921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Přemisťování listů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268760"/>
            <a:ext cx="820891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A) Najetím myší na záložku listu a držením levého tlačítka přesouváme záložku, nové umístění ukazuje šipka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5630" y="2276871"/>
            <a:ext cx="5466507" cy="1116399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298" y="3573016"/>
            <a:ext cx="4718322" cy="134261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1466" y="5091950"/>
            <a:ext cx="4753029" cy="1481933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7" name="Ovál 6"/>
          <p:cNvSpPr/>
          <p:nvPr/>
        </p:nvSpPr>
        <p:spPr>
          <a:xfrm>
            <a:off x="1979712" y="4244322"/>
            <a:ext cx="576064" cy="33680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se šipkou 10"/>
          <p:cNvCxnSpPr>
            <a:endCxn id="7" idx="1"/>
          </p:cNvCxnSpPr>
          <p:nvPr/>
        </p:nvCxnSpPr>
        <p:spPr>
          <a:xfrm>
            <a:off x="971600" y="2492896"/>
            <a:ext cx="1092475" cy="180075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267744" y="2653755"/>
            <a:ext cx="5278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06298" y="3212976"/>
            <a:ext cx="4492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795630" y="5373216"/>
            <a:ext cx="5358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5707980" y="2835070"/>
            <a:ext cx="952252" cy="558201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256425" y="5815515"/>
            <a:ext cx="764379" cy="68563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1047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651" y="2848738"/>
            <a:ext cx="3562847" cy="2524478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Přemisťování listů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268760"/>
            <a:ext cx="820891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B</a:t>
            </a:r>
            <a:r>
              <a:rPr lang="cs-CZ" sz="2800" dirty="0" smtClean="0"/>
              <a:t>) </a:t>
            </a:r>
            <a:r>
              <a:rPr lang="cs-CZ" sz="2800" dirty="0"/>
              <a:t>Najetím myší na záložku listu a použitím pravého tlačítka zvolíme </a:t>
            </a:r>
            <a:r>
              <a:rPr lang="cs-CZ" sz="2800" dirty="0" smtClean="0"/>
              <a:t>Přesunout nebo zkopírovat – </a:t>
            </a:r>
          </a:p>
          <a:p>
            <a:r>
              <a:rPr lang="cs-CZ" sz="2800" dirty="0" smtClean="0"/>
              <a:t>po </a:t>
            </a:r>
            <a:r>
              <a:rPr lang="cs-CZ" sz="2800" dirty="0" err="1"/>
              <a:t>rozkliknutí</a:t>
            </a:r>
            <a:r>
              <a:rPr lang="cs-CZ" sz="2800" dirty="0"/>
              <a:t> </a:t>
            </a:r>
            <a:r>
              <a:rPr lang="cs-CZ" sz="2800" dirty="0" smtClean="0"/>
              <a:t>– zvolíme možnost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43608" y="3520567"/>
            <a:ext cx="5278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491880" y="5678783"/>
            <a:ext cx="5358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3.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7716" y="2620066"/>
            <a:ext cx="4105848" cy="3029373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7716" y="5863449"/>
            <a:ext cx="3471866" cy="92681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13" name="TextovéPole 12"/>
          <p:cNvSpPr txBox="1"/>
          <p:nvPr/>
        </p:nvSpPr>
        <p:spPr>
          <a:xfrm>
            <a:off x="4566351" y="2620066"/>
            <a:ext cx="4492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4967624" y="3397735"/>
            <a:ext cx="699043" cy="4921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se šipkou 10"/>
          <p:cNvCxnSpPr>
            <a:endCxn id="7" idx="2"/>
          </p:cNvCxnSpPr>
          <p:nvPr/>
        </p:nvCxnSpPr>
        <p:spPr>
          <a:xfrm>
            <a:off x="3759798" y="2469089"/>
            <a:ext cx="1207826" cy="117472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>
            <a:off x="4499992" y="3889899"/>
            <a:ext cx="720080" cy="197355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vál 3"/>
          <p:cNvSpPr/>
          <p:nvPr/>
        </p:nvSpPr>
        <p:spPr>
          <a:xfrm>
            <a:off x="1902152" y="3643817"/>
            <a:ext cx="1571822" cy="24608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413651" y="5013176"/>
            <a:ext cx="492580" cy="36004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851292" y="6239462"/>
            <a:ext cx="699043" cy="55294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5578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30215"/>
            <a:ext cx="6918839" cy="1251981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7" name="Ovál 6"/>
          <p:cNvSpPr/>
          <p:nvPr/>
        </p:nvSpPr>
        <p:spPr>
          <a:xfrm flipV="1">
            <a:off x="4141945" y="5313071"/>
            <a:ext cx="1224136" cy="5040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Kopírování listů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268760"/>
            <a:ext cx="820891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A</a:t>
            </a:r>
            <a:r>
              <a:rPr lang="cs-CZ" sz="2800" dirty="0" smtClean="0"/>
              <a:t>) Najetím myší na záložku listu, stisknutím klávesy Ctrl a držením levého tlačítka kopírujeme záložku, vytvoří se kopie listu 1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267744" y="2653755"/>
            <a:ext cx="5278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80517" y="4943739"/>
            <a:ext cx="4492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7663" y="2491433"/>
            <a:ext cx="5883345" cy="1443085"/>
          </a:xfrm>
          <a:prstGeom prst="rect">
            <a:avLst/>
          </a:prstGeom>
          <a:ln>
            <a:solidFill>
              <a:schemeClr val="accent1"/>
            </a:solidFill>
          </a:ln>
        </p:spPr>
      </p:pic>
      <p:cxnSp>
        <p:nvCxnSpPr>
          <p:cNvPr id="16" name="Přímá spojnice se šipkou 15"/>
          <p:cNvCxnSpPr/>
          <p:nvPr/>
        </p:nvCxnSpPr>
        <p:spPr>
          <a:xfrm>
            <a:off x="971600" y="2491433"/>
            <a:ext cx="3528392" cy="282163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vál 3"/>
          <p:cNvSpPr/>
          <p:nvPr/>
        </p:nvSpPr>
        <p:spPr>
          <a:xfrm>
            <a:off x="3779912" y="3212975"/>
            <a:ext cx="720080" cy="43204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2180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314" y="3009216"/>
            <a:ext cx="2943636" cy="3038899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Kopírování listů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268760"/>
            <a:ext cx="820891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B) </a:t>
            </a:r>
            <a:r>
              <a:rPr lang="cs-CZ" sz="2800" dirty="0"/>
              <a:t>Najetím myší na záložku listu a použitím pravého tlačítka zvolíme </a:t>
            </a:r>
            <a:r>
              <a:rPr lang="cs-CZ" sz="2800" dirty="0" smtClean="0"/>
              <a:t>Přesunout nebo zkopírovat – </a:t>
            </a:r>
          </a:p>
          <a:p>
            <a:r>
              <a:rPr lang="cs-CZ" sz="2800" dirty="0" smtClean="0"/>
              <a:t>zvolíme možnost Vytvořit kopii – zvolíme OK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31593" y="2664072"/>
            <a:ext cx="5278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491880" y="5678783"/>
            <a:ext cx="5358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806454" y="4901594"/>
            <a:ext cx="4492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424314" y="4897483"/>
            <a:ext cx="1236653" cy="4921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se šipkou 10"/>
          <p:cNvCxnSpPr>
            <a:endCxn id="7" idx="0"/>
          </p:cNvCxnSpPr>
          <p:nvPr/>
        </p:nvCxnSpPr>
        <p:spPr>
          <a:xfrm flipH="1">
            <a:off x="1042641" y="2653755"/>
            <a:ext cx="2717157" cy="224372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4599" y="5534215"/>
            <a:ext cx="5323326" cy="991129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18" name="Obdélník 17"/>
          <p:cNvSpPr/>
          <p:nvPr/>
        </p:nvSpPr>
        <p:spPr>
          <a:xfrm>
            <a:off x="1660967" y="5389647"/>
            <a:ext cx="740252" cy="28913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nice se šipkou 19"/>
          <p:cNvCxnSpPr>
            <a:stCxn id="7" idx="6"/>
          </p:cNvCxnSpPr>
          <p:nvPr/>
        </p:nvCxnSpPr>
        <p:spPr>
          <a:xfrm>
            <a:off x="1660967" y="5143565"/>
            <a:ext cx="0" cy="24608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2401219" y="2492896"/>
            <a:ext cx="3178893" cy="2896751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2401219" y="5678783"/>
            <a:ext cx="1358579" cy="486521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vál 5"/>
          <p:cNvSpPr/>
          <p:nvPr/>
        </p:nvSpPr>
        <p:spPr>
          <a:xfrm>
            <a:off x="899592" y="5678783"/>
            <a:ext cx="504056" cy="36933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9034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ál 6"/>
          <p:cNvSpPr/>
          <p:nvPr/>
        </p:nvSpPr>
        <p:spPr>
          <a:xfrm flipV="1">
            <a:off x="4141945" y="5313071"/>
            <a:ext cx="1224136" cy="5040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Přejmenování listů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268760"/>
            <a:ext cx="82089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A</a:t>
            </a:r>
            <a:r>
              <a:rPr lang="cs-CZ" sz="2800" dirty="0" smtClean="0"/>
              <a:t>) Najetím myší na záložku listu, dvojklikem levého tlačítka označíme text záložky, přepíšeme na nový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267744" y="2653755"/>
            <a:ext cx="5278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818466" y="4876075"/>
            <a:ext cx="4492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4072" y="2746973"/>
            <a:ext cx="5098276" cy="114410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2909" y="4502988"/>
            <a:ext cx="5998413" cy="1314139"/>
          </a:xfrm>
          <a:prstGeom prst="rect">
            <a:avLst/>
          </a:prstGeom>
          <a:ln>
            <a:solidFill>
              <a:schemeClr val="accent1"/>
            </a:solidFill>
          </a:ln>
        </p:spPr>
      </p:pic>
      <p:cxnSp>
        <p:nvCxnSpPr>
          <p:cNvPr id="16" name="Přímá spojnice se šipkou 15"/>
          <p:cNvCxnSpPr/>
          <p:nvPr/>
        </p:nvCxnSpPr>
        <p:spPr>
          <a:xfrm flipH="1">
            <a:off x="4499992" y="2060848"/>
            <a:ext cx="2376264" cy="3252223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2267744" y="2060848"/>
            <a:ext cx="1656184" cy="115212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32430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729" y="2811442"/>
            <a:ext cx="3572006" cy="282286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Přejmenování listů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268760"/>
            <a:ext cx="820891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B</a:t>
            </a:r>
            <a:r>
              <a:rPr lang="cs-CZ" sz="2800" dirty="0" smtClean="0"/>
              <a:t>) </a:t>
            </a:r>
            <a:r>
              <a:rPr lang="cs-CZ" sz="2800" dirty="0"/>
              <a:t>Najetím myší na záložku listu a použitím pravého tlačítka zvolíme </a:t>
            </a:r>
            <a:r>
              <a:rPr lang="cs-CZ" sz="2800" dirty="0" smtClean="0"/>
              <a:t>1. Přejmenovat </a:t>
            </a:r>
            <a:r>
              <a:rPr lang="cs-CZ" sz="2800" dirty="0" smtClean="0"/>
              <a:t>–  2. označí se název – </a:t>
            </a:r>
          </a:p>
          <a:p>
            <a:r>
              <a:rPr lang="cs-CZ" sz="2800" dirty="0" smtClean="0"/>
              <a:t>3. přejmenujeme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31593" y="2664072"/>
            <a:ext cx="5278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353744" y="4421612"/>
            <a:ext cx="5358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478774" y="2843644"/>
            <a:ext cx="4492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1412766" y="3212976"/>
            <a:ext cx="1236653" cy="4921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se šipkou 10"/>
          <p:cNvCxnSpPr>
            <a:endCxn id="7" idx="7"/>
          </p:cNvCxnSpPr>
          <p:nvPr/>
        </p:nvCxnSpPr>
        <p:spPr>
          <a:xfrm flipH="1">
            <a:off x="2468315" y="2160809"/>
            <a:ext cx="1455613" cy="1124243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Obrázek 1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9580" y="2885998"/>
            <a:ext cx="4024081" cy="90304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7924" y="4310961"/>
            <a:ext cx="3975737" cy="871009"/>
          </a:xfrm>
          <a:prstGeom prst="rect">
            <a:avLst/>
          </a:prstGeom>
          <a:ln>
            <a:solidFill>
              <a:schemeClr val="accent1"/>
            </a:solidFill>
          </a:ln>
        </p:spPr>
      </p:pic>
      <p:cxnSp>
        <p:nvCxnSpPr>
          <p:cNvPr id="21" name="Přímá spojnice se šipkou 20"/>
          <p:cNvCxnSpPr>
            <a:endCxn id="16" idx="1"/>
          </p:cNvCxnSpPr>
          <p:nvPr/>
        </p:nvCxnSpPr>
        <p:spPr>
          <a:xfrm flipV="1">
            <a:off x="2771800" y="3337519"/>
            <a:ext cx="2117780" cy="121539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4889580" y="3789040"/>
            <a:ext cx="0" cy="521921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vál 3"/>
          <p:cNvSpPr/>
          <p:nvPr/>
        </p:nvSpPr>
        <p:spPr>
          <a:xfrm>
            <a:off x="1115616" y="5181970"/>
            <a:ext cx="576064" cy="45233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6499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308055"/>
            <a:ext cx="3762900" cy="2676899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Odstranění listů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268760"/>
            <a:ext cx="820891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Najetím </a:t>
            </a:r>
            <a:r>
              <a:rPr lang="cs-CZ" sz="2800" dirty="0"/>
              <a:t>myší na záložku listu a </a:t>
            </a:r>
            <a:r>
              <a:rPr lang="cs-CZ" sz="2800" dirty="0" smtClean="0"/>
              <a:t>kliknutím označíme záložku, použitím </a:t>
            </a:r>
            <a:r>
              <a:rPr lang="cs-CZ" sz="2800" dirty="0"/>
              <a:t>pravého tlačítka zvolíme </a:t>
            </a:r>
            <a:r>
              <a:rPr lang="cs-CZ" sz="2800" dirty="0" smtClean="0"/>
              <a:t>1. Odstranit –  2. odstraní se list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30818" y="2848738"/>
            <a:ext cx="5278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03413" y="3542958"/>
            <a:ext cx="4492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1719748" y="3542958"/>
            <a:ext cx="1236653" cy="4921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se šipkou 10"/>
          <p:cNvCxnSpPr>
            <a:endCxn id="7" idx="7"/>
          </p:cNvCxnSpPr>
          <p:nvPr/>
        </p:nvCxnSpPr>
        <p:spPr>
          <a:xfrm flipH="1">
            <a:off x="2775297" y="2060848"/>
            <a:ext cx="4028951" cy="155418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7" idx="5"/>
          </p:cNvCxnSpPr>
          <p:nvPr/>
        </p:nvCxnSpPr>
        <p:spPr>
          <a:xfrm>
            <a:off x="2775297" y="3963046"/>
            <a:ext cx="1712151" cy="7207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7448" y="4035122"/>
            <a:ext cx="4071612" cy="1194078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4" name="Ovál 3"/>
          <p:cNvSpPr/>
          <p:nvPr/>
        </p:nvSpPr>
        <p:spPr>
          <a:xfrm>
            <a:off x="1403648" y="5517232"/>
            <a:ext cx="504056" cy="46772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0554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003" y="2653755"/>
            <a:ext cx="5188639" cy="2927195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Zabarvení záložek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268760"/>
            <a:ext cx="820891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Najetím </a:t>
            </a:r>
            <a:r>
              <a:rPr lang="cs-CZ" sz="2800" dirty="0"/>
              <a:t>myší na záložku listu a </a:t>
            </a:r>
            <a:r>
              <a:rPr lang="cs-CZ" sz="2800" dirty="0" smtClean="0"/>
              <a:t>kliknutím označíme záložku, použitím </a:t>
            </a:r>
            <a:r>
              <a:rPr lang="cs-CZ" sz="2800" dirty="0"/>
              <a:t>pravého tlačítka zvolíme </a:t>
            </a:r>
            <a:r>
              <a:rPr lang="cs-CZ" sz="2800" dirty="0" smtClean="0"/>
              <a:t>1. Barva karty –  2. vyberu barvu – 3. zabarví se záložka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843380" y="4035122"/>
            <a:ext cx="5278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971323" y="4823791"/>
            <a:ext cx="4492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1371266" y="4035122"/>
            <a:ext cx="1236653" cy="4921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se šipkou 20"/>
          <p:cNvCxnSpPr>
            <a:stCxn id="7" idx="5"/>
          </p:cNvCxnSpPr>
          <p:nvPr/>
        </p:nvCxnSpPr>
        <p:spPr>
          <a:xfrm>
            <a:off x="2426815" y="4455210"/>
            <a:ext cx="1425105" cy="41395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9885" y="5814556"/>
            <a:ext cx="3645406" cy="864096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14" name="TextovéPole 13"/>
          <p:cNvSpPr txBox="1"/>
          <p:nvPr/>
        </p:nvSpPr>
        <p:spPr>
          <a:xfrm>
            <a:off x="4139952" y="587727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3.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3851920" y="5008457"/>
            <a:ext cx="1944216" cy="1053481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Ovál 4"/>
          <p:cNvSpPr/>
          <p:nvPr/>
        </p:nvSpPr>
        <p:spPr>
          <a:xfrm>
            <a:off x="971600" y="5008457"/>
            <a:ext cx="504056" cy="436767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7357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034682"/>
          </a:xfrm>
        </p:spPr>
        <p:txBody>
          <a:bodyPr anchor="t">
            <a:normAutofit/>
          </a:bodyPr>
          <a:lstStyle/>
          <a:p>
            <a:pPr algn="l"/>
            <a:r>
              <a:rPr lang="cs-CZ" dirty="0" smtClean="0"/>
              <a:t>Úkol:</a:t>
            </a:r>
            <a:br>
              <a:rPr lang="cs-CZ" dirty="0" smtClean="0"/>
            </a:br>
            <a:r>
              <a:rPr lang="cs-CZ" sz="3200" dirty="0" smtClean="0"/>
              <a:t>1) Vytvoř tabulku do záložky List 1:</a:t>
            </a:r>
            <a:br>
              <a:rPr lang="cs-CZ" sz="3200" dirty="0" smtClean="0"/>
            </a:b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988" y="1628800"/>
            <a:ext cx="8911739" cy="3644371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301476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034682"/>
          </a:xfrm>
        </p:spPr>
        <p:txBody>
          <a:bodyPr anchor="t">
            <a:normAutofit/>
          </a:bodyPr>
          <a:lstStyle/>
          <a:p>
            <a:pPr algn="l"/>
            <a:r>
              <a:rPr lang="cs-CZ" dirty="0" smtClean="0"/>
              <a:t>Úkol:</a:t>
            </a:r>
            <a:br>
              <a:rPr lang="cs-CZ" dirty="0" smtClean="0"/>
            </a:br>
            <a:r>
              <a:rPr lang="cs-CZ" sz="3200" dirty="0" smtClean="0"/>
              <a:t>2) Pomocí vzorce vypočítej cenu za jeden den pro 1 osobu</a:t>
            </a:r>
            <a:br>
              <a:rPr lang="cs-CZ" sz="3200" dirty="0" smtClean="0"/>
            </a:br>
            <a:r>
              <a:rPr lang="cs-CZ" sz="3200" dirty="0" smtClean="0"/>
              <a:t>3)</a:t>
            </a:r>
            <a:r>
              <a:rPr lang="cs-CZ" sz="3200" dirty="0"/>
              <a:t> Zkopíruj tabulku 4krát</a:t>
            </a:r>
            <a:br>
              <a:rPr lang="cs-CZ" sz="3200" dirty="0"/>
            </a:br>
            <a:r>
              <a:rPr lang="cs-CZ" sz="3200" dirty="0" smtClean="0"/>
              <a:t>4) </a:t>
            </a:r>
            <a:r>
              <a:rPr lang="cs-CZ" sz="3200" dirty="0"/>
              <a:t>Každou záložku listu </a:t>
            </a:r>
            <a:r>
              <a:rPr lang="cs-CZ" sz="3200" dirty="0" smtClean="0"/>
              <a:t>přejmenuj </a:t>
            </a:r>
            <a:r>
              <a:rPr lang="cs-CZ" sz="3200" dirty="0"/>
              <a:t>podle dnů </a:t>
            </a:r>
            <a:br>
              <a:rPr lang="cs-CZ" sz="3200" dirty="0"/>
            </a:br>
            <a:r>
              <a:rPr lang="cs-CZ" sz="3200" dirty="0"/>
              <a:t>v týdnu – pondělí až </a:t>
            </a:r>
            <a:r>
              <a:rPr lang="cs-CZ" sz="3200" dirty="0" smtClean="0"/>
              <a:t>pátek, také ji různobarevně označ </a:t>
            </a:r>
            <a:br>
              <a:rPr lang="cs-CZ" sz="3200" dirty="0" smtClean="0"/>
            </a:br>
            <a:r>
              <a:rPr lang="cs-CZ" sz="3200" dirty="0" smtClean="0"/>
              <a:t>5) Doplň do tabulky počet osob na zájezd zakoupený v jednotlivých dnech (libovolně)</a:t>
            </a:r>
            <a:br>
              <a:rPr lang="cs-CZ" sz="3200" dirty="0" smtClean="0"/>
            </a:br>
            <a:r>
              <a:rPr lang="cs-CZ" sz="3200" dirty="0" smtClean="0"/>
              <a:t>6) Dopočítej v každém dnu zbývající položky </a:t>
            </a:r>
            <a:br>
              <a:rPr lang="cs-CZ" sz="3200" dirty="0" smtClean="0"/>
            </a:br>
            <a:r>
              <a:rPr lang="cs-CZ" sz="3200" dirty="0" smtClean="0"/>
              <a:t>v tabulce (použij vzorce)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600896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8550"/>
            <a:ext cx="8229600" cy="6034682"/>
          </a:xfrm>
        </p:spPr>
        <p:txBody>
          <a:bodyPr anchor="t">
            <a:normAutofit/>
          </a:bodyPr>
          <a:lstStyle/>
          <a:p>
            <a:pPr algn="l"/>
            <a:r>
              <a:rPr lang="cs-CZ" sz="4000" dirty="0" smtClean="0"/>
              <a:t>Výsledek může vypadat takto:</a:t>
            </a:r>
            <a:br>
              <a:rPr lang="cs-CZ" sz="4000" dirty="0" smtClean="0"/>
            </a:br>
            <a:endParaRPr lang="cs-CZ" sz="40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0780" y="853679"/>
            <a:ext cx="6220694" cy="271500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6396386"/>
            <a:ext cx="3486637" cy="400106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6365" y="3649350"/>
            <a:ext cx="6182588" cy="2695951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6" name="Ovál 5"/>
          <p:cNvSpPr/>
          <p:nvPr/>
        </p:nvSpPr>
        <p:spPr>
          <a:xfrm>
            <a:off x="2627784" y="856205"/>
            <a:ext cx="648072" cy="28803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5042406" y="3584738"/>
            <a:ext cx="1475418" cy="28803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8"/>
          <p:cNvCxnSpPr>
            <a:stCxn id="6" idx="4"/>
          </p:cNvCxnSpPr>
          <p:nvPr/>
        </p:nvCxnSpPr>
        <p:spPr>
          <a:xfrm>
            <a:off x="2951820" y="1144237"/>
            <a:ext cx="642321" cy="1420667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6156176" y="3872770"/>
            <a:ext cx="1728192" cy="1428438"/>
          </a:xfrm>
          <a:prstGeom prst="straightConnector1">
            <a:avLst/>
          </a:prstGeom>
          <a:ln w="28575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6733310" y="476672"/>
            <a:ext cx="2295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ondělí + vzorce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00905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8550"/>
            <a:ext cx="8229600" cy="6034682"/>
          </a:xfrm>
        </p:spPr>
        <p:txBody>
          <a:bodyPr anchor="t">
            <a:normAutofit/>
          </a:bodyPr>
          <a:lstStyle/>
          <a:p>
            <a:pPr algn="l"/>
            <a:r>
              <a:rPr lang="cs-CZ" sz="4000" dirty="0" smtClean="0"/>
              <a:t>Další dny, vzorce stejné:</a:t>
            </a:r>
            <a:endParaRPr lang="cs-CZ" sz="4000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908720"/>
            <a:ext cx="6001588" cy="2457793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429000"/>
            <a:ext cx="3172268" cy="295316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3861048"/>
            <a:ext cx="5925377" cy="2495899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6408099"/>
            <a:ext cx="3057952" cy="295316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569833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8550"/>
            <a:ext cx="8229600" cy="6034682"/>
          </a:xfrm>
        </p:spPr>
        <p:txBody>
          <a:bodyPr anchor="t">
            <a:normAutofit/>
          </a:bodyPr>
          <a:lstStyle/>
          <a:p>
            <a:pPr algn="l"/>
            <a:r>
              <a:rPr lang="cs-CZ" sz="4000" dirty="0" smtClean="0"/>
              <a:t>Další dny, vzorce stejné:</a:t>
            </a:r>
            <a:endParaRPr lang="cs-CZ" sz="40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459" y="836712"/>
            <a:ext cx="6001588" cy="246732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459" y="3430773"/>
            <a:ext cx="3019847" cy="28579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3823049"/>
            <a:ext cx="5963483" cy="248637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6468222"/>
            <a:ext cx="2876952" cy="257211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18814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19256" cy="2160240"/>
          </a:xfrm>
        </p:spPr>
        <p:txBody>
          <a:bodyPr>
            <a:normAutofit fontScale="90000"/>
          </a:bodyPr>
          <a:lstStyle/>
          <a:p>
            <a:pPr algn="l"/>
            <a:r>
              <a:rPr lang="cs-CZ" sz="2200" dirty="0"/>
              <a:t>Zdroje:</a:t>
            </a:r>
            <a:br>
              <a:rPr lang="cs-CZ" sz="2200" dirty="0"/>
            </a:br>
            <a:r>
              <a:rPr lang="cs-CZ" sz="2200" dirty="0"/>
              <a:t>V materiálu byly použity prostředky Microsoft Office 2010 , vlastník licence je ZŠ Jablonec nad Nisou – Mšeno, Mozartova 24, příspěvková organizace</a:t>
            </a:r>
            <a:br>
              <a:rPr lang="cs-CZ" sz="2200" dirty="0"/>
            </a:br>
            <a:r>
              <a:rPr lang="cs-CZ" sz="2200" dirty="0"/>
              <a:t/>
            </a:r>
            <a:br>
              <a:rPr lang="cs-CZ" sz="2200" dirty="0"/>
            </a:br>
            <a:r>
              <a:rPr lang="cs-CZ" sz="2200" dirty="0"/>
              <a:t>NAVRÁTIL, Pavel. </a:t>
            </a:r>
            <a:r>
              <a:rPr lang="cs-CZ" sz="2200" i="1" dirty="0"/>
              <a:t>S počítačem nejen k maturitě</a:t>
            </a:r>
            <a:r>
              <a:rPr lang="cs-CZ" sz="2200" dirty="0"/>
              <a:t>. 5. vyd. Kralice na Hané: </a:t>
            </a:r>
            <a:r>
              <a:rPr lang="cs-CZ" sz="2200" dirty="0" err="1"/>
              <a:t>Computer</a:t>
            </a:r>
            <a:r>
              <a:rPr lang="cs-CZ" sz="2200" dirty="0"/>
              <a:t> Media, 2004, 175 s. ISBN 80-866-8619-1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>
              <a:latin typeface="+mn-lt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2911097"/>
              </p:ext>
            </p:extLst>
          </p:nvPr>
        </p:nvGraphicFramePr>
        <p:xfrm>
          <a:off x="457200" y="3261201"/>
          <a:ext cx="8229600" cy="655320"/>
        </p:xfrm>
        <a:graphic>
          <a:graphicData uri="http://schemas.openxmlformats.org/drawingml/2006/table">
            <a:tbl>
              <a:tblPr/>
              <a:tblGrid>
                <a:gridCol w="7608498"/>
                <a:gridCol w="621102"/>
              </a:tblGrid>
              <a:tr h="0">
                <a:tc>
                  <a:txBody>
                    <a:bodyPr/>
                    <a:lstStyle/>
                    <a:p>
                      <a:endParaRPr lang="cs-CZ" dirty="0">
                        <a:effectLst/>
                      </a:endParaRPr>
                    </a:p>
                  </a:txBody>
                  <a:tcPr marL="190500" marR="95250" marT="190500" marB="1905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16433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1925</TotalTime>
  <Words>340</Words>
  <Application>Microsoft Office PowerPoint</Application>
  <PresentationFormat>Předvádění na obrazovce (4:3)</PresentationFormat>
  <Paragraphs>57</Paragraphs>
  <Slides>19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Motiv systému Office</vt:lpstr>
      <vt:lpstr>Dokument</vt:lpstr>
      <vt:lpstr>Prezentace aplikace PowerPoint</vt:lpstr>
      <vt:lpstr>MS EXCEL 2010</vt:lpstr>
      <vt:lpstr>Listy v dokumentu</vt:lpstr>
      <vt:lpstr>Vkládání listů</vt:lpstr>
      <vt:lpstr>Vkládání listů</vt:lpstr>
      <vt:lpstr>Přemisťování listů</vt:lpstr>
      <vt:lpstr>Přemisťování listů</vt:lpstr>
      <vt:lpstr>Kopírování listů</vt:lpstr>
      <vt:lpstr>Kopírování listů</vt:lpstr>
      <vt:lpstr>Přejmenování listů</vt:lpstr>
      <vt:lpstr>Přejmenování listů</vt:lpstr>
      <vt:lpstr>Odstranění listů</vt:lpstr>
      <vt:lpstr>Zabarvení záložek</vt:lpstr>
      <vt:lpstr>Úkol: 1) Vytvoř tabulku do záložky List 1: </vt:lpstr>
      <vt:lpstr>Úkol: 2) Pomocí vzorce vypočítej cenu za jeden den pro 1 osobu 3) Zkopíruj tabulku 4krát 4) Každou záložku listu přejmenuj podle dnů  v týdnu – pondělí až pátek, také ji různobarevně označ  5) Doplň do tabulky počet osob na zájezd zakoupený v jednotlivých dnech (libovolně) 6) Dopočítej v každém dnu zbývající položky  v tabulce (použij vzorce)</vt:lpstr>
      <vt:lpstr>Výsledek může vypadat takto: </vt:lpstr>
      <vt:lpstr>Další dny, vzorce stejné:</vt:lpstr>
      <vt:lpstr>Další dny, vzorce stejné:</vt:lpstr>
      <vt:lpstr>Zdroje: V materiálu byly použity prostředky Microsoft Office 2010 , vlastník licence je ZŠ Jablonec nad Nisou – Mšeno, Mozartova 24, příspěvková organizace  NAVRÁTIL, Pavel. S počítačem nejen k maturitě. 5. vyd. Kralice na Hané: Computer Media, 2004, 175 s. ISBN 80-866-8619-1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Škrabálková</dc:creator>
  <cp:lastModifiedBy>Zuzana Škrabálková</cp:lastModifiedBy>
  <cp:revision>139</cp:revision>
  <dcterms:created xsi:type="dcterms:W3CDTF">2013-12-01T21:57:08Z</dcterms:created>
  <dcterms:modified xsi:type="dcterms:W3CDTF">2014-07-07T20:14:04Z</dcterms:modified>
</cp:coreProperties>
</file>