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308" r:id="rId4"/>
    <p:sldId id="334" r:id="rId5"/>
    <p:sldId id="335" r:id="rId6"/>
    <p:sldId id="321" r:id="rId7"/>
    <p:sldId id="336" r:id="rId8"/>
    <p:sldId id="338" r:id="rId9"/>
    <p:sldId id="337" r:id="rId10"/>
    <p:sldId id="322" r:id="rId11"/>
    <p:sldId id="323" r:id="rId12"/>
    <p:sldId id="325" r:id="rId13"/>
    <p:sldId id="326" r:id="rId14"/>
    <p:sldId id="339" r:id="rId15"/>
    <p:sldId id="327" r:id="rId16"/>
    <p:sldId id="340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952110-B185-4818-9D72-78F4907BE92E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ED328-13A9-4814-93C5-71AC37F4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578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047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611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09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57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188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688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69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79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55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06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54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8215587"/>
              </p:ext>
            </p:extLst>
          </p:nvPr>
        </p:nvGraphicFramePr>
        <p:xfrm>
          <a:off x="1609725" y="90488"/>
          <a:ext cx="5422900" cy="6375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73" name="Dokument" r:id="rId3" imgW="5889940" imgH="6926018" progId="Word.Document.12">
                  <p:embed/>
                </p:oleObj>
              </mc:Choice>
              <mc:Fallback>
                <p:oleObj name="Dokument" r:id="rId3" imgW="5889940" imgH="692601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09725" y="90488"/>
                        <a:ext cx="5422900" cy="6375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045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/>
          <a:lstStyle/>
          <a:p>
            <a:r>
              <a:rPr lang="cs-CZ" dirty="0" smtClean="0"/>
              <a:t>MS EXCEL 2010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351112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tx1"/>
                </a:solidFill>
              </a:rPr>
              <a:t>Práce s více listy 3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Procvičení vzorců a funkcí v rámci jednoho i více listů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30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>
            <a:normAutofit/>
          </a:bodyPr>
          <a:lstStyle/>
          <a:p>
            <a:pPr algn="l"/>
            <a:r>
              <a:rPr lang="cs-CZ" u="sng" dirty="0" smtClean="0"/>
              <a:t>Příklad</a:t>
            </a:r>
            <a:r>
              <a:rPr lang="cs-CZ" dirty="0" smtClean="0"/>
              <a:t>: V obchodu s ovocem </a:t>
            </a:r>
            <a:br>
              <a:rPr lang="cs-CZ" dirty="0" smtClean="0"/>
            </a:br>
            <a:r>
              <a:rPr lang="cs-CZ" dirty="0" smtClean="0"/>
              <a:t>a zeleninou sledovali prodej určitého zboží během jednoho týdne. Hodnoty zapisovali </a:t>
            </a:r>
            <a:br>
              <a:rPr lang="cs-CZ" dirty="0" smtClean="0"/>
            </a:br>
            <a:r>
              <a:rPr lang="cs-CZ" dirty="0" smtClean="0"/>
              <a:t>do tabulek (každý den do jiného listu). Výsledné hodnoty uvedli opět v novém listu.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860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Postup: 1) Vytvoříme si následující tabulku, </a:t>
            </a:r>
            <a:br>
              <a:rPr lang="cs-CZ" sz="4000" dirty="0" smtClean="0"/>
            </a:br>
            <a:r>
              <a:rPr lang="cs-CZ" sz="4000" dirty="0" smtClean="0"/>
              <a:t>se kterou budeme dále pracovat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84784"/>
            <a:ext cx="8651383" cy="4968552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927721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Formát tabulky:</a:t>
            </a:r>
            <a:endParaRPr lang="cs-CZ" sz="3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102" y="3568840"/>
            <a:ext cx="4966173" cy="2852109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473103" y="980728"/>
            <a:ext cx="78488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1) Písmo –  </a:t>
            </a:r>
            <a:r>
              <a:rPr lang="cs-CZ" sz="2000" dirty="0" err="1" smtClean="0"/>
              <a:t>Calibri</a:t>
            </a:r>
            <a:r>
              <a:rPr lang="cs-CZ" sz="2000" dirty="0" smtClean="0"/>
              <a:t> (základní text), vel. 11 </a:t>
            </a:r>
          </a:p>
          <a:p>
            <a:r>
              <a:rPr lang="cs-CZ" sz="2000" dirty="0" smtClean="0"/>
              <a:t>2) Nadpis  -  tučně </a:t>
            </a:r>
          </a:p>
          <a:p>
            <a:r>
              <a:rPr lang="cs-CZ" sz="2000" dirty="0" smtClean="0"/>
              <a:t>3) Tabulka: 1. řádek tučně – barevně (žlutě) podbarvit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1. sloupec zarovnat zleva</a:t>
            </a:r>
          </a:p>
          <a:p>
            <a:r>
              <a:rPr lang="cs-CZ" sz="2000" dirty="0" smtClean="0"/>
              <a:t>                     2. – 4. zarovnat na střed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2. a 4. sloupec – formát Měna (na 2 des. </a:t>
            </a:r>
            <a:r>
              <a:rPr lang="cs-CZ" sz="2000" dirty="0"/>
              <a:t>m</a:t>
            </a:r>
            <a:r>
              <a:rPr lang="cs-CZ" sz="2000" dirty="0" smtClean="0"/>
              <a:t>ísta)</a:t>
            </a:r>
          </a:p>
          <a:p>
            <a:r>
              <a:rPr lang="cs-CZ" sz="2000" dirty="0" smtClean="0"/>
              <a:t>4) Záložku listu  pojmenovat podle dne a podbarvit stejnou barvou jako 1. řádek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005064"/>
            <a:ext cx="1584176" cy="939768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67523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4"/>
            <a:ext cx="770485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2) Tabulku zkopírujeme na další list </a:t>
            </a:r>
          </a:p>
          <a:p>
            <a:r>
              <a:rPr lang="cs-CZ" sz="3600" dirty="0" smtClean="0"/>
              <a:t>pro každý den v týdnu + 1 pro výsledné zhodnocení.</a:t>
            </a:r>
          </a:p>
          <a:p>
            <a:r>
              <a:rPr lang="cs-CZ" sz="3600" dirty="0" smtClean="0"/>
              <a:t>3) Na každém listu upravíme název dne </a:t>
            </a:r>
          </a:p>
          <a:p>
            <a:r>
              <a:rPr lang="cs-CZ" sz="3600" dirty="0" smtClean="0"/>
              <a:t>v týdnu a záložky přejmenujeme zkratkami těchto dnů, poslední označíme slovem </a:t>
            </a:r>
            <a:r>
              <a:rPr lang="cs-CZ" sz="3600" b="1" dirty="0" smtClean="0"/>
              <a:t>týden.</a:t>
            </a:r>
          </a:p>
          <a:p>
            <a:r>
              <a:rPr lang="cs-CZ" sz="3600" dirty="0" smtClean="0"/>
              <a:t>4) Každý den si zvolíme jiné barevné označení 1. řádku a záložky tabulky.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9408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4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Tabulka bude vypadat asi takto: (např. čtvrtek)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426" y="892242"/>
            <a:ext cx="4403685" cy="5755312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4" name="Ovál 3"/>
          <p:cNvSpPr/>
          <p:nvPr/>
        </p:nvSpPr>
        <p:spPr>
          <a:xfrm>
            <a:off x="408742" y="6176804"/>
            <a:ext cx="4176464" cy="4766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stCxn id="4" idx="7"/>
          </p:cNvCxnSpPr>
          <p:nvPr/>
        </p:nvCxnSpPr>
        <p:spPr>
          <a:xfrm flipV="1">
            <a:off x="3973577" y="4869160"/>
            <a:ext cx="1534527" cy="137745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724128" y="4581128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Barevně označené záložky, otevřený list čtvrtek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84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32" y="1162037"/>
            <a:ext cx="6084676" cy="5442521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359532" y="404664"/>
            <a:ext cx="8604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posledního listu doplníme: průměrný prodej za 1 den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2483768" y="6246611"/>
            <a:ext cx="870577" cy="4766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355976" y="1189746"/>
            <a:ext cx="2376264" cy="10801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>
            <a:endCxn id="12" idx="7"/>
          </p:cNvCxnSpPr>
          <p:nvPr/>
        </p:nvCxnSpPr>
        <p:spPr>
          <a:xfrm flipH="1">
            <a:off x="6384244" y="927884"/>
            <a:ext cx="708036" cy="42004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788024" y="3284984"/>
            <a:ext cx="0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851920" y="3883297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Formát sloupce: </a:t>
            </a:r>
            <a:r>
              <a:rPr lang="cs-CZ" b="1" dirty="0" smtClean="0">
                <a:solidFill>
                  <a:srgbClr val="FF0000"/>
                </a:solidFill>
              </a:rPr>
              <a:t>číslo</a:t>
            </a:r>
            <a:r>
              <a:rPr lang="cs-CZ" dirty="0" smtClean="0">
                <a:solidFill>
                  <a:srgbClr val="FF0000"/>
                </a:solidFill>
              </a:rPr>
              <a:t> na 2 des. m.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zarovnat na střed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6156176" y="3284984"/>
            <a:ext cx="0" cy="59831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156176" y="3887133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Formát sloupce: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měna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na 2 des. m.</a:t>
            </a:r>
          </a:p>
          <a:p>
            <a:r>
              <a:rPr lang="cs-CZ" dirty="0">
                <a:solidFill>
                  <a:srgbClr val="FF0000"/>
                </a:solidFill>
              </a:rPr>
              <a:t>zarovnat na střed</a:t>
            </a:r>
          </a:p>
        </p:txBody>
      </p:sp>
    </p:spTree>
    <p:extLst>
      <p:ext uri="{BB962C8B-B14F-4D97-AF65-F5344CB8AC3E}">
        <p14:creationId xmlns:p14="http://schemas.microsoft.com/office/powerpoint/2010/main" val="139842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5136" y="404664"/>
            <a:ext cx="770485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5) Do každé tabulky doplníme (sami zvolíme) množství prodaných kilogramů a dopočítáme (pomocí vzorce) </a:t>
            </a:r>
          </a:p>
          <a:p>
            <a:r>
              <a:rPr lang="cs-CZ" sz="3600" dirty="0"/>
              <a:t>c</a:t>
            </a:r>
            <a:r>
              <a:rPr lang="cs-CZ" sz="3600" dirty="0" smtClean="0"/>
              <a:t>elkovou cenu.</a:t>
            </a:r>
          </a:p>
          <a:p>
            <a:r>
              <a:rPr lang="cs-CZ" sz="3600" dirty="0" smtClean="0"/>
              <a:t>6) Do posledního listu  označeného </a:t>
            </a:r>
            <a:r>
              <a:rPr lang="cs-CZ" sz="3600" b="1" dirty="0" smtClean="0"/>
              <a:t>týden</a:t>
            </a:r>
            <a:r>
              <a:rPr lang="cs-CZ" sz="3600" b="1" dirty="0"/>
              <a:t> </a:t>
            </a:r>
            <a:r>
              <a:rPr lang="cs-CZ" sz="3600" dirty="0" smtClean="0"/>
              <a:t>dopočítáme celkový počet kilogramů, celkovou cenu produktů,</a:t>
            </a:r>
          </a:p>
          <a:p>
            <a:r>
              <a:rPr lang="cs-CZ" sz="3600" dirty="0" smtClean="0"/>
              <a:t>doplníme průměrný počet kilogramů</a:t>
            </a:r>
          </a:p>
          <a:p>
            <a:r>
              <a:rPr lang="cs-CZ" sz="3600" dirty="0" smtClean="0"/>
              <a:t>za 1 den i průměrnou cenu (vše pomocí vzorců)</a:t>
            </a:r>
          </a:p>
          <a:p>
            <a:r>
              <a:rPr lang="cs-CZ" sz="3600" dirty="0" smtClean="0"/>
              <a:t>     </a:t>
            </a:r>
            <a:r>
              <a:rPr lang="cs-CZ" sz="3600" dirty="0" smtClean="0">
                <a:solidFill>
                  <a:schemeClr val="tx2"/>
                </a:solidFill>
              </a:rPr>
              <a:t>žáci samostatně pracují na úkolu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395536" y="6176365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37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4"/>
            <a:ext cx="7704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Řešení:</a:t>
            </a:r>
          </a:p>
          <a:p>
            <a:r>
              <a:rPr lang="cs-CZ" sz="2800" dirty="0" smtClean="0"/>
              <a:t>K výpočtu celkové ceny pro jednotlivé listy použijeme součin (jiná </a:t>
            </a:r>
            <a:r>
              <a:rPr lang="cs-CZ" sz="2800" dirty="0" smtClean="0"/>
              <a:t>možnost)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16832"/>
            <a:ext cx="6088454" cy="4479589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Ovál 6"/>
          <p:cNvSpPr/>
          <p:nvPr/>
        </p:nvSpPr>
        <p:spPr>
          <a:xfrm>
            <a:off x="2827695" y="1916088"/>
            <a:ext cx="1368152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987824" y="1556792"/>
            <a:ext cx="360040" cy="39191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16088"/>
            <a:ext cx="2331011" cy="423820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12" name="Přímá spojnice se šipkou 11"/>
          <p:cNvCxnSpPr/>
          <p:nvPr/>
        </p:nvCxnSpPr>
        <p:spPr>
          <a:xfrm>
            <a:off x="5004048" y="1675667"/>
            <a:ext cx="1" cy="25541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6732240" y="2564904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Označení buněk </a:t>
            </a:r>
            <a:r>
              <a:rPr lang="cs-CZ" smtClean="0"/>
              <a:t>ve vzorcích  </a:t>
            </a:r>
            <a:r>
              <a:rPr lang="cs-CZ" dirty="0" smtClean="0"/>
              <a:t>může být rozdílné podle umístění tabulky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260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43023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Další dny jsou např. vyplněny takto: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66243"/>
            <a:ext cx="3410426" cy="1943371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409" y="631047"/>
            <a:ext cx="3362795" cy="1952898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780928"/>
            <a:ext cx="3410426" cy="192431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409" y="2742823"/>
            <a:ext cx="3429479" cy="1962424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490" y="4797152"/>
            <a:ext cx="3372321" cy="192431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408" y="4819422"/>
            <a:ext cx="3362795" cy="1952898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22567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4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Poslední list jsme vyplnili takto – jednotlivé vzorce: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44824"/>
            <a:ext cx="8383415" cy="417646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Ovál 6"/>
          <p:cNvSpPr/>
          <p:nvPr/>
        </p:nvSpPr>
        <p:spPr>
          <a:xfrm>
            <a:off x="2699792" y="1628800"/>
            <a:ext cx="5184576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779912" y="2492896"/>
            <a:ext cx="360040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700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5589240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nebo: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789" y="1268760"/>
            <a:ext cx="7692513" cy="3811098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Ovál 6"/>
          <p:cNvSpPr/>
          <p:nvPr/>
        </p:nvSpPr>
        <p:spPr>
          <a:xfrm>
            <a:off x="2555776" y="1268760"/>
            <a:ext cx="4752527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4535996" y="1628800"/>
            <a:ext cx="0" cy="11521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617883"/>
            <a:ext cx="1440160" cy="465934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4808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44824"/>
            <a:ext cx="8611553" cy="4243146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Ovál 6"/>
          <p:cNvSpPr/>
          <p:nvPr/>
        </p:nvSpPr>
        <p:spPr>
          <a:xfrm>
            <a:off x="2339752" y="1844824"/>
            <a:ext cx="1512168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endCxn id="7" idx="5"/>
          </p:cNvCxnSpPr>
          <p:nvPr/>
        </p:nvCxnSpPr>
        <p:spPr>
          <a:xfrm flipH="1" flipV="1">
            <a:off x="3630468" y="2152137"/>
            <a:ext cx="2237676" cy="149288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537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4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Výsledná doplněná tabulka: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62" y="1988840"/>
            <a:ext cx="8382549" cy="417646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Ovál 6"/>
          <p:cNvSpPr/>
          <p:nvPr/>
        </p:nvSpPr>
        <p:spPr>
          <a:xfrm>
            <a:off x="2483768" y="1929333"/>
            <a:ext cx="1296144" cy="6300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endCxn id="7" idx="5"/>
          </p:cNvCxnSpPr>
          <p:nvPr/>
        </p:nvCxnSpPr>
        <p:spPr>
          <a:xfrm flipH="1" flipV="1">
            <a:off x="3590096" y="2467131"/>
            <a:ext cx="3286160" cy="132190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103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1244" y="790469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Otázka:</a:t>
            </a:r>
          </a:p>
          <a:p>
            <a:r>
              <a:rPr lang="cs-CZ" sz="2800" dirty="0" smtClean="0"/>
              <a:t>Lze tuto úlohu vyřešit jednodušším způsobem?</a:t>
            </a:r>
            <a:endParaRPr lang="cs-CZ" sz="2800" dirty="0"/>
          </a:p>
        </p:txBody>
      </p:sp>
      <p:sp>
        <p:nvSpPr>
          <p:cNvPr id="4" name="Veselý obličej 3"/>
          <p:cNvSpPr/>
          <p:nvPr/>
        </p:nvSpPr>
        <p:spPr>
          <a:xfrm>
            <a:off x="467544" y="790469"/>
            <a:ext cx="864096" cy="838331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83568" y="2492896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 odpověď klikni ZDE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 – vyplníme nejprve celou tabulku na 1. listu i se vzorci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- poté ji teprve zkopírujeme a přepisujeme pouze   </a:t>
            </a:r>
            <a:br>
              <a:rPr lang="cs-CZ" sz="2400" dirty="0" smtClean="0"/>
            </a:br>
            <a:r>
              <a:rPr lang="cs-CZ" sz="2400" dirty="0" smtClean="0"/>
              <a:t>           množství kilogramů na jednotlivých listech </a:t>
            </a:r>
            <a:br>
              <a:rPr lang="cs-CZ" sz="2400" dirty="0" smtClean="0"/>
            </a:br>
            <a:r>
              <a:rPr lang="cs-CZ" sz="2400" dirty="0" smtClean="0"/>
              <a:t>        – vše se automaticky přepočítá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873" y="5445224"/>
            <a:ext cx="884237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3409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988840"/>
            <a:ext cx="8219256" cy="216024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/>
              <a:t>Zdroje:</a:t>
            </a:r>
            <a:br>
              <a:rPr lang="cs-CZ" sz="2800" dirty="0"/>
            </a:br>
            <a:r>
              <a:rPr lang="cs-CZ" sz="2800" dirty="0"/>
              <a:t>V materiálu byly použity prostředky Microsoft Office 2010 </a:t>
            </a:r>
            <a:r>
              <a:rPr lang="cs-CZ" sz="2800" dirty="0" smtClean="0"/>
              <a:t>,</a:t>
            </a:r>
            <a:br>
              <a:rPr lang="cs-CZ" sz="2800" dirty="0" smtClean="0"/>
            </a:br>
            <a:r>
              <a:rPr lang="cs-CZ" sz="2800" dirty="0" smtClean="0"/>
              <a:t>vlastník </a:t>
            </a:r>
            <a:r>
              <a:rPr lang="cs-CZ" sz="2800" dirty="0"/>
              <a:t>licence je ZŠ Jablonec </a:t>
            </a:r>
            <a:r>
              <a:rPr lang="cs-CZ" sz="2800" dirty="0" smtClean="0"/>
              <a:t>nad </a:t>
            </a:r>
            <a:r>
              <a:rPr lang="cs-CZ" sz="2800" dirty="0"/>
              <a:t>Nisou – Mšeno, Mozartova 24, příspěvková </a:t>
            </a:r>
            <a:r>
              <a:rPr lang="cs-CZ" sz="2800" dirty="0" smtClean="0"/>
              <a:t>organizace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1643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2143</TotalTime>
  <Words>368</Words>
  <Application>Microsoft Office PowerPoint</Application>
  <PresentationFormat>Předvádění na obrazovce (4:3)</PresentationFormat>
  <Paragraphs>45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Dokument</vt:lpstr>
      <vt:lpstr>Prezentace aplikace PowerPoint</vt:lpstr>
      <vt:lpstr>MS EXCEL 2010</vt:lpstr>
      <vt:lpstr>Příklad: V obchodu s ovocem  a zeleninou sledovali prodej určitého zboží během jednoho týdne. Hodnoty zapisovali  do tabulek (každý den do jiného listu). Výsledné hodnoty uvedli opět v novém listu.</vt:lpstr>
      <vt:lpstr>Postup: 1) Vytvoříme si následující tabulku,  se kterou budeme dále pracovat:</vt:lpstr>
      <vt:lpstr>Formát tabulky: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 V materiálu byly použity prostředky Microsoft Office 2010 , vlastník licence je ZŠ Jablonec nad Nisou – Mšeno, Mozartova 24, příspěvková organizace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166</cp:revision>
  <dcterms:created xsi:type="dcterms:W3CDTF">2013-12-01T21:57:08Z</dcterms:created>
  <dcterms:modified xsi:type="dcterms:W3CDTF">2014-07-07T20:08:02Z</dcterms:modified>
</cp:coreProperties>
</file>