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3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1ABA1-265B-4CB1-A6D0-E297ECC50C55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6E11B-1926-470D-A895-1E478BD0C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Chil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1133" t="17813" r="14453" b="7187"/>
          <a:stretch>
            <a:fillRect/>
          </a:stretch>
        </p:blipFill>
        <p:spPr bwMode="auto">
          <a:xfrm>
            <a:off x="0" y="0"/>
            <a:ext cx="907262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"/>
            <a:ext cx="8286808" cy="1428736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Chilská republika</a:t>
            </a:r>
            <a:endParaRPr lang="cs-CZ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728" y="6357958"/>
            <a:ext cx="6000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z : https://cs.wikipedia.org/wiki/Chile#mediaviewer/Soubor:CHL_orthographic.svg</a:t>
            </a:r>
            <a:endParaRPr lang="cs-CZ" sz="1200" dirty="0"/>
          </a:p>
        </p:txBody>
      </p:sp>
      <p:pic>
        <p:nvPicPr>
          <p:cNvPr id="18434" name="Picture 2" descr="https://upload.wikimedia.org/wikipedia/commons/thumb/5/5d/CHL_orthographic.svg/551px-CHL_orthographic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124744"/>
            <a:ext cx="5248275" cy="5248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informace : </a:t>
            </a:r>
            <a:endParaRPr lang="cs-CZ" sz="36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71480"/>
            <a:ext cx="9144000" cy="62865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Rozloha</a:t>
            </a:r>
            <a:r>
              <a:rPr lang="cs-CZ" dirty="0" smtClean="0"/>
              <a:t> : 756 626 km² 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Obyvatelstvo</a:t>
            </a:r>
            <a:r>
              <a:rPr lang="cs-CZ" dirty="0" smtClean="0"/>
              <a:t> : 17, 3 miliónů (odhad 2011)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Hlavní město </a:t>
            </a:r>
            <a:r>
              <a:rPr lang="cs-CZ" dirty="0" smtClean="0"/>
              <a:t>: Santiago de Chile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Měna </a:t>
            </a:r>
            <a:r>
              <a:rPr lang="cs-CZ" dirty="0" smtClean="0"/>
              <a:t>: chilské peso 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Úřední řeč </a:t>
            </a:r>
            <a:r>
              <a:rPr lang="cs-CZ" dirty="0" smtClean="0"/>
              <a:t>: španělština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Nejvyšší bod </a:t>
            </a:r>
            <a:r>
              <a:rPr lang="cs-CZ" dirty="0" smtClean="0"/>
              <a:t>: Nevado </a:t>
            </a:r>
            <a:r>
              <a:rPr lang="cs-CZ" dirty="0" err="1" smtClean="0"/>
              <a:t>Ojos</a:t>
            </a:r>
            <a:r>
              <a:rPr lang="cs-CZ" dirty="0" smtClean="0"/>
              <a:t> </a:t>
            </a:r>
            <a:r>
              <a:rPr lang="cs-CZ" dirty="0" err="1" smtClean="0"/>
              <a:t>del</a:t>
            </a:r>
            <a:r>
              <a:rPr lang="cs-CZ" dirty="0" smtClean="0"/>
              <a:t> </a:t>
            </a:r>
            <a:r>
              <a:rPr lang="cs-CZ" dirty="0" err="1" smtClean="0"/>
              <a:t>Salado</a:t>
            </a:r>
            <a:r>
              <a:rPr lang="cs-CZ" dirty="0" smtClean="0"/>
              <a:t>(6880 m </a:t>
            </a:r>
            <a:r>
              <a:rPr lang="cs-CZ" dirty="0" err="1" smtClean="0"/>
              <a:t>n.m</a:t>
            </a:r>
            <a:r>
              <a:rPr lang="cs-CZ" dirty="0" smtClean="0"/>
              <a:t>.)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Vzdálenost</a:t>
            </a:r>
            <a:r>
              <a:rPr lang="cs-CZ" dirty="0" smtClean="0"/>
              <a:t> sever – jih(státu) : téměř 4330 km, průměrná východ – západ : 144 km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Povrch </a:t>
            </a:r>
            <a:r>
              <a:rPr lang="cs-CZ" dirty="0" smtClean="0"/>
              <a:t>: rozmanitý – Andy, náhorní plošina </a:t>
            </a:r>
            <a:r>
              <a:rPr lang="cs-CZ" dirty="0" err="1" smtClean="0"/>
              <a:t>Altiplano</a:t>
            </a:r>
            <a:r>
              <a:rPr lang="cs-CZ" dirty="0" smtClean="0"/>
              <a:t>, poušť </a:t>
            </a:r>
            <a:r>
              <a:rPr lang="cs-CZ" dirty="0" err="1" smtClean="0"/>
              <a:t>Atacama</a:t>
            </a:r>
            <a:r>
              <a:rPr lang="cs-CZ" dirty="0" smtClean="0"/>
              <a:t>, nejúrodnější Centrální údolí, Patagonie, na jihu souostroví Ohňová země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Fauna </a:t>
            </a:r>
            <a:r>
              <a:rPr lang="cs-CZ" dirty="0" smtClean="0"/>
              <a:t>: lama(vikuňa), alpaka, puma, kondor, lachtan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Ekonomika</a:t>
            </a:r>
            <a:r>
              <a:rPr lang="cs-CZ" dirty="0" smtClean="0"/>
              <a:t> : těžba mědi, kovů, dřeva, vývoz vína, ovoce, rybolov, cestovní ruch(horolezectví, rafting, lyžování)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</a:t>
            </a:r>
            <a:r>
              <a:rPr lang="cs-CZ" sz="3200" dirty="0" smtClean="0"/>
              <a:t> 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14356"/>
            <a:ext cx="9144000" cy="60007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Poušť </a:t>
            </a:r>
            <a:r>
              <a:rPr lang="cs-CZ" sz="2800" dirty="0" err="1" smtClean="0"/>
              <a:t>Atacama</a:t>
            </a:r>
            <a:r>
              <a:rPr lang="cs-CZ" sz="2800" dirty="0" smtClean="0"/>
              <a:t> je nejsušší na světě(1mm srážek/rok)</a:t>
            </a:r>
          </a:p>
          <a:p>
            <a:r>
              <a:rPr lang="cs-CZ" sz="2800" dirty="0" smtClean="0"/>
              <a:t> Ledové pole </a:t>
            </a:r>
            <a:r>
              <a:rPr lang="cs-CZ" sz="2800" dirty="0" err="1" smtClean="0"/>
              <a:t>Campo</a:t>
            </a:r>
            <a:r>
              <a:rPr lang="cs-CZ" sz="2800" dirty="0" smtClean="0"/>
              <a:t> de </a:t>
            </a:r>
            <a:r>
              <a:rPr lang="cs-CZ" sz="2800" dirty="0" err="1" smtClean="0"/>
              <a:t>Hielo</a:t>
            </a:r>
            <a:r>
              <a:rPr lang="cs-CZ" sz="2800" dirty="0" smtClean="0"/>
              <a:t> </a:t>
            </a:r>
            <a:r>
              <a:rPr lang="cs-CZ" sz="2800" dirty="0" err="1" smtClean="0"/>
              <a:t>Sur</a:t>
            </a:r>
            <a:r>
              <a:rPr lang="cs-CZ" sz="2800" dirty="0" smtClean="0"/>
              <a:t> v Patagonii   - největší </a:t>
            </a:r>
            <a:r>
              <a:rPr lang="cs-CZ" sz="2800" dirty="0" err="1" smtClean="0"/>
              <a:t>mimopolární</a:t>
            </a:r>
            <a:r>
              <a:rPr lang="cs-CZ" sz="2800" dirty="0" smtClean="0"/>
              <a:t> ledovec na světě. Neustále se sune, puká a burácí, dunění je daleko slyšitelné. Ledovcový splaz  </a:t>
            </a:r>
            <a:r>
              <a:rPr lang="cs-CZ" sz="2800" dirty="0" err="1" smtClean="0"/>
              <a:t>Perito</a:t>
            </a:r>
            <a:r>
              <a:rPr lang="cs-CZ" sz="2800" dirty="0" smtClean="0"/>
              <a:t> </a:t>
            </a:r>
            <a:r>
              <a:rPr lang="cs-CZ" sz="2800" dirty="0" err="1" smtClean="0"/>
              <a:t>Moreno</a:t>
            </a:r>
            <a:r>
              <a:rPr lang="cs-CZ" sz="2800" dirty="0" smtClean="0"/>
              <a:t> se „telí“(odlamuje) do </a:t>
            </a:r>
            <a:r>
              <a:rPr lang="cs-CZ" sz="2800" dirty="0" err="1" smtClean="0"/>
              <a:t>Lago</a:t>
            </a:r>
            <a:r>
              <a:rPr lang="cs-CZ" sz="2800" dirty="0" smtClean="0"/>
              <a:t> Argentino</a:t>
            </a:r>
          </a:p>
          <a:p>
            <a:r>
              <a:rPr lang="cs-CZ" sz="2800" dirty="0" smtClean="0"/>
              <a:t>Mrakodrap Gran Torre Santiago je nejvyšší v Jižní Americe</a:t>
            </a:r>
          </a:p>
          <a:p>
            <a:r>
              <a:rPr lang="cs-CZ" sz="2800" dirty="0" smtClean="0"/>
              <a:t>V některých odlehlých oblastech jsou dosud součástí ochrany hranic s Peru a Bolívií minová pole</a:t>
            </a:r>
          </a:p>
          <a:p>
            <a:r>
              <a:rPr lang="cs-CZ" sz="2800" dirty="0" smtClean="0"/>
              <a:t> Největší bazén světa(</a:t>
            </a:r>
            <a:r>
              <a:rPr lang="cs-CZ" sz="2800" dirty="0" err="1" smtClean="0"/>
              <a:t>Crystal</a:t>
            </a:r>
            <a:r>
              <a:rPr lang="cs-CZ" sz="2800" dirty="0" smtClean="0"/>
              <a:t> </a:t>
            </a:r>
            <a:r>
              <a:rPr lang="cs-CZ" sz="2800" dirty="0" err="1" smtClean="0"/>
              <a:t>Lagoon</a:t>
            </a:r>
            <a:r>
              <a:rPr lang="cs-CZ" sz="2800" dirty="0" smtClean="0"/>
              <a:t>)</a:t>
            </a:r>
            <a:r>
              <a:rPr lang="es-ES" sz="2400" dirty="0" smtClean="0"/>
              <a:t> </a:t>
            </a:r>
            <a:r>
              <a:rPr lang="cs-CZ" sz="2800" dirty="0" smtClean="0"/>
              <a:t>v</a:t>
            </a:r>
            <a:r>
              <a:rPr lang="es-ES" sz="2800" dirty="0" smtClean="0"/>
              <a:t> chilském resortu San Alfonso del Mar</a:t>
            </a:r>
            <a:r>
              <a:rPr lang="cs-CZ" sz="2800" dirty="0" smtClean="0"/>
              <a:t> měří 1 km a stál 30 mld.(Kč)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Prezidentský palác v Santiagu</a:t>
            </a:r>
            <a:endParaRPr lang="cs-CZ" sz="4000" dirty="0"/>
          </a:p>
        </p:txBody>
      </p:sp>
      <p:pic>
        <p:nvPicPr>
          <p:cNvPr id="4" name="Zástupný symbol pro obsah 3" descr="Presidentský palác v Santiag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000108"/>
            <a:ext cx="7429552" cy="50720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Symbol Chile – činný vulkán </a:t>
            </a:r>
            <a:r>
              <a:rPr lang="cs-CZ" sz="4000" dirty="0" err="1" smtClean="0"/>
              <a:t>Osorno</a:t>
            </a:r>
            <a:endParaRPr lang="cs-CZ" sz="4000" dirty="0"/>
          </a:p>
        </p:txBody>
      </p:sp>
      <p:pic>
        <p:nvPicPr>
          <p:cNvPr id="4" name="Zástupný symbol pro obsah 3" descr="Symbol Chile Osorn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214422"/>
            <a:ext cx="7286676" cy="50720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Činná sopka </a:t>
            </a:r>
            <a:r>
              <a:rPr lang="cs-CZ" sz="4000" dirty="0" err="1" smtClean="0"/>
              <a:t>Villarica</a:t>
            </a:r>
            <a:r>
              <a:rPr lang="cs-CZ" sz="4000" dirty="0" smtClean="0"/>
              <a:t>(2847 m) s ledovcem</a:t>
            </a:r>
            <a:endParaRPr lang="cs-CZ" sz="4000" dirty="0"/>
          </a:p>
        </p:txBody>
      </p:sp>
      <p:pic>
        <p:nvPicPr>
          <p:cNvPr id="4" name="Zástupný symbol pro obsah 3" descr="činná sopka Villaric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071546"/>
            <a:ext cx="7572428" cy="52149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9286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Patagonie – hornaté území na jihu, pokryté ledovci a jezery   </a:t>
            </a:r>
            <a:endParaRPr lang="cs-CZ" dirty="0"/>
          </a:p>
        </p:txBody>
      </p:sp>
      <p:pic>
        <p:nvPicPr>
          <p:cNvPr id="4" name="Zástupný symbol pro obsah 3" descr="Patagon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357298"/>
            <a:ext cx="7572427" cy="52149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Jezera v Patagonii </a:t>
            </a:r>
            <a:endParaRPr lang="cs-CZ" sz="4000" dirty="0"/>
          </a:p>
        </p:txBody>
      </p:sp>
      <p:pic>
        <p:nvPicPr>
          <p:cNvPr id="4" name="Zástupný symbol pro obsah 3" descr="Jezera v Patagoni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1071546"/>
            <a:ext cx="6786609" cy="505461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000132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Glaciar</a:t>
            </a:r>
            <a:r>
              <a:rPr lang="cs-CZ" sz="4000" dirty="0" smtClean="0"/>
              <a:t> </a:t>
            </a:r>
            <a:r>
              <a:rPr lang="cs-CZ" sz="4000" dirty="0" err="1" smtClean="0"/>
              <a:t>Grey</a:t>
            </a:r>
            <a:endParaRPr lang="cs-CZ" sz="4000" dirty="0"/>
          </a:p>
        </p:txBody>
      </p:sp>
      <p:pic>
        <p:nvPicPr>
          <p:cNvPr id="4" name="Zástupný symbol pro obsah 3" descr="Glaciar Gre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142984"/>
            <a:ext cx="6858047" cy="49831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Ledovec </a:t>
            </a:r>
            <a:r>
              <a:rPr lang="cs-CZ" sz="4000" dirty="0" err="1" smtClean="0"/>
              <a:t>Grey</a:t>
            </a:r>
            <a:r>
              <a:rPr lang="cs-CZ" sz="4000" dirty="0" smtClean="0"/>
              <a:t> – ledovcový splaz</a:t>
            </a:r>
            <a:endParaRPr lang="cs-CZ" sz="4000" dirty="0"/>
          </a:p>
        </p:txBody>
      </p:sp>
      <p:pic>
        <p:nvPicPr>
          <p:cNvPr id="4" name="Zástupný symbol pro obsah 3" descr="Ledovec Gre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214422"/>
            <a:ext cx="6929486" cy="481171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Nejznámější NP </a:t>
            </a:r>
            <a:r>
              <a:rPr lang="cs-CZ" sz="3600" dirty="0" err="1" smtClean="0"/>
              <a:t>Torres</a:t>
            </a:r>
            <a:r>
              <a:rPr lang="cs-CZ" sz="3600" dirty="0" smtClean="0"/>
              <a:t> </a:t>
            </a:r>
            <a:r>
              <a:rPr lang="cs-CZ" sz="3600" dirty="0" err="1" smtClean="0"/>
              <a:t>del</a:t>
            </a:r>
            <a:r>
              <a:rPr lang="cs-CZ" sz="3600" dirty="0" smtClean="0"/>
              <a:t> </a:t>
            </a:r>
            <a:r>
              <a:rPr lang="cs-CZ" sz="3600" dirty="0" err="1" smtClean="0"/>
              <a:t>Paine</a:t>
            </a:r>
            <a:r>
              <a:rPr lang="cs-CZ" sz="3600" dirty="0" smtClean="0"/>
              <a:t> v Patagonii </a:t>
            </a:r>
            <a:endParaRPr lang="cs-CZ" sz="3600" dirty="0"/>
          </a:p>
        </p:txBody>
      </p:sp>
      <p:pic>
        <p:nvPicPr>
          <p:cNvPr id="4" name="Zástupný symbol pro obsah 3" descr="NP Torres del Pain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285860"/>
            <a:ext cx="6858048" cy="52864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Punta</a:t>
            </a:r>
            <a:r>
              <a:rPr lang="cs-CZ" sz="3600" dirty="0" smtClean="0"/>
              <a:t> </a:t>
            </a:r>
            <a:r>
              <a:rPr lang="cs-CZ" sz="3600" dirty="0" err="1" smtClean="0"/>
              <a:t>Arenas</a:t>
            </a:r>
            <a:r>
              <a:rPr lang="cs-CZ" sz="3600" dirty="0" smtClean="0"/>
              <a:t>, jedno z nejjižněji položených měst. V okolní hnízdí tučňáci magellanští.  </a:t>
            </a:r>
            <a:endParaRPr lang="cs-CZ" sz="3600" dirty="0"/>
          </a:p>
        </p:txBody>
      </p:sp>
      <p:pic>
        <p:nvPicPr>
          <p:cNvPr id="4" name="Zástupný symbol pro obsah 3" descr="Punta Arena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7937" r="4878"/>
          <a:stretch>
            <a:fillRect/>
          </a:stretch>
        </p:blipFill>
        <p:spPr>
          <a:xfrm>
            <a:off x="357158" y="1142984"/>
            <a:ext cx="5572164" cy="4143404"/>
          </a:xfrm>
        </p:spPr>
      </p:pic>
      <p:sp>
        <p:nvSpPr>
          <p:cNvPr id="5" name="TextovéPole 4"/>
          <p:cNvSpPr txBox="1"/>
          <p:nvPr/>
        </p:nvSpPr>
        <p:spPr>
          <a:xfrm>
            <a:off x="0" y="6143644"/>
            <a:ext cx="61436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Dostupné z : http://cs.wikipedia.org/wiki/Tu%C4%8D%C5%88%C3%A1k_magellansk%C3%BD#mediaviewer/Soubor:Magellanic_Penguin.jpg</a:t>
            </a:r>
            <a:endParaRPr lang="cs-CZ" sz="1000" dirty="0"/>
          </a:p>
        </p:txBody>
      </p:sp>
      <p:pic>
        <p:nvPicPr>
          <p:cNvPr id="6146" name="Picture 2" descr="C:\Documents and Settings\Administrator\Local Settings\Temporary Internet Files\Content.IE5\BVO4B607\250px-Magellanic_Penguin[1].jpg"/>
          <p:cNvPicPr>
            <a:picLocks noChangeAspect="1" noChangeArrowheads="1"/>
          </p:cNvPicPr>
          <p:nvPr/>
        </p:nvPicPr>
        <p:blipFill>
          <a:blip r:embed="rId3" cstate="print"/>
          <a:srcRect t="14671" b="13472"/>
          <a:stretch>
            <a:fillRect/>
          </a:stretch>
        </p:blipFill>
        <p:spPr bwMode="auto">
          <a:xfrm>
            <a:off x="6143636" y="3929066"/>
            <a:ext cx="2857520" cy="2928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785818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Tržiště v </a:t>
            </a:r>
            <a:r>
              <a:rPr lang="cs-CZ" sz="4000" dirty="0" err="1" smtClean="0"/>
              <a:t>Puerto</a:t>
            </a:r>
            <a:r>
              <a:rPr lang="cs-CZ" sz="4000" dirty="0" smtClean="0"/>
              <a:t> </a:t>
            </a:r>
            <a:r>
              <a:rPr lang="cs-CZ" sz="4000" dirty="0" err="1" smtClean="0"/>
              <a:t>Montt</a:t>
            </a:r>
            <a:r>
              <a:rPr lang="cs-CZ" sz="4000" dirty="0" smtClean="0"/>
              <a:t> (</a:t>
            </a:r>
            <a:r>
              <a:rPr lang="cs-CZ" sz="4000" dirty="0" smtClean="0"/>
              <a:t>nejdůležitější přístav v jižní části Chile) </a:t>
            </a:r>
            <a:endParaRPr lang="cs-CZ" sz="4000" dirty="0"/>
          </a:p>
        </p:txBody>
      </p:sp>
      <p:pic>
        <p:nvPicPr>
          <p:cNvPr id="4" name="Zástupný symbol pro obsah 3" descr="tržiště v Puerto Mo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1643050"/>
            <a:ext cx="3214710" cy="4525963"/>
          </a:xfrm>
        </p:spPr>
      </p:pic>
      <p:pic>
        <p:nvPicPr>
          <p:cNvPr id="5" name="Obrázek 4" descr="tržiště v Puerto Mont (2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14744" y="1357298"/>
            <a:ext cx="5072066" cy="4857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86874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Chile patří Velikonoční </a:t>
            </a:r>
            <a:r>
              <a:rPr lang="cs-CZ" sz="3600" dirty="0" smtClean="0"/>
              <a:t>ostrov (</a:t>
            </a:r>
            <a:r>
              <a:rPr lang="cs-CZ" sz="3600" dirty="0" smtClean="0"/>
              <a:t>Rapa </a:t>
            </a:r>
            <a:r>
              <a:rPr lang="cs-CZ" sz="3600" dirty="0" err="1" smtClean="0"/>
              <a:t>Nui</a:t>
            </a:r>
            <a:r>
              <a:rPr lang="cs-CZ" sz="3600" dirty="0" smtClean="0"/>
              <a:t>) v Polynésii, proslavený sochami moai a </a:t>
            </a:r>
            <a:r>
              <a:rPr lang="cs-CZ" sz="3600" dirty="0" err="1" smtClean="0"/>
              <a:t>petroglyfy</a:t>
            </a:r>
            <a:r>
              <a:rPr lang="cs-CZ" sz="3600" dirty="0" smtClean="0"/>
              <a:t>  </a:t>
            </a:r>
            <a:endParaRPr lang="cs-CZ" sz="3600" dirty="0"/>
          </a:p>
        </p:txBody>
      </p:sp>
      <p:pic>
        <p:nvPicPr>
          <p:cNvPr id="30723" name="Picture 3" descr="C:\Documents and Settings\Administrator\Local Settings\Temporary Internet Files\Content.IE5\2OOO8V93\220px-Makemake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484784"/>
            <a:ext cx="3566200" cy="29969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64088" y="4857760"/>
            <a:ext cx="3779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z : http://cs.wikipedia.org/wiki/Velikono%C4%8Dn%C3%AD_ostrov#mediaviewer/Soubor:Makemake.jpeg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6143644"/>
            <a:ext cx="914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z : http://cs.wikipedia.org/wiki/Velikono%C4%8Dn%C3%AD_ostrov#mediaviewer/Soubor:AhuAkivi.jpg</a:t>
            </a:r>
            <a:endParaRPr lang="cs-CZ" sz="1200" dirty="0"/>
          </a:p>
        </p:txBody>
      </p:sp>
      <p:pic>
        <p:nvPicPr>
          <p:cNvPr id="2050" name="Picture 2" descr="http://upload.wikimedia.org/wikipedia/commons/thumb/f/f7/AhuAkivi.jpg/1280px-AhuAkiv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84784"/>
            <a:ext cx="5040560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Zdroj informací :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r>
              <a:rPr lang="cs-CZ" sz="1800" smtClean="0">
                <a:hlinkClick r:id="rId2"/>
              </a:rPr>
              <a:t>http</a:t>
            </a:r>
            <a:r>
              <a:rPr lang="cs-CZ" sz="1800" smtClean="0">
                <a:hlinkClick r:id="rId2"/>
              </a:rPr>
              <a:t>://</a:t>
            </a:r>
            <a:r>
              <a:rPr lang="cs-CZ" sz="1800" smtClean="0">
                <a:hlinkClick r:id="rId2"/>
              </a:rPr>
              <a:t>cs.wikipedia.org/wiki/Chile</a:t>
            </a:r>
            <a:endParaRPr lang="cs-CZ" sz="1800" smtClean="0"/>
          </a:p>
          <a:p>
            <a:r>
              <a:rPr lang="cs-CZ" sz="1800" smtClean="0"/>
              <a:t>Foto </a:t>
            </a:r>
            <a:r>
              <a:rPr lang="cs-CZ" sz="1800" dirty="0" smtClean="0"/>
              <a:t>bez uvedeného zdroje : z vlastního  archívu</a:t>
            </a:r>
          </a:p>
          <a:p>
            <a:endParaRPr lang="cs-CZ" sz="18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344</Words>
  <Application>Microsoft Office PowerPoint</Application>
  <PresentationFormat>Předvádění na obrazovce (4:3)</PresentationFormat>
  <Paragraphs>39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Chilská republika</vt:lpstr>
      <vt:lpstr>Základní informace : </vt:lpstr>
      <vt:lpstr>Zajímavosti : </vt:lpstr>
      <vt:lpstr>Prezidentský palác v Santiagu</vt:lpstr>
      <vt:lpstr>Symbol Chile – činný vulkán Osorno</vt:lpstr>
      <vt:lpstr>Činná sopka Villarica(2847 m) s ledovcem</vt:lpstr>
      <vt:lpstr>Patagonie – hornaté území na jihu, pokryté ledovci a jezery   </vt:lpstr>
      <vt:lpstr>Jezera v Patagonii </vt:lpstr>
      <vt:lpstr>Glaciar Grey</vt:lpstr>
      <vt:lpstr>Ledovec Grey – ledovcový splaz</vt:lpstr>
      <vt:lpstr>Nejznámější NP Torres del Paine v Patagonii </vt:lpstr>
      <vt:lpstr>Punta Arenas, jedno z nejjižněji položených měst. V okolní hnízdí tučňáci magellanští.  </vt:lpstr>
      <vt:lpstr>Tržiště v Puerto Montt (nejdůležitější přístav v jižní části Chile) </vt:lpstr>
      <vt:lpstr>Chile patří Velikonoční ostrov (Rapa Nui) v Polynésii, proslavený sochami moai a petroglyfy  </vt:lpstr>
      <vt:lpstr>Zdroj informací 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Chille</dc:title>
  <dc:subject>ZCR</dc:subject>
  <dc:creator>Irena Jánská</dc:creator>
  <cp:lastModifiedBy>Dum</cp:lastModifiedBy>
  <cp:revision>8</cp:revision>
  <dcterms:created xsi:type="dcterms:W3CDTF">2013-01-22T09:05:30Z</dcterms:created>
  <dcterms:modified xsi:type="dcterms:W3CDTF">2014-07-08T17:38:35Z</dcterms:modified>
</cp:coreProperties>
</file>