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3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476"/>
    <a:srgbClr val="2F15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EB981-3C91-4A33-99C8-CA3D8DE63195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51358-DB13-4389-9570-6A21D15810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779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1. Spoj obrázek s prvním písmenem. 2. Klikni na jednotlivé obrázky pro kontrolu. 3. Ke slovům dopiš správný člen.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51358-DB13-4389-9570-6A21D158106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581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lon&amp;ex=1#ai:MC900215227|" TargetMode="External"/><Relationship Id="rId3" Type="http://schemas.openxmlformats.org/officeDocument/2006/relationships/hyperlink" Target="http://office.microsoft.com/cs-cz/images/results.aspx?qu=hrozno&amp;ex=1#ai:MC900436896|" TargetMode="External"/><Relationship Id="rId7" Type="http://schemas.openxmlformats.org/officeDocument/2006/relationships/hyperlink" Target="http://office.microsoft.com/cs-cz/images/results.aspx?qu=pes&amp;ex=1#ai:MC900435448|" TargetMode="External"/><Relationship Id="rId2" Type="http://schemas.openxmlformats.org/officeDocument/2006/relationships/hyperlink" Target="http://office.microsoft.com/cs-cz/images/results.aspx?qu=jablko&amp;ex=2#ai:MC900441708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auto&amp;ex=1#ai:MC900441736|" TargetMode="External"/><Relationship Id="rId5" Type="http://schemas.openxmlformats.org/officeDocument/2006/relationships/hyperlink" Target="http://office.microsoft.com/cs-cz/images/results.aspx?qu=tabule&amp;ex=1#ai:MP900438739|" TargetMode="External"/><Relationship Id="rId4" Type="http://schemas.openxmlformats.org/officeDocument/2006/relationships/hyperlink" Target="http://office.microsoft.com/cs-cz/images/results.aspx?qu=%C5%BE%C3%A1ba&amp;ex=1#ai:MP900446595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3528" y="332656"/>
            <a:ext cx="8496944" cy="6261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smtClean="0">
                <a:solidFill>
                  <a:srgbClr val="FF0000"/>
                </a:solidFill>
              </a:rPr>
              <a:t>VY_32_INOVACE_01_AJ_Alphabet </a:t>
            </a:r>
            <a:r>
              <a:rPr lang="cs-CZ" sz="3600" dirty="0" smtClean="0">
                <a:solidFill>
                  <a:srgbClr val="FF0000"/>
                </a:solidFill>
              </a:rPr>
              <a:t>1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47667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Jazyk a jazyková komunikace</a:t>
            </a:r>
          </a:p>
          <a:p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             Anglický jazyk</a:t>
            </a:r>
            <a:endParaRPr lang="cs-CZ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Mgr. Irena Trefilová</a:t>
            </a:r>
            <a:endParaRPr lang="cs-CZ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83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0462" y="476672"/>
            <a:ext cx="8496944" cy="61178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349858" y="476672"/>
            <a:ext cx="24104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ANOTACE</a:t>
            </a:r>
            <a:endParaRPr lang="cs-CZ" sz="4400" b="1" cap="none" spc="0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66486" y="1582340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1., 2.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3. 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apple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board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car, dog,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elephant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frog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grapes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alphabet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letters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A, B, C, D, E, F, G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hláskování tématu 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„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Alphabet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614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23528" y="476672"/>
            <a:ext cx="8496944" cy="61178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010660" y="476672"/>
            <a:ext cx="70888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ALPHABET - 1</a:t>
            </a:r>
            <a:endParaRPr lang="cs-CZ" sz="9600" b="1" cap="none" spc="0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8934" y="2763996"/>
            <a:ext cx="1039067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63688" y="4809434"/>
            <a:ext cx="974947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2132856"/>
            <a:ext cx="931665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95681" y="4100485"/>
            <a:ext cx="107433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2" y="2329116"/>
            <a:ext cx="872355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11732" y="4941168"/>
            <a:ext cx="832279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7484" y="3362884"/>
            <a:ext cx="1083951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</a:t>
            </a:r>
            <a:endParaRPr lang="cs-CZ" sz="11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20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48787" y="508226"/>
            <a:ext cx="8496944" cy="61178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316871" y="4474003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002060"/>
                </a:solidFill>
                <a:latin typeface="Cambria" pitchFamily="18" charset="0"/>
              </a:rPr>
              <a:t>dʒi</a:t>
            </a:r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700718" y="1676445"/>
            <a:ext cx="708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  <a:latin typeface="Cambria" pitchFamily="18" charset="0"/>
              </a:rPr>
              <a:t>[</a:t>
            </a:r>
            <a:r>
              <a:rPr lang="cs-CZ" sz="2800" dirty="0" err="1">
                <a:solidFill>
                  <a:srgbClr val="002060"/>
                </a:solidFill>
                <a:latin typeface="Cambria" pitchFamily="18" charset="0"/>
              </a:rPr>
              <a:t>ei</a:t>
            </a:r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4909" y="2784611"/>
            <a:ext cx="718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002060"/>
                </a:solidFill>
                <a:latin typeface="Cambria" pitchFamily="18" charset="0"/>
              </a:rPr>
              <a:t>ef</a:t>
            </a:r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11964" y="5156611"/>
            <a:ext cx="628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[i:]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61392" y="4633391"/>
            <a:ext cx="8274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[di:]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38964" y="1414835"/>
            <a:ext cx="782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[si:]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26313" y="184361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[</a:t>
            </a:r>
            <a:r>
              <a:rPr lang="cs-CZ" sz="2800" dirty="0" err="1" smtClean="0">
                <a:solidFill>
                  <a:srgbClr val="002060"/>
                </a:solidFill>
                <a:latin typeface="Cambria" pitchFamily="18" charset="0"/>
              </a:rPr>
              <a:t>bi</a:t>
            </a:r>
            <a:r>
              <a:rPr lang="cs-CZ" sz="2800" dirty="0" smtClean="0">
                <a:solidFill>
                  <a:srgbClr val="002060"/>
                </a:solidFill>
                <a:latin typeface="Cambria" pitchFamily="18" charset="0"/>
              </a:rPr>
              <a:t>:]</a:t>
            </a:r>
            <a:endParaRPr lang="cs-CZ" sz="2800" dirty="0">
              <a:solidFill>
                <a:srgbClr val="002060"/>
              </a:solidFill>
              <a:latin typeface="Cambria" pitchFamily="18" charset="0"/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7188214" y="665751"/>
            <a:ext cx="1854986" cy="2400657"/>
            <a:chOff x="6884867" y="271135"/>
            <a:chExt cx="1854986" cy="2400657"/>
          </a:xfrm>
        </p:grpSpPr>
        <p:sp>
          <p:nvSpPr>
            <p:cNvPr id="24" name="Obdélník 23"/>
            <p:cNvSpPr/>
            <p:nvPr/>
          </p:nvSpPr>
          <p:spPr>
            <a:xfrm>
              <a:off x="6884867" y="291798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7132492" y="271135"/>
              <a:ext cx="1350050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A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711753" y="1166502"/>
            <a:ext cx="1854986" cy="2400657"/>
            <a:chOff x="4756746" y="250473"/>
            <a:chExt cx="1854986" cy="2400657"/>
          </a:xfrm>
        </p:grpSpPr>
        <p:sp>
          <p:nvSpPr>
            <p:cNvPr id="23" name="Obdélník 22"/>
            <p:cNvSpPr/>
            <p:nvPr/>
          </p:nvSpPr>
          <p:spPr>
            <a:xfrm>
              <a:off x="4756746" y="271135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5052495" y="250473"/>
              <a:ext cx="1263487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B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348921" y="1187164"/>
            <a:ext cx="1854986" cy="2400657"/>
            <a:chOff x="2700231" y="250473"/>
            <a:chExt cx="1854986" cy="2400657"/>
          </a:xfrm>
        </p:grpSpPr>
        <p:sp>
          <p:nvSpPr>
            <p:cNvPr id="22" name="Obdélník 21"/>
            <p:cNvSpPr/>
            <p:nvPr/>
          </p:nvSpPr>
          <p:spPr>
            <a:xfrm>
              <a:off x="2700231" y="271135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3032165" y="250473"/>
              <a:ext cx="1202573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C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6627764" y="3681434"/>
            <a:ext cx="1854986" cy="2427134"/>
            <a:chOff x="6884867" y="2562665"/>
            <a:chExt cx="1854986" cy="2427134"/>
          </a:xfrm>
        </p:grpSpPr>
        <p:sp>
          <p:nvSpPr>
            <p:cNvPr id="21" name="Obdélník 20"/>
            <p:cNvSpPr/>
            <p:nvPr/>
          </p:nvSpPr>
          <p:spPr>
            <a:xfrm>
              <a:off x="6884867" y="2630467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7106878" y="2562665"/>
              <a:ext cx="1410964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G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4397025" y="4309162"/>
            <a:ext cx="1854986" cy="2409385"/>
            <a:chOff x="4767359" y="2614191"/>
            <a:chExt cx="1854986" cy="2409385"/>
          </a:xfrm>
        </p:grpSpPr>
        <p:sp>
          <p:nvSpPr>
            <p:cNvPr id="20" name="Obdélník 19"/>
            <p:cNvSpPr/>
            <p:nvPr/>
          </p:nvSpPr>
          <p:spPr>
            <a:xfrm>
              <a:off x="4767359" y="2664244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133640" y="2614191"/>
              <a:ext cx="1122423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E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2161370" y="3985819"/>
            <a:ext cx="1854986" cy="2409385"/>
            <a:chOff x="2696556" y="2634853"/>
            <a:chExt cx="1854986" cy="2409385"/>
          </a:xfrm>
        </p:grpSpPr>
        <p:sp>
          <p:nvSpPr>
            <p:cNvPr id="19" name="Obdélník 18"/>
            <p:cNvSpPr/>
            <p:nvPr/>
          </p:nvSpPr>
          <p:spPr>
            <a:xfrm>
              <a:off x="2696556" y="2634853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851813" y="2643581"/>
              <a:ext cx="1396536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D</a:t>
              </a:r>
              <a:endParaRPr lang="cs-CZ" sz="15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8782" y="1984379"/>
            <a:ext cx="1854986" cy="2402939"/>
            <a:chOff x="549347" y="402382"/>
            <a:chExt cx="1854986" cy="2402939"/>
          </a:xfrm>
        </p:grpSpPr>
        <p:sp>
          <p:nvSpPr>
            <p:cNvPr id="10" name="Obdélník 9"/>
            <p:cNvSpPr/>
            <p:nvPr/>
          </p:nvSpPr>
          <p:spPr>
            <a:xfrm>
              <a:off x="549347" y="402382"/>
              <a:ext cx="1854986" cy="235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953378" y="404664"/>
              <a:ext cx="1067921" cy="24006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F</a:t>
              </a:r>
            </a:p>
          </p:txBody>
        </p:sp>
      </p:grpSp>
      <p:sp>
        <p:nvSpPr>
          <p:cNvPr id="31" name="TextovéPole 30"/>
          <p:cNvSpPr txBox="1"/>
          <p:nvPr/>
        </p:nvSpPr>
        <p:spPr>
          <a:xfrm>
            <a:off x="410949" y="430108"/>
            <a:ext cx="37008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letters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4000" b="1" dirty="0">
              <a:ln w="12700">
                <a:solidFill>
                  <a:srgbClr val="2F1543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299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45314" y="496566"/>
            <a:ext cx="8496944" cy="61178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5549904" y="1374833"/>
            <a:ext cx="18719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grapes</a:t>
            </a:r>
            <a:endParaRPr lang="cs-CZ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13906" y="3172842"/>
            <a:ext cx="121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frog</a:t>
            </a:r>
            <a:endParaRPr lang="cs-CZ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85552" y="5318416"/>
            <a:ext cx="1892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elephant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8899" y="5590502"/>
            <a:ext cx="1136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dog</a:t>
            </a:r>
            <a:endParaRPr lang="cs-CZ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22969" y="5258167"/>
            <a:ext cx="9633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car</a:t>
            </a:r>
            <a:endParaRPr lang="cs-CZ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7434" y="2988177"/>
            <a:ext cx="13155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</a:t>
            </a:r>
            <a:r>
              <a:rPr lang="cs-CZ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lack</a:t>
            </a:r>
            <a:endParaRPr lang="cs-CZ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board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35303" y="468664"/>
            <a:ext cx="61167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Which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letter</a:t>
            </a:r>
            <a:r>
              <a:rPr lang="cs-CZ" sz="4000" b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is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first</a:t>
            </a:r>
            <a:r>
              <a:rPr lang="cs-CZ" sz="4000" b="1" dirty="0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 </a:t>
            </a:r>
            <a:r>
              <a:rPr lang="cs-CZ" sz="2800" b="1" dirty="0" err="1" smtClean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Join</a:t>
            </a:r>
            <a:r>
              <a:rPr lang="cs-CZ" sz="2800" b="1" dirty="0">
                <a:ln w="12700">
                  <a:solidFill>
                    <a:srgbClr val="2F1543"/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cs-CZ" sz="4000" b="1" dirty="0">
              <a:ln w="12700">
                <a:solidFill>
                  <a:srgbClr val="2F1543"/>
                </a:solidFill>
                <a:prstDash val="solid"/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92209" y="1583507"/>
            <a:ext cx="12554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apple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8" name="Picture 4" descr="C:\Documents and Settings\notebook\Local Settings\Temporary Internet Files\Content.IE5\4DMF4L6F\MP90043873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32" y="2749791"/>
            <a:ext cx="2158073" cy="143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157401" y="4798336"/>
            <a:ext cx="2392503" cy="1686489"/>
            <a:chOff x="3301073" y="5171511"/>
            <a:chExt cx="2392503" cy="1686489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8" name="Ovál 7"/>
            <p:cNvSpPr/>
            <p:nvPr/>
          </p:nvSpPr>
          <p:spPr>
            <a:xfrm>
              <a:off x="3301073" y="5171511"/>
              <a:ext cx="2392503" cy="16864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3" name="Picture 9" descr="C:\Documents and Settings\notebook\Local Settings\Temporary Internet Files\Content.IE5\4DMF4L6F\MC900435448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5305559"/>
              <a:ext cx="1835150" cy="1441450"/>
            </a:xfrm>
            <a:prstGeom prst="rect">
              <a:avLst/>
            </a:prstGeom>
            <a:grpFill/>
            <a:ln>
              <a:noFill/>
            </a:ln>
            <a:extLst/>
          </p:spPr>
        </p:pic>
      </p:grpSp>
      <p:grpSp>
        <p:nvGrpSpPr>
          <p:cNvPr id="12" name="Skupina 11"/>
          <p:cNvGrpSpPr/>
          <p:nvPr/>
        </p:nvGrpSpPr>
        <p:grpSpPr>
          <a:xfrm>
            <a:off x="5603666" y="4285592"/>
            <a:ext cx="1948004" cy="2301089"/>
            <a:chOff x="5697044" y="4567765"/>
            <a:chExt cx="1948004" cy="2301089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1" name="Obdélník 10"/>
            <p:cNvSpPr/>
            <p:nvPr/>
          </p:nvSpPr>
          <p:spPr>
            <a:xfrm>
              <a:off x="5697044" y="5287874"/>
              <a:ext cx="1948004" cy="11336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7" name="Picture 13" descr="C:\Documents and Settings\notebook\Local Settings\Temporary Internet Files\Content.IE5\IBG3MXSD\MC900215227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7044" y="4567765"/>
              <a:ext cx="1948004" cy="2301089"/>
            </a:xfrm>
            <a:prstGeom prst="rect">
              <a:avLst/>
            </a:prstGeom>
            <a:grpFill/>
            <a:ln>
              <a:noFill/>
            </a:ln>
            <a:extLst/>
          </p:spPr>
        </p:pic>
      </p:grpSp>
      <p:pic>
        <p:nvPicPr>
          <p:cNvPr id="1039" name="Picture 15" descr="C:\Documents and Settings\notebook\Local Settings\Temporary Internet Files\Content.IE5\S5A38PAN\MP90044659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6" y="2348880"/>
            <a:ext cx="1513545" cy="194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242141" y="1049422"/>
            <a:ext cx="2487451" cy="1714500"/>
            <a:chOff x="5721641" y="773842"/>
            <a:chExt cx="2487451" cy="17145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5" name="Ovál 14"/>
            <p:cNvSpPr/>
            <p:nvPr/>
          </p:nvSpPr>
          <p:spPr>
            <a:xfrm>
              <a:off x="5721641" y="974631"/>
              <a:ext cx="2487451" cy="13742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40" name="Picture 16" descr="C:\Documents and Settings\notebook\Local Settings\Temporary Internet Files\Content.IE5\WBWZ43O9\MC900436896[1]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5092" y="773842"/>
              <a:ext cx="1714500" cy="1714500"/>
            </a:xfrm>
            <a:prstGeom prst="rect">
              <a:avLst/>
            </a:prstGeom>
            <a:grpFill/>
            <a:ln>
              <a:noFill/>
            </a:ln>
            <a:extLst/>
          </p:spPr>
        </p:pic>
      </p:grpSp>
      <p:sp>
        <p:nvSpPr>
          <p:cNvPr id="3" name="Obdélník 2"/>
          <p:cNvSpPr/>
          <p:nvPr/>
        </p:nvSpPr>
        <p:spPr>
          <a:xfrm>
            <a:off x="2833458" y="2973106"/>
            <a:ext cx="3834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rgbClr val="2F1543"/>
                  </a:solidFill>
                  <a:prstDash val="solid"/>
                  <a:miter lim="800000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B C D E F G</a:t>
            </a:r>
            <a:endParaRPr lang="cs-CZ" sz="5400" b="1" cap="none" spc="0" dirty="0">
              <a:ln w="18000">
                <a:solidFill>
                  <a:srgbClr val="2F1543"/>
                </a:solidFill>
                <a:prstDash val="solid"/>
                <a:miter lim="800000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2" descr="C:\Users\Admin\AppData\Local\Microsoft\Windows\Temporary Internet Files\Content.IE5\9MNA66BF\MC900441708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192" y="900054"/>
            <a:ext cx="1780554" cy="178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G63HN16T\MC900441736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17" y="4438292"/>
            <a:ext cx="2176140" cy="217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65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23528" y="476672"/>
            <a:ext cx="8496944" cy="61379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81531" y="806752"/>
            <a:ext cx="62934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 </a:t>
            </a:r>
            <a:r>
              <a:rPr lang="cs-CZ" sz="3600" b="1" dirty="0" err="1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you</a:t>
            </a:r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know</a:t>
            </a:r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any</a:t>
            </a:r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words</a:t>
            </a:r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 </a:t>
            </a:r>
            <a:r>
              <a:rPr lang="cs-CZ" sz="3600" b="1" dirty="0" err="1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Write</a:t>
            </a:r>
            <a:r>
              <a:rPr lang="cs-CZ" sz="3600" b="1" dirty="0" smtClean="0">
                <a:ln w="12700">
                  <a:solidFill>
                    <a:srgbClr val="532476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cs-CZ" sz="3600" b="1" dirty="0">
              <a:ln w="12700">
                <a:solidFill>
                  <a:srgbClr val="532476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040625"/>
              </p:ext>
            </p:extLst>
          </p:nvPr>
        </p:nvGraphicFramePr>
        <p:xfrm>
          <a:off x="525373" y="2449943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0080"/>
                <a:gridCol w="3240360"/>
              </a:tblGrid>
              <a:tr h="864096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 anchorCtr="1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688350"/>
              </p:ext>
            </p:extLst>
          </p:nvPr>
        </p:nvGraphicFramePr>
        <p:xfrm>
          <a:off x="4773845" y="1776244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648072"/>
                <a:gridCol w="3312368"/>
              </a:tblGrid>
              <a:tr h="864096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300096"/>
              </p:ext>
            </p:extLst>
          </p:nvPr>
        </p:nvGraphicFramePr>
        <p:xfrm>
          <a:off x="525373" y="3528279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0080"/>
                <a:gridCol w="3240360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 anchorCtr="1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521393"/>
              </p:ext>
            </p:extLst>
          </p:nvPr>
        </p:nvGraphicFramePr>
        <p:xfrm>
          <a:off x="4773845" y="2964376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648072"/>
                <a:gridCol w="3312368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928763"/>
              </p:ext>
            </p:extLst>
          </p:nvPr>
        </p:nvGraphicFramePr>
        <p:xfrm>
          <a:off x="525373" y="4725707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0080"/>
                <a:gridCol w="3240360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808542"/>
              </p:ext>
            </p:extLst>
          </p:nvPr>
        </p:nvGraphicFramePr>
        <p:xfrm>
          <a:off x="4773845" y="4152508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648072"/>
                <a:gridCol w="3312368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620200"/>
              </p:ext>
            </p:extLst>
          </p:nvPr>
        </p:nvGraphicFramePr>
        <p:xfrm>
          <a:off x="4773845" y="5340640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648072"/>
                <a:gridCol w="3312368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660253" y="3661772"/>
            <a:ext cx="399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B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Candar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35068" y="4296524"/>
            <a:ext cx="360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F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69389" y="2634122"/>
            <a:ext cx="410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A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Candar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911083" y="3138552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E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903007" y="5488694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G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76283" y="4815527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C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899000" y="1926723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chemeClr val="accent4">
                    <a:lumMod val="50000"/>
                  </a:schemeClr>
                </a:solidFill>
                <a:latin typeface="Candara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59929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838" y="587106"/>
            <a:ext cx="798603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(Klipart):</a:t>
            </a:r>
          </a:p>
          <a:p>
            <a:endParaRPr lang="cs-CZ" dirty="0"/>
          </a:p>
          <a:p>
            <a:endParaRPr lang="cs-CZ" sz="1400" b="1" i="1" dirty="0"/>
          </a:p>
          <a:p>
            <a:r>
              <a:rPr lang="cs-CZ" sz="1100" b="1" i="1" dirty="0" err="1" smtClean="0"/>
              <a:t>apple</a:t>
            </a:r>
            <a:r>
              <a:rPr lang="cs-CZ" sz="1100" b="1" i="1" dirty="0" smtClean="0"/>
              <a:t>  </a:t>
            </a:r>
            <a:r>
              <a:rPr lang="cs-CZ" sz="1100" b="1" i="1" dirty="0">
                <a:hlinkClick r:id="rId2"/>
              </a:rPr>
              <a:t>http://office.microsoft.com/cs-cz/images/results.aspx?qu=jablko&amp;ex=2#ai:MC900441708</a:t>
            </a:r>
            <a:r>
              <a:rPr lang="cs-CZ" sz="1100" b="1" i="1" dirty="0" smtClean="0">
                <a:hlinkClick r:id="rId2"/>
              </a:rPr>
              <a:t>|</a:t>
            </a:r>
            <a:endParaRPr lang="cs-CZ" sz="1100" b="1" i="1" dirty="0" smtClean="0"/>
          </a:p>
          <a:p>
            <a:r>
              <a:rPr lang="cs-CZ" sz="1100" b="1" i="1" dirty="0" err="1" smtClean="0"/>
              <a:t>grapes</a:t>
            </a:r>
            <a:r>
              <a:rPr lang="cs-CZ" sz="1100" b="1" i="1" dirty="0" smtClean="0"/>
              <a:t>  </a:t>
            </a:r>
            <a:r>
              <a:rPr lang="cs-CZ" sz="1100" b="1" i="1" dirty="0">
                <a:hlinkClick r:id="rId3"/>
              </a:rPr>
              <a:t>http://office.microsoft.com/cs-cz/images/results.aspx?qu=hrozno&amp;ex=1#ai:MC900436896</a:t>
            </a:r>
            <a:r>
              <a:rPr lang="cs-CZ" sz="1100" b="1" i="1" dirty="0" smtClean="0">
                <a:hlinkClick r:id="rId3"/>
              </a:rPr>
              <a:t>|</a:t>
            </a:r>
            <a:endParaRPr lang="cs-CZ" sz="1100" b="1" i="1" dirty="0" smtClean="0"/>
          </a:p>
          <a:p>
            <a:r>
              <a:rPr lang="cs-CZ" sz="1100" b="1" i="1" dirty="0" err="1" smtClean="0"/>
              <a:t>frog</a:t>
            </a:r>
            <a:r>
              <a:rPr lang="cs-CZ" sz="1100" b="1" i="1" dirty="0"/>
              <a:t>  </a:t>
            </a:r>
            <a:r>
              <a:rPr lang="cs-CZ" sz="1100" b="1" i="1" dirty="0">
                <a:hlinkClick r:id="rId4"/>
              </a:rPr>
              <a:t>http://office.microsoft.com/cs-cz/images/results.aspx?qu=%C5%BE%C3%A1ba&amp;ex=1#ai:MP900446595</a:t>
            </a:r>
            <a:r>
              <a:rPr lang="cs-CZ" sz="1100" b="1" i="1" dirty="0" smtClean="0">
                <a:hlinkClick r:id="rId4"/>
              </a:rPr>
              <a:t>|</a:t>
            </a:r>
            <a:endParaRPr lang="cs-CZ" sz="1100" b="1" i="1" dirty="0" smtClean="0"/>
          </a:p>
          <a:p>
            <a:r>
              <a:rPr lang="cs-CZ" sz="1100" b="1" i="1" dirty="0" err="1" smtClean="0"/>
              <a:t>board</a:t>
            </a:r>
            <a:r>
              <a:rPr lang="cs-CZ" sz="1100" b="1" i="1" dirty="0" smtClean="0"/>
              <a:t>  </a:t>
            </a:r>
            <a:r>
              <a:rPr lang="cs-CZ" sz="1100" b="1" i="1" dirty="0">
                <a:hlinkClick r:id="rId5"/>
              </a:rPr>
              <a:t>http://office.microsoft.com/cs-cz/images/results.aspx?qu=tabule&amp;ex=1#ai:MP900438739</a:t>
            </a:r>
            <a:r>
              <a:rPr lang="cs-CZ" sz="1100" b="1" i="1" dirty="0" smtClean="0">
                <a:hlinkClick r:id="rId5"/>
              </a:rPr>
              <a:t>|</a:t>
            </a:r>
            <a:endParaRPr lang="cs-CZ" sz="1100" b="1" i="1" dirty="0" smtClean="0"/>
          </a:p>
          <a:p>
            <a:r>
              <a:rPr lang="cs-CZ" sz="1100" b="1" i="1" dirty="0" smtClean="0"/>
              <a:t>car  </a:t>
            </a:r>
            <a:r>
              <a:rPr lang="nn-NO" sz="1100" b="1" i="1" dirty="0">
                <a:hlinkClick r:id="rId6"/>
              </a:rPr>
              <a:t>http://office.microsoft.com/cs-cz/images/results.aspx?qu=auto&amp;ex=1#ai:MC900441736</a:t>
            </a:r>
            <a:r>
              <a:rPr lang="nn-NO" sz="1100" b="1" i="1" dirty="0" smtClean="0">
                <a:hlinkClick r:id="rId6"/>
              </a:rPr>
              <a:t>|</a:t>
            </a:r>
            <a:endParaRPr lang="cs-CZ" sz="1100" b="1" i="1" dirty="0" smtClean="0"/>
          </a:p>
          <a:p>
            <a:r>
              <a:rPr lang="cs-CZ" sz="1100" b="1" i="1" dirty="0"/>
              <a:t>dog  </a:t>
            </a:r>
            <a:r>
              <a:rPr lang="cs-CZ" sz="1100" b="1" i="1" dirty="0">
                <a:hlinkClick r:id="rId7"/>
              </a:rPr>
              <a:t>http://office.microsoft.com/cs-cz/images/results.aspx?qu=pes&amp;ex=1#ai:MC900435448</a:t>
            </a:r>
            <a:r>
              <a:rPr lang="cs-CZ" sz="1100" b="1" i="1" dirty="0" smtClean="0">
                <a:hlinkClick r:id="rId7"/>
              </a:rPr>
              <a:t>|</a:t>
            </a:r>
            <a:endParaRPr lang="cs-CZ" sz="1100" b="1" i="1" dirty="0" smtClean="0"/>
          </a:p>
          <a:p>
            <a:r>
              <a:rPr lang="cs-CZ" sz="1100" b="1" i="1" dirty="0" err="1" smtClean="0"/>
              <a:t>elephant</a:t>
            </a:r>
            <a:r>
              <a:rPr lang="cs-CZ" sz="1100" b="1" i="1" dirty="0" smtClean="0"/>
              <a:t> </a:t>
            </a:r>
            <a:r>
              <a:rPr lang="cs-CZ" sz="1100" b="1" i="1" dirty="0">
                <a:hlinkClick r:id="rId8"/>
              </a:rPr>
              <a:t>http://office.microsoft.com/cs-cz/images/results.aspx?qu=slon&amp;ex=1#ai:MC900215227</a:t>
            </a:r>
            <a:r>
              <a:rPr lang="cs-CZ" sz="1100" b="1" i="1" dirty="0" smtClean="0">
                <a:hlinkClick r:id="rId8"/>
              </a:rPr>
              <a:t>|</a:t>
            </a:r>
            <a:endParaRPr lang="cs-CZ" sz="1100" b="1" i="1" dirty="0" smtClean="0"/>
          </a:p>
          <a:p>
            <a:endParaRPr lang="cs-CZ" sz="1100" b="1" i="1" dirty="0" smtClean="0"/>
          </a:p>
          <a:p>
            <a:endParaRPr lang="cs-CZ" sz="1100" b="1" i="1" dirty="0"/>
          </a:p>
          <a:p>
            <a:r>
              <a:rPr lang="cs-CZ" sz="1600" b="1" i="1" dirty="0" smtClean="0"/>
              <a:t> </a:t>
            </a:r>
            <a:r>
              <a:rPr lang="cs-CZ" sz="1600" dirty="0"/>
              <a:t>Vytvořeno: duben 2011, upraveno 2013</a:t>
            </a:r>
          </a:p>
          <a:p>
            <a:endParaRPr lang="cs-CZ" sz="1100" b="1" i="1" dirty="0" smtClean="0"/>
          </a:p>
          <a:p>
            <a:endParaRPr lang="cs-CZ" sz="1400" b="1" i="1" dirty="0"/>
          </a:p>
          <a:p>
            <a:endParaRPr lang="cs-CZ" sz="1400" b="1" i="1" dirty="0" smtClean="0"/>
          </a:p>
          <a:p>
            <a:endParaRPr lang="cs-CZ" sz="1400" b="1" i="1" dirty="0"/>
          </a:p>
          <a:p>
            <a:endParaRPr lang="cs-CZ" sz="1400" b="1" i="1" dirty="0" smtClean="0"/>
          </a:p>
          <a:p>
            <a:endParaRPr lang="cs-CZ" sz="1400" b="1" i="1" dirty="0"/>
          </a:p>
          <a:p>
            <a:endParaRPr lang="cs-CZ" sz="1400" b="1" i="1" dirty="0" smtClean="0"/>
          </a:p>
          <a:p>
            <a:endParaRPr lang="cs-CZ" sz="1400" b="1" i="1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6954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283</Words>
  <Application>Microsoft Office PowerPoint</Application>
  <PresentationFormat>Předvádění na obrazovce (4:3)</PresentationFormat>
  <Paragraphs>84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VY_32_INOVACE_01_AJ_Alphabet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VY_32_INOVACE_43_Numbers - 1</dc:title>
  <cp:lastModifiedBy>Admin</cp:lastModifiedBy>
  <cp:revision>46</cp:revision>
  <dcterms:modified xsi:type="dcterms:W3CDTF">2013-02-23T09:25:04Z</dcterms:modified>
</cp:coreProperties>
</file>