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C67AF-F4D0-454F-BD8A-46B7308249E0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26BAD01-3E35-476C-889D-3D4FD88BD9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C67AF-F4D0-454F-BD8A-46B7308249E0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26BAD01-3E35-476C-889D-3D4FD88BD9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C67AF-F4D0-454F-BD8A-46B7308249E0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BAD01-3E35-476C-889D-3D4FD88BD9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C67AF-F4D0-454F-BD8A-46B7308249E0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BAD01-3E35-476C-889D-3D4FD88BD9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C67AF-F4D0-454F-BD8A-46B7308249E0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26BAD01-3E35-476C-889D-3D4FD88BD9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randomBar dir="vert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C67AF-F4D0-454F-BD8A-46B7308249E0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BAD01-3E35-476C-889D-3D4FD88BD9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C67AF-F4D0-454F-BD8A-46B7308249E0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BAD01-3E35-476C-889D-3D4FD88BD9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C67AF-F4D0-454F-BD8A-46B7308249E0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BAD01-3E35-476C-889D-3D4FD88BD9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C67AF-F4D0-454F-BD8A-46B7308249E0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BAD01-3E35-476C-889D-3D4FD88BD9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randomBar dir="vert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C67AF-F4D0-454F-BD8A-46B7308249E0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BAD01-3E35-476C-889D-3D4FD88BD9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C67AF-F4D0-454F-BD8A-46B7308249E0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6BAD01-3E35-476C-889D-3D4FD88BD9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E0C67AF-F4D0-454F-BD8A-46B7308249E0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26BAD01-3E35-476C-889D-3D4FD88BD9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randomBar dir="vert"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99805"/>
            <a:ext cx="8229600" cy="4389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2000" dirty="0" smtClean="0"/>
              <a:t>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reg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CZ.1.07/1.4.00/21.0385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VY_32_INOVACE_08_PODZIM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20688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18070" y="3994310"/>
            <a:ext cx="65551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Hladké Životice okres Nový Jičín, příspěvková organizace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581128"/>
            <a:ext cx="312457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Téma hodiny:  Roční doby  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Doporučeno pro: 2.ročník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Předmět: Prvouka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Autor: Milena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Hoduláková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9326963"/>
      </p:ext>
    </p:extLst>
  </p:cSld>
  <p:clrMapOvr>
    <a:masterClrMapping/>
  </p:clrMapOvr>
  <p:transition spd="slow">
    <p:randomBar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PODZIM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45259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Podzim začíná </a:t>
            </a:r>
            <a:r>
              <a:rPr lang="cs-CZ" b="1" dirty="0" smtClean="0"/>
              <a:t>23. září</a:t>
            </a:r>
            <a:r>
              <a:rPr lang="cs-CZ" b="1" dirty="0" smtClean="0"/>
              <a:t>. Je to den podzimní rovnodennosti.  Víš, co to znamená?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DEN I NOC </a:t>
            </a:r>
            <a:r>
              <a:rPr lang="cs-CZ" b="1" dirty="0">
                <a:solidFill>
                  <a:srgbClr val="FF0000"/>
                </a:solidFill>
              </a:rPr>
              <a:t>JSOU STEJNĚ DLOUHÉ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Je na podzim delší den nebo noc?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NOC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4505196"/>
      </p:ext>
    </p:extLst>
  </p:cSld>
  <p:clrMapOvr>
    <a:masterClrMapping/>
  </p:clrMapOvr>
  <p:transition spd="slow">
    <p:randomBar dir="vert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ZAČÍNÁ ŠKOLNÍ ROK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Kterým měsícem začíná školní rok?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00B0F0"/>
                </a:solidFill>
              </a:rPr>
              <a:t>ZÁŘÍ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Které měsíce ve školním roce jsou podzimní?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00B0F0"/>
                </a:solidFill>
              </a:rPr>
              <a:t>ZÁŘÍ				ŘÍJEN</a:t>
            </a:r>
          </a:p>
          <a:p>
            <a:pPr marL="0" indent="0">
              <a:buNone/>
            </a:pPr>
            <a:r>
              <a:rPr lang="cs-CZ" b="1" dirty="0" smtClean="0"/>
              <a:t>	</a:t>
            </a:r>
            <a:r>
              <a:rPr lang="cs-CZ" b="1" dirty="0" smtClean="0">
                <a:solidFill>
                  <a:srgbClr val="00B0F0"/>
                </a:solidFill>
              </a:rPr>
              <a:t>LISTOPAD</a:t>
            </a:r>
            <a:endParaRPr lang="cs-CZ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018390"/>
      </p:ext>
    </p:extLst>
  </p:cSld>
  <p:clrMapOvr>
    <a:masterClrMapping/>
  </p:clrMapOvr>
  <p:transition spd="slow">
    <p:randomBar dir="vert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LES NA PODZIM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Co pozorujeme na podzim na </a:t>
            </a:r>
            <a:r>
              <a:rPr lang="cs-CZ" b="1" dirty="0" smtClean="0"/>
              <a:t>listnatých </a:t>
            </a:r>
            <a:r>
              <a:rPr lang="cs-CZ" b="1" dirty="0" smtClean="0"/>
              <a:t>stromech?</a:t>
            </a:r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FFC000"/>
                </a:solidFill>
              </a:rPr>
              <a:t>LISTÍ MĚNÍ BARVU, OPADÁVÁ</a:t>
            </a:r>
          </a:p>
          <a:p>
            <a:endParaRPr lang="cs-CZ" b="1" dirty="0" smtClean="0"/>
          </a:p>
          <a:p>
            <a:r>
              <a:rPr lang="cs-CZ" b="1" dirty="0" smtClean="0"/>
              <a:t>Co na podzim pozorujeme na jehličnatých stromech?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NIC SE NEMĚNÍ, JEHLIČÍ NEOPADÁVÁ (JEN MODŘÍN</a:t>
            </a:r>
            <a:r>
              <a:rPr lang="cs-CZ" b="1" dirty="0" smtClean="0"/>
              <a:t>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50929945"/>
      </p:ext>
    </p:extLst>
  </p:cSld>
  <p:clrMapOvr>
    <a:masterClrMapping/>
  </p:clrMapOvr>
  <p:transition spd="slow">
    <p:randomBar dir="vert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PTÁCI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/>
              <a:t>Co dělají na podzim čápi, vlaštovky a mnoho dalších druhů ptáků?</a:t>
            </a:r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FFC000"/>
                </a:solidFill>
              </a:rPr>
              <a:t>ODLÉTAJÍ DO TEPLÝCH KRAJIN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Kde přezimují ptáci, co neodlétají?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V HNÍZDECH A V ÚKRYTECH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1776706"/>
      </p:ext>
    </p:extLst>
  </p:cSld>
  <p:clrMapOvr>
    <a:masterClrMapping/>
  </p:clrMapOvr>
  <p:transition spd="slow">
    <p:randomBar dir="vert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ZVÍŘATA V LESE</a:t>
            </a:r>
            <a:endParaRPr lang="cs-CZ" b="1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/>
              <a:t>Co si celý podzim zvířata sbírají do svých úkrytů? (veverka)</a:t>
            </a:r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C00000"/>
                </a:solidFill>
              </a:rPr>
              <a:t>SBÍRAJÍ ZÁSOBY POTRAVY</a:t>
            </a:r>
          </a:p>
          <a:p>
            <a:pPr marL="0" indent="0">
              <a:buNone/>
            </a:pPr>
            <a:r>
              <a:rPr lang="cs-CZ" b="1" dirty="0" smtClean="0"/>
              <a:t>	(oříšky</a:t>
            </a:r>
            <a:r>
              <a:rPr lang="cs-CZ" dirty="0" smtClean="0"/>
              <a:t>) 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/>
              <a:t>Mění se zvířatům na podzim srst? Proč?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002060"/>
                </a:solidFill>
              </a:rPr>
              <a:t>ANO, </a:t>
            </a:r>
            <a:r>
              <a:rPr lang="cs-CZ" b="1" dirty="0" smtClean="0">
                <a:solidFill>
                  <a:srgbClr val="002060"/>
                </a:solidFill>
              </a:rPr>
              <a:t>ZHOUSTNE A CHRÁNÍ JE PŘED ZIMOU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789561"/>
      </p:ext>
    </p:extLst>
  </p:cSld>
  <p:clrMapOvr>
    <a:masterClrMapping/>
  </p:clrMapOvr>
  <p:transition spd="slow">
    <p:randomBar dir="vert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 build="p"/>
      <p:bldP spid="1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POLE A ZAHRADY NA PODZIM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/>
              <a:t>Co dozrává na podzim na zahradě?</a:t>
            </a:r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OVOCE A ZELENINA</a:t>
            </a:r>
          </a:p>
          <a:p>
            <a:endParaRPr lang="cs-CZ" b="1" dirty="0" smtClean="0"/>
          </a:p>
          <a:p>
            <a:r>
              <a:rPr lang="cs-CZ" b="1" dirty="0" smtClean="0"/>
              <a:t>Vyjmenuj 5 druhů ovoce a 5 druhů </a:t>
            </a:r>
            <a:r>
              <a:rPr lang="cs-CZ" b="1" dirty="0" smtClean="0"/>
              <a:t>zeleniny.</a:t>
            </a:r>
            <a:endParaRPr lang="cs-CZ" b="1" dirty="0" smtClean="0"/>
          </a:p>
          <a:p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/>
              <a:t>Co dělají na podzim zemědělci na poli?</a:t>
            </a:r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>
                <a:solidFill>
                  <a:schemeClr val="accent2"/>
                </a:solidFill>
              </a:rPr>
              <a:t>SKLÍZÍ ÚRODU, ORAJÍ POLE</a:t>
            </a:r>
            <a:endParaRPr lang="cs-CZ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8123965"/>
      </p:ext>
    </p:extLst>
  </p:cSld>
  <p:clrMapOvr>
    <a:masterClrMapping/>
  </p:clrMapOvr>
  <p:transition spd="slow">
    <p:randomBar dir="vert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LIDÉ NA PODZIM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Srovnej, jak prožívají podzim lidé?</a:t>
            </a:r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7030A0"/>
                </a:solidFill>
              </a:rPr>
              <a:t>Potrava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Úkryt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Teplo</a:t>
            </a:r>
          </a:p>
          <a:p>
            <a:r>
              <a:rPr lang="cs-CZ" b="1" dirty="0" smtClean="0">
                <a:solidFill>
                  <a:srgbClr val="92D050"/>
                </a:solidFill>
              </a:rPr>
              <a:t>Ochrana těla</a:t>
            </a:r>
          </a:p>
          <a:p>
            <a:r>
              <a:rPr lang="cs-CZ" b="1" dirty="0">
                <a:solidFill>
                  <a:srgbClr val="C00000"/>
                </a:solidFill>
              </a:rPr>
              <a:t>Z</a:t>
            </a:r>
            <a:r>
              <a:rPr lang="cs-CZ" b="1" dirty="0" smtClean="0">
                <a:solidFill>
                  <a:srgbClr val="C00000"/>
                </a:solidFill>
              </a:rPr>
              <a:t>ábava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504902"/>
      </p:ext>
    </p:extLst>
  </p:cSld>
  <p:clrMapOvr>
    <a:masterClrMapping/>
  </p:clrMapOvr>
  <p:transition spd="slow">
    <p:randomBar dir="vert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78</TotalTime>
  <Words>249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PODZIM</vt:lpstr>
      <vt:lpstr>ZAČÍNÁ ŠKOLNÍ ROK</vt:lpstr>
      <vt:lpstr>LES NA PODZIM</vt:lpstr>
      <vt:lpstr>PTÁCI</vt:lpstr>
      <vt:lpstr>ZVÍŘATA V LESE</vt:lpstr>
      <vt:lpstr>POLE A ZAHRADY NA PODZIM</vt:lpstr>
      <vt:lpstr>LIDÉ NA PODZIM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Martin Králík</cp:lastModifiedBy>
  <cp:revision>14</cp:revision>
  <dcterms:created xsi:type="dcterms:W3CDTF">2011-09-27T06:00:55Z</dcterms:created>
  <dcterms:modified xsi:type="dcterms:W3CDTF">2012-04-08T21:36:21Z</dcterms:modified>
</cp:coreProperties>
</file>