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handoutMasterIdLst>
    <p:handoutMasterId r:id="rId13"/>
  </p:handoutMasterIdLst>
  <p:sldIdLst>
    <p:sldId id="256" r:id="rId2"/>
    <p:sldId id="276" r:id="rId3"/>
    <p:sldId id="277" r:id="rId4"/>
    <p:sldId id="285" r:id="rId5"/>
    <p:sldId id="278" r:id="rId6"/>
    <p:sldId id="279" r:id="rId7"/>
    <p:sldId id="280" r:id="rId8"/>
    <p:sldId id="282" r:id="rId9"/>
    <p:sldId id="284" r:id="rId10"/>
    <p:sldId id="275" r:id="rId11"/>
    <p:sldId id="272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0033"/>
    <a:srgbClr val="33CC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2028" y="-7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699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5504919C-15EA-4E2E-B1C0-E798934135A0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29700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0" hangingPunct="0">
              <a:defRPr sz="12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29701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 sz="1200"/>
            </a:lvl1pPr>
          </a:lstStyle>
          <a:p>
            <a:pPr>
              <a:defRPr/>
            </a:pPr>
            <a:fld id="{C0B0C8DE-AE0F-479F-ABB7-F4F28858581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31827104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6D11AD1-3700-4862-A359-FD939B99A789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FBDD6F-0994-4355-805F-BB0B954C112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842494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C23BBA-D963-4277-B64E-86B05EAE1654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583D5D-79CA-4155-AD78-C92F5C865F0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982075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2DE494-CAD1-4AB4-BFD6-127348B1C184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3CA0E5-2FB0-43CB-8837-BEBDFEF120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2913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C3D1070-91B7-43B5-ACAE-861C67458028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C0B753-3EA5-431C-A15D-4DE9EF5E16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5827721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F8DB33-B4B8-4256-A86D-C68801DA48D1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5C7E1-5A9B-4E24-B498-B5374A97DBC4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1475799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666D07-8F45-47C3-B7A3-EB5C89BE341C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26ECD3E-28AC-4EBA-BA2A-688A852DFC5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862733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1B37A2E-CF59-4233-B12C-2B5E0045EFB9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4A77C10-E471-45E0-9DEA-95BC27AEC06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2949031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B89DE6-5750-44C0-B677-00807D37833D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55C935-A02C-46B0-811C-E8CC2B3C3E1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7859705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 smtClean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469EB0-72B3-47FE-B63A-1F72CE6208F3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D19BE5-2712-48FE-9F41-9FFC5240B7E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534286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6CB3EEF-503B-4384-B248-B5E2AED7E093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D8B2B9-1485-4F20-8134-27AF0A78345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6737608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CA3E4E-F003-42FF-B220-D72F219765C2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B230BCA-0D34-47CE-ABFC-5CB948CFFD2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238174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7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B7C9FD0-27ED-45B6-9869-F1BCBF7CEE1E}" type="datetimeFigureOut">
              <a:rPr lang="cs-CZ"/>
              <a:pPr>
                <a:defRPr/>
              </a:pPr>
              <a:t>6.11.2013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47B974A-5E67-4DC6-895A-2CB84799ECC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hyperlink" Target="http://cs.wikipedia.org/wiki/Soubor:Vodn%C3%AD_kolo.jpg" TargetMode="External"/><Relationship Id="rId3" Type="http://schemas.openxmlformats.org/officeDocument/2006/relationships/hyperlink" Target="http://cs.wikipedia.org/wiki/Soubor:EC_370_at_Ml%C4%8Dechvosty_tunnel.jpeg" TargetMode="External"/><Relationship Id="rId7" Type="http://schemas.openxmlformats.org/officeDocument/2006/relationships/hyperlink" Target="http://cs.wikipedia.org/wiki/Soubor:Helix_pomatia_(Dourbes).jpg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cs.wikipedia.org/wiki/Soubor:Bass-und-primgitarre.jpg" TargetMode="External"/><Relationship Id="rId5" Type="http://schemas.openxmlformats.org/officeDocument/2006/relationships/hyperlink" Target="http://cs.wikipedia.org/wiki/Soubor:Silly_Symphony_Swings.jpg" TargetMode="External"/><Relationship Id="rId4" Type="http://schemas.openxmlformats.org/officeDocument/2006/relationships/hyperlink" Target="http://cs.wikipedia.org/wiki/Soubor:Looping_Star,_Vid%C3%A1mpark_1.jpg" TargetMode="External"/><Relationship Id="rId9" Type="http://schemas.openxmlformats.org/officeDocument/2006/relationships/hyperlink" Target="http://cs.wikipedia.org/wiki/Soubor:Boormachine.jpg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503238" y="1125538"/>
            <a:ext cx="8640762" cy="1295400"/>
          </a:xfrm>
        </p:spPr>
        <p:txBody>
          <a:bodyPr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Obchodní akademie, Střední odborná škola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a Jazyková škola s právem státní jazykové zkoušky, 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Hradec Králové</a:t>
            </a:r>
          </a:p>
        </p:txBody>
      </p:sp>
      <p:graphicFrame>
        <p:nvGraphicFramePr>
          <p:cNvPr id="2071" name="Group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9258433"/>
              </p:ext>
            </p:extLst>
          </p:nvPr>
        </p:nvGraphicFramePr>
        <p:xfrm>
          <a:off x="250825" y="2544763"/>
          <a:ext cx="8786813" cy="4313239"/>
        </p:xfrm>
        <a:graphic>
          <a:graphicData uri="http://schemas.openxmlformats.org/drawingml/2006/table">
            <a:tbl>
              <a:tblPr/>
              <a:tblGrid>
                <a:gridCol w="2017181"/>
                <a:gridCol w="6769632"/>
              </a:tblGrid>
              <a:tr h="5760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Autor: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Mgr. Lubomíra Moravcová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150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Název materiálu: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VY_32_INOVACE_2_FYZIKA_05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Druhy pohybů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Téma sady: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Fyzika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7309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Obor, ročník: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Obchodní akademie, Sociální činnost, Veřejnosprávní činnost, 1.–2. ročník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00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Datum vytvoření: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říjen 2013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Anotace: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Stručná charakteristika pohybů a jejich dělení 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41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7F7F7F"/>
                          </a:solidFill>
                          <a:effectLst/>
                          <a:latin typeface="Arial" charset="0"/>
                          <a:cs typeface="Arial" charset="0"/>
                        </a:rPr>
                        <a:t>Metodický obsah: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Arial" charset="0"/>
                        </a:rPr>
                        <a:t>Výklad nového učiva.</a:t>
                      </a:r>
                    </a:p>
                  </a:txBody>
                  <a:tcPr marL="91456" marR="91456" marT="45711" marB="45711" anchor="ctr" horzOverflow="overflow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06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06950" y="0"/>
            <a:ext cx="4337050" cy="106045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charset="0"/>
                <a:cs typeface="Arial" charset="0"/>
              </a:rPr>
              <a:t>Obsah prezentace</a:t>
            </a:r>
          </a:p>
        </p:txBody>
      </p:sp>
      <p:sp>
        <p:nvSpPr>
          <p:cNvPr id="3075" name="Zástupný symbol pro obsah 2"/>
          <p:cNvSpPr>
            <a:spLocks noGrp="1"/>
          </p:cNvSpPr>
          <p:nvPr>
            <p:ph idx="1"/>
          </p:nvPr>
        </p:nvSpPr>
        <p:spPr>
          <a:xfrm>
            <a:off x="457200" y="1772816"/>
            <a:ext cx="8229600" cy="4353347"/>
          </a:xfrm>
        </p:spPr>
        <p:txBody>
          <a:bodyPr/>
          <a:lstStyle/>
          <a:p>
            <a:r>
              <a:rPr lang="cs-CZ" sz="2400" dirty="0" smtClean="0">
                <a:latin typeface="Arial" charset="0"/>
                <a:cs typeface="Arial" charset="0"/>
              </a:rPr>
              <a:t>Dělení pohybů:</a:t>
            </a:r>
          </a:p>
          <a:p>
            <a:pPr marL="0" indent="0">
              <a:buNone/>
            </a:pPr>
            <a:r>
              <a:rPr lang="cs-CZ" sz="2400" dirty="0">
                <a:latin typeface="Arial" charset="0"/>
                <a:cs typeface="Arial" charset="0"/>
              </a:rPr>
              <a:t> </a:t>
            </a:r>
            <a:r>
              <a:rPr lang="cs-CZ" sz="2400" dirty="0" smtClean="0">
                <a:latin typeface="Arial" charset="0"/>
                <a:cs typeface="Arial" charset="0"/>
              </a:rPr>
              <a:t>   - podle dráhy: přímočarý, křivočarý, kruhový, periodický</a:t>
            </a:r>
          </a:p>
          <a:p>
            <a:pPr marL="0" indent="0">
              <a:buNone/>
            </a:pPr>
            <a:r>
              <a:rPr lang="cs-CZ" sz="2400" dirty="0">
                <a:latin typeface="Arial" charset="0"/>
                <a:cs typeface="Arial" charset="0"/>
              </a:rPr>
              <a:t> </a:t>
            </a:r>
            <a:r>
              <a:rPr lang="cs-CZ" sz="2400" dirty="0" smtClean="0">
                <a:latin typeface="Arial" charset="0"/>
                <a:cs typeface="Arial" charset="0"/>
              </a:rPr>
              <a:t>   - podle rychlosti: rovnoměrný, nerovnoměrný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Další dělení pohybů:</a:t>
            </a:r>
          </a:p>
          <a:p>
            <a:pPr marL="0" indent="0">
              <a:buNone/>
            </a:pPr>
            <a:r>
              <a:rPr lang="cs-CZ" sz="2400" dirty="0">
                <a:latin typeface="Arial" charset="0"/>
                <a:cs typeface="Arial" charset="0"/>
              </a:rPr>
              <a:t> </a:t>
            </a:r>
            <a:r>
              <a:rPr lang="cs-CZ" sz="2400" dirty="0" smtClean="0">
                <a:latin typeface="Arial" charset="0"/>
                <a:cs typeface="Arial" charset="0"/>
              </a:rPr>
              <a:t>   - posuvný</a:t>
            </a:r>
          </a:p>
          <a:p>
            <a:pPr marL="0" indent="0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    - otáčivý</a:t>
            </a:r>
          </a:p>
          <a:p>
            <a:pPr marL="0" indent="0">
              <a:buNone/>
            </a:pPr>
            <a:r>
              <a:rPr lang="cs-CZ" sz="2400" dirty="0">
                <a:latin typeface="Arial" charset="0"/>
                <a:cs typeface="Arial" charset="0"/>
              </a:rPr>
              <a:t> </a:t>
            </a:r>
            <a:r>
              <a:rPr lang="cs-CZ" sz="2400" dirty="0" smtClean="0">
                <a:latin typeface="Arial" charset="0"/>
                <a:cs typeface="Arial" charset="0"/>
              </a:rPr>
              <a:t>   - složený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Otázky k opakování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itchFamily="34" charset="0"/>
                <a:cs typeface="Arial" pitchFamily="34" charset="0"/>
              </a:rPr>
              <a:t>Dělení pohybů</a:t>
            </a:r>
            <a:endParaRPr lang="cs-CZ" sz="3200" b="1" dirty="0">
              <a:solidFill>
                <a:srgbClr val="990033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5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r>
              <a:rPr lang="cs-CZ" altLang="cs-CZ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1. podle tvaru dráhy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a) </a:t>
            </a: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přímočarý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– trajektorií je přímka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příklad z praxe: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jedoucí vlak na rovném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úseku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27984" y="3284984"/>
            <a:ext cx="3744416" cy="2808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1763688" y="5816297"/>
            <a:ext cx="246048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Obr. č. 1 Vlak na rovném úseku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3742930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692696"/>
            <a:ext cx="8229600" cy="5433467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křivočarý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</a:t>
            </a: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obecný)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– trajektorií je obecná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   křivka otevřená či uzavřená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např. parabola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   elipsa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   příklad z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praxe: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fotbalista při zápase, sedačka </a:t>
            </a:r>
            <a:endParaRPr lang="cs-CZ" alt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na horské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dráze</a:t>
            </a:r>
          </a:p>
          <a:p>
            <a:pPr marL="0" indent="0">
              <a:buNone/>
            </a:pP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3" y="2564904"/>
            <a:ext cx="2637454" cy="351660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411760" y="5804510"/>
            <a:ext cx="267207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Obr. č. 2 Sedačka na horské dráze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11026894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c) </a:t>
            </a: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kruhový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– trajektorií je kružnice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příklad z praxe: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kolotoč, volant u auta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d) </a:t>
            </a: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periodický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– trajektorií je taková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uzavřená 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křivka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kdy se hmotný 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bod 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za určitý čas vrátí </a:t>
            </a:r>
            <a:endParaRPr lang="cs-CZ" alt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do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výchozí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polohy</a:t>
            </a:r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příklad z praxe: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kmitání kytarové struny</a:t>
            </a:r>
          </a:p>
          <a:p>
            <a:pPr marL="0" indent="0">
              <a:buNone/>
            </a:pP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75856" y="4254426"/>
            <a:ext cx="2934227" cy="21713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3645024"/>
            <a:ext cx="2158663" cy="27807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971600" y="5964089"/>
            <a:ext cx="200522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Obr. č. 3 Kolotoč</a:t>
            </a:r>
          </a:p>
          <a:p>
            <a:r>
              <a:rPr lang="cs-CZ" sz="1200" b="1" dirty="0" smtClean="0"/>
              <a:t>Obr. č. 4 Kytarová struna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15754624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39552" y="476672"/>
            <a:ext cx="8229600" cy="5672081"/>
          </a:xfrm>
        </p:spPr>
        <p:txBody>
          <a:bodyPr/>
          <a:lstStyle/>
          <a:p>
            <a:pPr marL="0" indent="0">
              <a:lnSpc>
                <a:spcPct val="90000"/>
              </a:lnSpc>
              <a:buNone/>
            </a:pPr>
            <a:endParaRPr lang="cs-CZ" altLang="cs-CZ" sz="2800" b="1" dirty="0" smtClean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cs-CZ" altLang="cs-CZ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cs-CZ" altLang="cs-CZ" sz="2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podle </a:t>
            </a:r>
            <a:r>
              <a:rPr lang="cs-CZ" altLang="cs-CZ" sz="2800" b="1" dirty="0" smtClean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rychlosti</a:t>
            </a:r>
            <a:endParaRPr lang="cs-CZ" altLang="cs-CZ" sz="2800" b="1" dirty="0">
              <a:solidFill>
                <a:srgbClr val="00206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514350" indent="-514350">
              <a:lnSpc>
                <a:spcPct val="90000"/>
              </a:lnSpc>
              <a:buAutoNum type="alphaLcParenR"/>
            </a:pP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rovnoměrný</a:t>
            </a:r>
            <a:r>
              <a:rPr lang="cs-CZ" altLang="cs-CZ" sz="2800" dirty="0" smtClean="0">
                <a:solidFill>
                  <a:srgbClr val="FFFF0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velikost rychlosti se při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rovnoměrném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pohybu s časem nemění je </a:t>
            </a:r>
            <a:endParaRPr lang="cs-CZ" alt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lnSpc>
                <a:spcPct val="90000"/>
              </a:lnSpc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cs-CZ" altLang="cs-CZ" sz="28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konstantní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 ačkoliv se může měnit směr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vektoru rychlosti</a:t>
            </a:r>
          </a:p>
          <a:p>
            <a:pPr marL="0" indent="0">
              <a:lnSpc>
                <a:spcPct val="90000"/>
              </a:lnSpc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například: rovnoměrný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přímočarý pohyb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             rovnoměrný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pohyb po kružnici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nerovnoměrný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velikost rychlosti se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s časem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mění podle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velikosti zrychlení může jít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 pohyb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</a:t>
            </a:r>
            <a:r>
              <a:rPr lang="cs-CZ" altLang="cs-CZ" sz="28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zrychlený </a:t>
            </a:r>
            <a:r>
              <a:rPr lang="cs-CZ" altLang="cs-CZ" sz="2800" b="1" dirty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či </a:t>
            </a:r>
            <a:r>
              <a:rPr lang="cs-CZ" altLang="cs-CZ" sz="28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zpomalený</a:t>
            </a:r>
          </a:p>
          <a:p>
            <a:pPr marL="533400" indent="-533400">
              <a:lnSpc>
                <a:spcPct val="90000"/>
              </a:lnSpc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například: nerovnoměrný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přímočarý pohyb</a:t>
            </a:r>
          </a:p>
          <a:p>
            <a:endParaRPr lang="cs-CZ" altLang="cs-CZ" sz="2800" dirty="0">
              <a:solidFill>
                <a:srgbClr val="080808"/>
              </a:solidFill>
              <a:effectLst>
                <a:outerShdw blurRad="38100" dist="38100" dir="2700000" algn="tl">
                  <a:srgbClr val="FFFFFF"/>
                </a:outerShdw>
              </a:effectLst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625203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dirty="0" smtClean="0">
                <a:solidFill>
                  <a:srgbClr val="990033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Další druhy pohybů</a:t>
            </a:r>
            <a:endParaRPr lang="cs-CZ" sz="3200" b="1" dirty="0">
              <a:solidFill>
                <a:srgbClr val="990033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43754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a) </a:t>
            </a: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posuvný </a:t>
            </a:r>
            <a:r>
              <a:rPr lang="cs-CZ" altLang="cs-CZ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(translační)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   pohyb, při kterém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bod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mění svoje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místo</a:t>
            </a:r>
          </a:p>
          <a:p>
            <a:pPr>
              <a:spcBef>
                <a:spcPts val="0"/>
              </a:spcBef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v prostoru</a:t>
            </a:r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  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příklad z praxe: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lezoucí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hlemýžď,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stíhačka, která      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   strmě vzhůru stoupá</a:t>
            </a:r>
          </a:p>
          <a:p>
            <a:endParaRPr lang="cs-CZ" sz="24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645023"/>
            <a:ext cx="3209933" cy="2407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2922706" y="5913974"/>
            <a:ext cx="208537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Obr. č. 5 Lezoucí hlemýžď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35902203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3764" y="945658"/>
            <a:ext cx="8229600" cy="5217443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b) </a:t>
            </a:r>
            <a:r>
              <a:rPr lang="cs-CZ" altLang="cs-CZ" sz="2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otáčivý (rotační)</a:t>
            </a: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   pohyb, při kterém se těleso otáčí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(rotuje)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kolem </a:t>
            </a:r>
            <a:endParaRPr lang="cs-CZ" altLang="cs-CZ" sz="2800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>
              <a:buFont typeface="Wingdings" pitchFamily="2" charset="2"/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nějaké osy </a:t>
            </a:r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Příklad z praxe: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bruslař který se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otáčí – rotuje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,</a:t>
            </a:r>
          </a:p>
          <a:p>
            <a:pPr marL="0" indent="0"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mlýnské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kolo</a:t>
            </a:r>
          </a:p>
          <a:p>
            <a:endParaRPr lang="cs-CZ" sz="24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3430820"/>
            <a:ext cx="3617979" cy="27134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665313" y="5871001"/>
            <a:ext cx="180325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Obr. č. 6 Mlýnské kolo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7576005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08720"/>
            <a:ext cx="8229600" cy="5217443"/>
          </a:xfrm>
        </p:spPr>
        <p:txBody>
          <a:bodyPr/>
          <a:lstStyle/>
          <a:p>
            <a:pPr marL="0" indent="0"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c) </a:t>
            </a:r>
            <a:r>
              <a:rPr lang="cs-CZ" altLang="cs-CZ" sz="2800" b="1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složený pohyb</a:t>
            </a:r>
          </a:p>
          <a:p>
            <a:pPr marL="0" indent="0"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vzniká složením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posuvného a otáčivého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pohybu</a:t>
            </a:r>
          </a:p>
          <a:p>
            <a:pPr marL="0" indent="0"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další</a:t>
            </a:r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0" indent="0">
              <a:buNone/>
            </a:pP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  Příklad z praxe: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pohyb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šroubu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posuvný</a:t>
            </a:r>
          </a:p>
          <a:p>
            <a:pPr marL="0" indent="0">
              <a:spcBef>
                <a:spcPts val="0"/>
              </a:spcBef>
              <a:buNone/>
            </a:pP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altLang="cs-CZ" sz="2800" dirty="0">
                <a:latin typeface="Arial" panose="020B0604020202020204" pitchFamily="34" charset="0"/>
                <a:cs typeface="Arial" panose="020B0604020202020204" pitchFamily="34" charset="0"/>
              </a:rPr>
              <a:t>i </a:t>
            </a:r>
            <a:r>
              <a:rPr lang="cs-CZ" altLang="cs-CZ" sz="2800" dirty="0" smtClean="0">
                <a:latin typeface="Arial" panose="020B0604020202020204" pitchFamily="34" charset="0"/>
                <a:cs typeface="Arial" panose="020B0604020202020204" pitchFamily="34" charset="0"/>
              </a:rPr>
              <a:t>otáčivý</a:t>
            </a:r>
            <a:endParaRPr lang="cs-CZ" altLang="cs-CZ" sz="2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4048" y="3068961"/>
            <a:ext cx="3096344" cy="30334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3419872" y="5825392"/>
            <a:ext cx="138121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b="1" dirty="0" smtClean="0"/>
              <a:t>Obr. č. 7 Vrtačka</a:t>
            </a:r>
            <a:endParaRPr lang="cs-CZ" sz="1200" b="1" dirty="0"/>
          </a:p>
        </p:txBody>
      </p:sp>
    </p:spTree>
    <p:extLst>
      <p:ext uri="{BB962C8B-B14F-4D97-AF65-F5344CB8AC3E}">
        <p14:creationId xmlns:p14="http://schemas.microsoft.com/office/powerpoint/2010/main" val="34128554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z="3200" b="1" smtClean="0">
                <a:solidFill>
                  <a:srgbClr val="990033"/>
                </a:solidFill>
                <a:latin typeface="Arial" charset="0"/>
                <a:cs typeface="Arial" charset="0"/>
              </a:rPr>
              <a:t>Otázky k opakování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457200" y="1484313"/>
            <a:ext cx="8229600" cy="4641850"/>
          </a:xfrm>
        </p:spPr>
        <p:txBody>
          <a:bodyPr/>
          <a:lstStyle/>
          <a:p>
            <a:r>
              <a:rPr lang="cs-CZ" sz="2400" dirty="0" smtClean="0">
                <a:latin typeface="Arial" charset="0"/>
                <a:cs typeface="Arial" charset="0"/>
              </a:rPr>
              <a:t>Jak dělíme pohyby podle dráhy?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Jednotlivé druhy popište a uveďte příklad.</a:t>
            </a:r>
            <a:endParaRPr lang="cs-CZ" sz="2400" dirty="0">
              <a:latin typeface="Arial" charset="0"/>
              <a:cs typeface="Arial" charset="0"/>
            </a:endParaRPr>
          </a:p>
          <a:p>
            <a:r>
              <a:rPr lang="cs-CZ" sz="2400" dirty="0" smtClean="0">
                <a:latin typeface="Arial" charset="0"/>
                <a:cs typeface="Arial" charset="0"/>
              </a:rPr>
              <a:t>Jak dělíme pohyby podle rychlosti?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Charakterizujte pohyb posuvný a otáčivý a uveďte příklady.</a:t>
            </a:r>
          </a:p>
          <a:p>
            <a:r>
              <a:rPr lang="cs-CZ" sz="2400" dirty="0" smtClean="0">
                <a:latin typeface="Arial" charset="0"/>
                <a:cs typeface="Arial" charset="0"/>
              </a:rPr>
              <a:t>Uveďte příklad pohybu složeného.</a:t>
            </a:r>
            <a:endParaRPr lang="cs-CZ" sz="2400" dirty="0">
              <a:latin typeface="Arial" charset="0"/>
              <a:cs typeface="Arial" charset="0"/>
            </a:endParaRPr>
          </a:p>
          <a:p>
            <a:pPr marL="0" indent="0">
              <a:buNone/>
            </a:pPr>
            <a:r>
              <a:rPr lang="cs-CZ" sz="2400" dirty="0" smtClean="0">
                <a:latin typeface="Arial" charset="0"/>
                <a:cs typeface="Arial" charset="0"/>
              </a:rPr>
              <a:t> </a:t>
            </a:r>
          </a:p>
          <a:p>
            <a:pPr marL="0" indent="0">
              <a:buNone/>
            </a:pPr>
            <a:endParaRPr lang="cs-CZ" sz="2400" dirty="0" smtClean="0">
              <a:latin typeface="Arial" charset="0"/>
              <a:cs typeface="Arial" charset="0"/>
            </a:endParaRPr>
          </a:p>
          <a:p>
            <a:r>
              <a:rPr lang="cs-CZ" sz="2400" b="1" dirty="0" smtClean="0">
                <a:solidFill>
                  <a:srgbClr val="002060"/>
                </a:solidFill>
                <a:latin typeface="Arial" charset="0"/>
                <a:cs typeface="Arial" charset="0"/>
              </a:rPr>
              <a:t>Odpovědi na jednotlivé otázky najdete v prezentaci.</a:t>
            </a:r>
            <a:endParaRPr lang="cs-CZ" sz="2400" dirty="0" smtClean="0">
              <a:latin typeface="Arial" charset="0"/>
              <a:cs typeface="Arial" charset="0"/>
            </a:endParaRPr>
          </a:p>
          <a:p>
            <a:endParaRPr lang="cs-CZ" sz="2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 idx="4294967295"/>
          </p:nvPr>
        </p:nvSpPr>
        <p:spPr>
          <a:xfrm>
            <a:off x="2700338" y="836613"/>
            <a:ext cx="6048375" cy="1439862"/>
          </a:xfrm>
        </p:spPr>
        <p:txBody>
          <a:bodyPr anchor="b"/>
          <a:lstStyle/>
          <a:p>
            <a:pPr algn="r" eaLnBrk="1" hangingPunct="1"/>
            <a:r>
              <a:rPr lang="cs-CZ" sz="2000" b="1" smtClean="0">
                <a:latin typeface="Arial" charset="0"/>
                <a:cs typeface="Arial" charset="0"/>
              </a:rPr>
              <a:t>				</a:t>
            </a:r>
            <a:br>
              <a:rPr lang="cs-CZ" sz="2000" b="1" smtClean="0">
                <a:latin typeface="Arial" charset="0"/>
                <a:cs typeface="Arial" charset="0"/>
              </a:rPr>
            </a:br>
            <a:r>
              <a:rPr lang="cs-CZ" sz="2000" b="1" smtClean="0">
                <a:latin typeface="Arial" charset="0"/>
                <a:cs typeface="Arial" charset="0"/>
              </a:rPr>
              <a:t>Zdroje, autorská práva a citace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4294967295"/>
          </p:nvPr>
        </p:nvSpPr>
        <p:spPr>
          <a:xfrm>
            <a:off x="250825" y="2636838"/>
            <a:ext cx="8569325" cy="3960812"/>
          </a:xfrm>
        </p:spPr>
        <p:txBody>
          <a:bodyPr/>
          <a:lstStyle/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Obrázky: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Obr. </a:t>
            </a:r>
            <a:r>
              <a:rPr lang="cs-CZ" sz="1200" dirty="0">
                <a:latin typeface="Arial" charset="0"/>
              </a:rPr>
              <a:t>1 </a:t>
            </a:r>
            <a:r>
              <a:rPr lang="cs-CZ" sz="1200" dirty="0">
                <a:latin typeface="Arial" charset="0"/>
                <a:hlinkClick r:id="rId3"/>
              </a:rPr>
              <a:t>http://</a:t>
            </a:r>
            <a:r>
              <a:rPr lang="cs-CZ" sz="1200" dirty="0" smtClean="0">
                <a:latin typeface="Arial" charset="0"/>
                <a:hlinkClick r:id="rId3"/>
              </a:rPr>
              <a:t>cs.wikipedia.org/wiki/Soubor:EC_370_at_Ml%C4%8Dechvosty_tunnel.jpeg</a:t>
            </a:r>
            <a:r>
              <a:rPr lang="cs-CZ" sz="1200" dirty="0">
                <a:latin typeface="Arial" charset="0"/>
              </a:rPr>
              <a:t> </a:t>
            </a:r>
            <a:endParaRPr lang="cs-CZ" sz="1200" dirty="0" smtClean="0">
              <a:latin typeface="Arial" charset="0"/>
            </a:endParaRP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Autor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: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LukášZedníček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licence CC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BY-SA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2 </a:t>
            </a:r>
            <a:r>
              <a:rPr lang="cs-CZ" sz="1200" dirty="0">
                <a:latin typeface="Arial" pitchFamily="34" charset="0"/>
                <a:cs typeface="Arial" pitchFamily="34" charset="0"/>
                <a:hlinkClick r:id="rId4"/>
              </a:rPr>
              <a:t>http://cs.wikipedia.org/wiki/Soubor:Looping_Star,_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Vid%C3%A1mpark_1.jpg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Autor: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Avayak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licence CC 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BY-SA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3 </a:t>
            </a:r>
            <a:r>
              <a:rPr lang="cs-CZ" sz="1200" dirty="0">
                <a:latin typeface="Arial" pitchFamily="34" charset="0"/>
                <a:cs typeface="Arial" pitchFamily="34" charset="0"/>
                <a:hlinkClick r:id="rId5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5"/>
              </a:rPr>
              <a:t>cs.wikipedia.org/wiki/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5"/>
              </a:rPr>
              <a:t>Soubor:Silly_Symphony_Swings.jpg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Autor: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Hawaiian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717,licence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CC BY-SA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4 </a:t>
            </a:r>
            <a:r>
              <a:rPr lang="cs-CZ" sz="1200" dirty="0">
                <a:latin typeface="Arial" pitchFamily="34" charset="0"/>
                <a:cs typeface="Arial" pitchFamily="34" charset="0"/>
                <a:hlinkClick r:id="rId6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6"/>
              </a:rPr>
              <a:t>cs.wikipedia.org/wiki/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6"/>
              </a:rPr>
              <a:t>Soubor:Bass-und-primgitarre.jpg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Autor: 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Christoph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Lange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licence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CC BY-SA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5 </a:t>
            </a:r>
            <a:r>
              <a:rPr lang="cs-CZ" sz="1200" dirty="0">
                <a:latin typeface="Arial" pitchFamily="34" charset="0"/>
                <a:cs typeface="Arial" pitchFamily="34" charset="0"/>
                <a:hlinkClick r:id="rId7"/>
              </a:rPr>
              <a:t>http://cs.wikipedia.org/wiki/</a:t>
            </a:r>
            <a:r>
              <a:rPr lang="cs-CZ" sz="1200" dirty="0" err="1">
                <a:latin typeface="Arial" pitchFamily="34" charset="0"/>
                <a:cs typeface="Arial" pitchFamily="34" charset="0"/>
                <a:hlinkClick r:id="rId7"/>
              </a:rPr>
              <a:t>Soubor:Helix_pomatia</a:t>
            </a:r>
            <a:r>
              <a:rPr lang="cs-CZ" sz="1200" dirty="0">
                <a:latin typeface="Arial" pitchFamily="34" charset="0"/>
                <a:cs typeface="Arial" pitchFamily="34" charset="0"/>
                <a:hlinkClick r:id="rId7"/>
              </a:rPr>
              <a:t>_(</a:t>
            </a:r>
            <a:r>
              <a:rPr lang="cs-CZ" sz="1200" dirty="0" err="1">
                <a:latin typeface="Arial" pitchFamily="34" charset="0"/>
                <a:cs typeface="Arial" pitchFamily="34" charset="0"/>
                <a:hlinkClick r:id="rId7"/>
              </a:rPr>
              <a:t>Dourbes</a:t>
            </a:r>
            <a:r>
              <a:rPr lang="cs-CZ" sz="1200" dirty="0">
                <a:latin typeface="Arial" pitchFamily="34" charset="0"/>
                <a:cs typeface="Arial" pitchFamily="34" charset="0"/>
                <a:hlinkClick r:id="rId7"/>
              </a:rPr>
              <a:t>).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7"/>
              </a:rPr>
              <a:t>jpg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Autor: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Hnas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Hillewaert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licence CC BY-SA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6 </a:t>
            </a:r>
            <a:r>
              <a:rPr lang="cs-CZ" sz="1200" dirty="0">
                <a:latin typeface="Arial" pitchFamily="34" charset="0"/>
                <a:cs typeface="Arial" pitchFamily="34" charset="0"/>
                <a:hlinkClick r:id="rId8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8"/>
              </a:rPr>
              <a:t>cs.wikipedia.org/wiki/Soubor:Vodn%C3%AD_kolo.jpg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Autor: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Šjů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licence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CC BY-SA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Obr.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7 </a:t>
            </a:r>
            <a:r>
              <a:rPr lang="cs-CZ" sz="1200" dirty="0">
                <a:latin typeface="Arial" pitchFamily="34" charset="0"/>
                <a:cs typeface="Arial" pitchFamily="34" charset="0"/>
                <a:hlinkClick r:id="rId9"/>
              </a:rPr>
              <a:t>http://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9"/>
              </a:rPr>
              <a:t>cs.wikipedia.org/wiki/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9"/>
              </a:rPr>
              <a:t>Soubor:Boormachine.jpg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Autor: M. </a:t>
            </a:r>
            <a:r>
              <a:rPr lang="cs-CZ" sz="1200" dirty="0" err="1" smtClean="0">
                <a:latin typeface="Arial" pitchFamily="34" charset="0"/>
                <a:cs typeface="Arial" pitchFamily="34" charset="0"/>
              </a:rPr>
              <a:t>Minderhoutd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, licence </a:t>
            </a:r>
            <a:r>
              <a:rPr lang="cs-CZ" sz="1200" dirty="0">
                <a:latin typeface="Arial" pitchFamily="34" charset="0"/>
                <a:cs typeface="Arial" pitchFamily="34" charset="0"/>
              </a:rPr>
              <a:t>CC BY-SA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Zdroje:</a:t>
            </a:r>
          </a:p>
          <a:p>
            <a:pPr marL="609600" indent="-609600">
              <a:buNone/>
              <a:defRPr/>
            </a:pPr>
            <a:r>
              <a:rPr lang="cs-CZ" sz="1200" smtClean="0">
                <a:latin typeface="Arial" charset="0"/>
              </a:rPr>
              <a:t>1.   </a:t>
            </a:r>
            <a:r>
              <a:rPr lang="cs-CZ" sz="1200" dirty="0" smtClean="0">
                <a:latin typeface="Arial" charset="0"/>
              </a:rPr>
              <a:t>I. </a:t>
            </a:r>
            <a:r>
              <a:rPr lang="cs-CZ" sz="1200" dirty="0" err="1" smtClean="0">
                <a:latin typeface="Arial" charset="0"/>
              </a:rPr>
              <a:t>Šoll</a:t>
            </a:r>
            <a:r>
              <a:rPr lang="cs-CZ" sz="1200" dirty="0" smtClean="0">
                <a:latin typeface="Arial" charset="0"/>
              </a:rPr>
              <a:t>,. Fyzika pro netechnické obory SOŠ a SOU. </a:t>
            </a:r>
            <a:r>
              <a:rPr lang="cs-CZ" sz="1200" dirty="0">
                <a:latin typeface="Arial" charset="0"/>
              </a:rPr>
              <a:t>třetí, upravené vydání. Praha: Fortuna, </a:t>
            </a:r>
            <a:r>
              <a:rPr lang="cs-CZ" sz="1200" dirty="0" smtClean="0">
                <a:latin typeface="Arial" charset="0"/>
              </a:rPr>
              <a:t>2004.ISBN </a:t>
            </a:r>
          </a:p>
          <a:p>
            <a:pPr marL="609600" indent="-609600">
              <a:buNone/>
              <a:defRPr/>
            </a:pPr>
            <a:r>
              <a:rPr lang="cs-CZ" sz="1200" dirty="0" smtClean="0">
                <a:latin typeface="Arial" charset="0"/>
              </a:rPr>
              <a:t>80-7168-902-5</a:t>
            </a:r>
            <a:r>
              <a:rPr lang="cs-CZ" sz="1200" dirty="0">
                <a:latin typeface="Arial" charset="0"/>
              </a:rPr>
              <a:t>.</a:t>
            </a:r>
          </a:p>
          <a:p>
            <a:pPr marL="609600" indent="-609600">
              <a:buFont typeface="Arial" charset="0"/>
              <a:buNone/>
              <a:defRPr/>
            </a:pPr>
            <a:r>
              <a:rPr lang="cs-CZ" sz="1200" dirty="0" smtClean="0">
                <a:latin typeface="Arial" charset="0"/>
              </a:rPr>
              <a:t>Autor: Mgr. Lubomíra Moravcová                                             </a:t>
            </a:r>
          </a:p>
          <a:p>
            <a:pPr marL="609600" indent="-609600">
              <a:buFont typeface="Arial" charset="0"/>
              <a:buNone/>
              <a:defRPr/>
            </a:pPr>
            <a:r>
              <a:rPr lang="cs-CZ" sz="1200" dirty="0" smtClean="0">
                <a:latin typeface="Arial" charset="0"/>
              </a:rPr>
              <a:t>Název díla: Druhy pohybů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200" dirty="0" smtClean="0">
                <a:latin typeface="Arial" charset="0"/>
              </a:rPr>
              <a:t>Datum vzniku: říjen 2013              </a:t>
            </a:r>
          </a:p>
          <a:p>
            <a:pPr marL="0" indent="0">
              <a:buFont typeface="Arial" charset="0"/>
              <a:buNone/>
              <a:defRPr/>
            </a:pPr>
            <a:r>
              <a:rPr lang="cs-CZ" sz="1200" dirty="0" smtClean="0">
                <a:latin typeface="Arial" charset="0"/>
              </a:rPr>
              <a:t>Materiál je určen pro bezplatné používání pro potřeby výuky na všech typech škol a školských zařízení. Jakékoliv další využití podléhá autorskému zákonu. Tato prezentace je autorským dílem.</a:t>
            </a:r>
          </a:p>
          <a:p>
            <a:pPr marL="609600" indent="-609600">
              <a:defRPr/>
            </a:pPr>
            <a:endParaRPr lang="cs-CZ" sz="1200" b="1" dirty="0" smtClean="0">
              <a:latin typeface="Arial" charset="0"/>
            </a:endParaRPr>
          </a:p>
          <a:p>
            <a:pPr marL="609600" indent="-609600" eaLnBrk="1" hangingPunct="1">
              <a:buFont typeface="Arial" charset="0"/>
              <a:buNone/>
              <a:defRPr/>
            </a:pPr>
            <a:endParaRPr lang="cs-CZ" sz="1400" dirty="0" smtClean="0">
              <a:latin typeface="Arial" charset="0"/>
              <a:cs typeface="Arial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1565</TotalTime>
  <Words>650</Words>
  <Application>Microsoft Office PowerPoint</Application>
  <PresentationFormat>Předvádění na obrazovce (4:3)</PresentationFormat>
  <Paragraphs>101</Paragraphs>
  <Slides>11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sady Office</vt:lpstr>
      <vt:lpstr>Obchodní akademie, Střední odborná škola  a Jazyková škola s právem státní jazykové zkoušky,  Hradec Králové</vt:lpstr>
      <vt:lpstr>Obsah prezentace</vt:lpstr>
      <vt:lpstr>Dělení pohybů</vt:lpstr>
      <vt:lpstr>Prezentace aplikace PowerPoint</vt:lpstr>
      <vt:lpstr>Prezentace aplikace PowerPoint</vt:lpstr>
      <vt:lpstr>Prezentace aplikace PowerPoint</vt:lpstr>
      <vt:lpstr>Další druhy pohybů</vt:lpstr>
      <vt:lpstr>Prezentace aplikace PowerPoint</vt:lpstr>
      <vt:lpstr>Prezentace aplikace PowerPoint</vt:lpstr>
      <vt:lpstr>Otázky k opakování</vt:lpstr>
      <vt:lpstr>     Zdroje, autorská práva a citace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Obchodní akademie, Střední odborná škola  a Jazyková škola s právem státní jazykové zkoušky,  Hradec Králové</dc:title>
  <dc:creator>Jana Vitvarová</dc:creator>
  <cp:lastModifiedBy>Mamka</cp:lastModifiedBy>
  <cp:revision>138</cp:revision>
  <dcterms:created xsi:type="dcterms:W3CDTF">2012-11-30T22:17:21Z</dcterms:created>
  <dcterms:modified xsi:type="dcterms:W3CDTF">2013-11-06T04:52:58Z</dcterms:modified>
</cp:coreProperties>
</file>