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1"/>
  </p:handoutMasterIdLst>
  <p:sldIdLst>
    <p:sldId id="256" r:id="rId2"/>
    <p:sldId id="276" r:id="rId3"/>
    <p:sldId id="277" r:id="rId4"/>
    <p:sldId id="282" r:id="rId5"/>
    <p:sldId id="278" r:id="rId6"/>
    <p:sldId id="283" r:id="rId7"/>
    <p:sldId id="284" r:id="rId8"/>
    <p:sldId id="275" r:id="rId9"/>
    <p:sldId id="27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0033"/>
    <a:srgbClr val="33CC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94660"/>
  </p:normalViewPr>
  <p:slideViewPr>
    <p:cSldViewPr>
      <p:cViewPr>
        <p:scale>
          <a:sx n="100" d="100"/>
          <a:sy n="100" d="100"/>
        </p:scale>
        <p:origin x="-294" y="-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ewtonsLawOfUniversalGravitation.sv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61313658"/>
              </p:ext>
            </p:extLst>
          </p:nvPr>
        </p:nvGraphicFramePr>
        <p:xfrm>
          <a:off x="250825" y="2544763"/>
          <a:ext cx="8786813" cy="4313239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5760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Lubomíra Moravcová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VY_32_INOVACE_2_FYZIKA_08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Gravitace a Newtonův gravitační zákon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0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Obchodní akademie, Sociální činnost, Veřejnosprávní činnost, 1.–2.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Gravitace – vysvětlení pojmu, Newtonův gravitační zákon – jeho popis a znění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nového učiva.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Obsah prezentace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Pojem gravitace, gravitační interakce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Gravitační síla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Gravitační pole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Newtonův gravitační zákon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Otázky k opakování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32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Gravitace</a:t>
            </a:r>
            <a:endParaRPr lang="cs-CZ" sz="3200" b="1" dirty="0">
              <a:solidFill>
                <a:srgbClr val="9900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r>
              <a:rPr lang="cs-CZ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Gravitace</a:t>
            </a:r>
            <a:r>
              <a:rPr lang="cs-CZ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gravitační </a:t>
            </a:r>
            <a:r>
              <a:rPr lang="cs-CZ" sz="28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interakce (gravitační síla)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 univerzální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silové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působení mezi všemi formami hmoty a právě tím se odlišuje od všech ostatních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interakcí (sil). 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Gravitační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interakce je nejslabší ze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všech základních interakcí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 má nekonečný dosah a je vždy přitažlivá. 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Nejvýznamněji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tedy působí na objekty o velké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hmotnosti. </a:t>
            </a:r>
            <a:endParaRPr lang="cs-CZ" alt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7911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Pro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malé rychlosti 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slabá pole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se k popisu gravitační interakce používá, kvůli jeho jednoduchosti a relativní přesnosti pro malé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rychlosti, </a:t>
            </a:r>
            <a:r>
              <a:rPr lang="cs-CZ" sz="28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Newtonův gravitační zákon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Pro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silná pole a velké rychlosti (relativistické, blížící se rychlosti světla) se používá k popisu gravitace </a:t>
            </a:r>
            <a:r>
              <a:rPr lang="cs-CZ" sz="28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obecná teorie relativity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(platí i pro slabé pole a malé rychlosti). 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35063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Gravitační síla a gravitační pole</a:t>
            </a:r>
            <a:endParaRPr lang="cs-CZ" sz="3200" b="1" dirty="0">
              <a:solidFill>
                <a:srgbClr val="9900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Gravitační síla </a:t>
            </a:r>
            <a:r>
              <a:rPr lang="cs-CZ" sz="28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 síla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kterou se vzájemně hmotná tělesa přitahují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cs-CZ" sz="2800" b="1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Gravitační </a:t>
            </a:r>
            <a:r>
              <a:rPr lang="cs-CZ" sz="28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pole</a:t>
            </a:r>
            <a:r>
              <a:rPr lang="cs-CZ" sz="28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 v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klasické mechanice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prostor kolem tělesa, ve kterém se projevuje působení gravitační síly. 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Dosah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gravitační síly je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nekonečný 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i gravitační pole je vlastně nekonečné. </a:t>
            </a:r>
          </a:p>
        </p:txBody>
      </p:sp>
    </p:spTree>
    <p:extLst>
      <p:ext uri="{BB962C8B-B14F-4D97-AF65-F5344CB8AC3E}">
        <p14:creationId xmlns:p14="http://schemas.microsoft.com/office/powerpoint/2010/main" xmlns="" val="3837924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Newtonův gravitační zákon</a:t>
            </a:r>
            <a:endParaRPr lang="cs-CZ" sz="3200" b="1" dirty="0">
              <a:solidFill>
                <a:srgbClr val="9900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Newtonův gravitační zákon je nejstarší vědecká teorie popisující gravitační působení mezi tělesy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Newtonova teorie vycházela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nejen</a:t>
            </a:r>
          </a:p>
          <a:p>
            <a:pPr>
              <a:spcBef>
                <a:spcPts val="0"/>
              </a:spcBef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z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Newtonových pozorování, ale také ze znalosti </a:t>
            </a:r>
            <a:r>
              <a:rPr lang="cs-CZ" sz="28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Keplerových zákonů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717032"/>
            <a:ext cx="3810000" cy="266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59632" y="6146263"/>
            <a:ext cx="287245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Obr. č. 1: Newtonův gravitační zákon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4192896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sz="2800" b="1" dirty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Každá dvě tělesa, která lze považovat za </a:t>
            </a:r>
            <a:r>
              <a:rPr lang="cs-CZ" sz="28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hmotné body </a:t>
            </a:r>
            <a:r>
              <a:rPr lang="cs-CZ" sz="2800" b="1" dirty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nebo </a:t>
            </a:r>
            <a:r>
              <a:rPr lang="cs-CZ" sz="28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homogenní koule na </a:t>
            </a:r>
            <a:r>
              <a:rPr lang="cs-CZ" sz="2800" b="1" dirty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sebe působí gravitační silou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u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některých vzorců se místo G používá řecké písmeno ϰ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(kapa, gravitační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konstanta)</a:t>
            </a:r>
          </a:p>
          <a:p>
            <a:r>
              <a:rPr lang="cs-CZ" sz="20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cs-CZ" sz="2000" i="1" baseline="-25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je síla působící mezi dvěma hmotnými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tělesy –</a:t>
            </a:r>
          </a:p>
          <a:p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000" i="1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cs-CZ" sz="2000" baseline="-25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je hmotnost prvního tělesa</a:t>
            </a:r>
          </a:p>
          <a:p>
            <a:r>
              <a:rPr lang="cs-CZ" sz="2000" i="1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cs-CZ" sz="2000" baseline="-25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je hmotnost druhého tělesa</a:t>
            </a:r>
          </a:p>
          <a:p>
            <a:r>
              <a:rPr lang="cs-CZ" sz="2000" i="1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je vzdálenost mezi tělesy</a:t>
            </a:r>
          </a:p>
          <a:p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ϰ (gravitační konstanta)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nebo G (gravitační konstanta),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která se rovná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přibližně: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G =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6,67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×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r>
              <a:rPr lang="cs-CZ" sz="20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r>
              <a:rPr lang="cs-CZ" sz="20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N·m</a:t>
            </a:r>
            <a:r>
              <a:rPr lang="cs-CZ" sz="20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·kg</a:t>
            </a:r>
            <a:r>
              <a:rPr lang="cs-CZ" sz="20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–2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5004048" y="2060848"/>
          <a:ext cx="2160240" cy="1014658"/>
        </p:xfrm>
        <a:graphic>
          <a:graphicData uri="http://schemas.openxmlformats.org/presentationml/2006/ole">
            <p:oleObj spid="_x0000_s1026" name="Rovnice" r:id="rId3" imgW="838080" imgH="39348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258701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Otázky k opakování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641850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Vysvětlete pojem gravitace.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Co se využívá k popisu slabých a silných polí?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Co je gravitační síla?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Co je gravitační pole?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Popište  Newtonův gravitační zákon.</a:t>
            </a: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r>
              <a:rPr lang="cs-CZ" sz="2400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Odpovědi na jednotlivé otázky najdete v prezentaci.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609600" indent="-609600">
              <a:buNone/>
              <a:defRPr/>
            </a:pPr>
            <a:r>
              <a:rPr lang="cs-CZ" sz="1200" dirty="0" smtClean="0">
                <a:latin typeface="Arial" charset="0"/>
              </a:rPr>
              <a:t>Obrázky:</a:t>
            </a:r>
          </a:p>
          <a:p>
            <a:pPr marL="609600" indent="-609600">
              <a:buNone/>
              <a:defRPr/>
            </a:pPr>
            <a:r>
              <a:rPr lang="cs-CZ" sz="1200" dirty="0" smtClean="0">
                <a:latin typeface="Arial" charset="0"/>
              </a:rPr>
              <a:t>Obr. </a:t>
            </a:r>
            <a:r>
              <a:rPr lang="cs-CZ" sz="1200" dirty="0">
                <a:latin typeface="Arial" charset="0"/>
              </a:rPr>
              <a:t>1 </a:t>
            </a:r>
            <a:r>
              <a:rPr lang="cs-CZ" sz="1200" dirty="0">
                <a:latin typeface="Arial" charset="0"/>
                <a:hlinkClick r:id="rId3"/>
              </a:rPr>
              <a:t>http://</a:t>
            </a:r>
            <a:r>
              <a:rPr lang="cs-CZ" sz="1200" dirty="0" smtClean="0">
                <a:latin typeface="Arial" charset="0"/>
                <a:hlinkClick r:id="rId3"/>
              </a:rPr>
              <a:t>cs.wikipedia.org/wiki/</a:t>
            </a:r>
            <a:r>
              <a:rPr lang="cs-CZ" sz="1200" dirty="0" err="1" smtClean="0">
                <a:latin typeface="Arial" charset="0"/>
                <a:hlinkClick r:id="rId3"/>
              </a:rPr>
              <a:t>Soubor:NewtonsLawOfUniversalGravitation.svg</a:t>
            </a:r>
            <a:r>
              <a:rPr lang="cs-CZ" sz="1200" dirty="0" smtClean="0">
                <a:latin typeface="Arial" charset="0"/>
              </a:rPr>
              <a:t>,</a:t>
            </a:r>
          </a:p>
          <a:p>
            <a:pPr marL="609600" indent="-609600">
              <a:buNone/>
              <a:defRPr/>
            </a:pPr>
            <a:endParaRPr lang="cs-CZ" sz="1200" dirty="0" smtClean="0">
              <a:latin typeface="Arial" charset="0"/>
            </a:endParaRPr>
          </a:p>
          <a:p>
            <a:pPr marL="609600" indent="-609600">
              <a:buNone/>
              <a:defRPr/>
            </a:pPr>
            <a:endParaRPr lang="cs-CZ" sz="1200" dirty="0" smtClean="0">
              <a:latin typeface="Arial" charset="0"/>
            </a:endParaRPr>
          </a:p>
          <a:p>
            <a:pPr marL="609600" indent="-609600">
              <a:buNone/>
              <a:defRPr/>
            </a:pPr>
            <a:r>
              <a:rPr lang="cs-CZ" sz="1200" dirty="0" smtClean="0">
                <a:latin typeface="Arial" charset="0"/>
              </a:rPr>
              <a:t>Zdroje:</a:t>
            </a:r>
          </a:p>
          <a:p>
            <a:pPr marL="609600" indent="-609600">
              <a:buNone/>
              <a:defRPr/>
            </a:pPr>
            <a:r>
              <a:rPr lang="cs-CZ" sz="1200" dirty="0">
                <a:latin typeface="Arial" charset="0"/>
              </a:rPr>
              <a:t>1. </a:t>
            </a:r>
            <a:r>
              <a:rPr lang="cs-CZ" sz="1200" dirty="0" smtClean="0">
                <a:latin typeface="Arial" charset="0"/>
              </a:rPr>
              <a:t>   http</a:t>
            </a:r>
            <a:r>
              <a:rPr lang="cs-CZ" sz="1200" dirty="0">
                <a:latin typeface="Arial" charset="0"/>
              </a:rPr>
              <a:t>://cs.wikipedia.org/wiki/Gravitace</a:t>
            </a:r>
            <a:endParaRPr lang="cs-CZ" sz="1200" dirty="0" smtClean="0">
              <a:latin typeface="Arial" charset="0"/>
            </a:endParaRPr>
          </a:p>
          <a:p>
            <a:pPr marL="609600" indent="-609600">
              <a:buNone/>
              <a:defRPr/>
            </a:pPr>
            <a:r>
              <a:rPr lang="cs-CZ" sz="1200" dirty="0" smtClean="0">
                <a:latin typeface="Arial" charset="0"/>
              </a:rPr>
              <a:t>2..   I. </a:t>
            </a:r>
            <a:r>
              <a:rPr lang="cs-CZ" sz="1200" dirty="0" err="1" smtClean="0">
                <a:latin typeface="Arial" charset="0"/>
              </a:rPr>
              <a:t>Šoll</a:t>
            </a:r>
            <a:r>
              <a:rPr lang="cs-CZ" sz="1200" dirty="0" smtClean="0">
                <a:latin typeface="Arial" charset="0"/>
              </a:rPr>
              <a:t>,. Fyzika pro netechnické obory SOŠ a SOU. </a:t>
            </a:r>
            <a:r>
              <a:rPr lang="cs-CZ" sz="1200" dirty="0">
                <a:latin typeface="Arial" charset="0"/>
              </a:rPr>
              <a:t>třetí, upravené vydání. Praha: Fortuna, </a:t>
            </a:r>
            <a:r>
              <a:rPr lang="cs-CZ" sz="1200" dirty="0" smtClean="0">
                <a:latin typeface="Arial" charset="0"/>
              </a:rPr>
              <a:t>2004.ISBN </a:t>
            </a:r>
          </a:p>
          <a:p>
            <a:pPr marL="609600" indent="-609600">
              <a:buNone/>
              <a:defRPr/>
            </a:pPr>
            <a:r>
              <a:rPr lang="cs-CZ" sz="1200" dirty="0" smtClean="0">
                <a:latin typeface="Arial" charset="0"/>
              </a:rPr>
              <a:t>80-7168-902-5</a:t>
            </a:r>
            <a:r>
              <a:rPr lang="cs-CZ" sz="1200" dirty="0">
                <a:latin typeface="Arial" charset="0"/>
              </a:rPr>
              <a:t>.</a:t>
            </a:r>
          </a:p>
          <a:p>
            <a:pPr marL="609600" indent="-609600">
              <a:buFont typeface="Arial" charset="0"/>
              <a:buNone/>
              <a:defRPr/>
            </a:pPr>
            <a:endParaRPr lang="cs-CZ" sz="1200" dirty="0" smtClean="0">
              <a:latin typeface="Arial" charset="0"/>
            </a:endParaRPr>
          </a:p>
          <a:p>
            <a:pPr marL="609600" indent="-609600">
              <a:buFont typeface="Arial" charset="0"/>
              <a:buNone/>
              <a:defRPr/>
            </a:pPr>
            <a:r>
              <a:rPr lang="cs-CZ" sz="1200" dirty="0" smtClean="0">
                <a:latin typeface="Arial" charset="0"/>
              </a:rPr>
              <a:t>Autor: Mgr. Lubomíra Moravcová                                             </a:t>
            </a:r>
          </a:p>
          <a:p>
            <a:pPr marL="609600" lvl="0" indent="-609600">
              <a:buNone/>
              <a:defRPr/>
            </a:pPr>
            <a:r>
              <a:rPr lang="cs-CZ" sz="1200" dirty="0" smtClean="0">
                <a:latin typeface="Arial" charset="0"/>
              </a:rPr>
              <a:t>Název díla: Gravitace</a:t>
            </a:r>
            <a:r>
              <a:rPr lang="cs-CZ" sz="1200" b="1" dirty="0" smtClean="0">
                <a:latin typeface="Arial" charset="0"/>
              </a:rPr>
              <a:t>, </a:t>
            </a:r>
            <a:r>
              <a:rPr lang="cs-CZ" sz="1200" dirty="0" smtClean="0">
                <a:latin typeface="Arial" charset="0"/>
                <a:cs typeface="Arial" charset="0"/>
              </a:rPr>
              <a:t>Newtonův gravitační zákon </a:t>
            </a:r>
            <a:endParaRPr lang="cs-CZ" sz="1200" dirty="0" smtClean="0">
              <a:latin typeface="Arial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200" dirty="0" smtClean="0">
                <a:latin typeface="Arial" charset="0"/>
              </a:rPr>
              <a:t>Datum vzniku: listopad 2013             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200" dirty="0" smtClean="0">
                <a:latin typeface="Arial" charset="0"/>
              </a:rPr>
              <a:t>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2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1718</TotalTime>
  <Words>439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Editor rovnic 3.0</vt:lpstr>
      <vt:lpstr>Obchodní akademie, Střední odborná škola  a Jazyková škola s právem státní jazykové zkoušky,  Hradec Králové</vt:lpstr>
      <vt:lpstr>Obsah prezentace</vt:lpstr>
      <vt:lpstr>Gravitace</vt:lpstr>
      <vt:lpstr>Snímek 4</vt:lpstr>
      <vt:lpstr>Gravitační síla a gravitační pole</vt:lpstr>
      <vt:lpstr>Newtonův gravitační zákon</vt:lpstr>
      <vt:lpstr>Snímek 7</vt:lpstr>
      <vt:lpstr>Otázky k opakování</vt:lpstr>
      <vt:lpstr>     Zdroje, autorská práva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158</cp:revision>
  <dcterms:created xsi:type="dcterms:W3CDTF">2012-11-30T22:17:21Z</dcterms:created>
  <dcterms:modified xsi:type="dcterms:W3CDTF">2014-01-03T08:37:47Z</dcterms:modified>
</cp:coreProperties>
</file>