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76" r:id="rId3"/>
    <p:sldId id="277" r:id="rId4"/>
    <p:sldId id="278" r:id="rId5"/>
    <p:sldId id="279" r:id="rId6"/>
    <p:sldId id="280" r:id="rId7"/>
    <p:sldId id="281" r:id="rId8"/>
    <p:sldId id="283" r:id="rId9"/>
    <p:sldId id="282" r:id="rId10"/>
    <p:sldId id="275" r:id="rId11"/>
    <p:sldId id="272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33CC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08" autoAdjust="0"/>
    <p:restoredTop sz="94660"/>
  </p:normalViewPr>
  <p:slideViewPr>
    <p:cSldViewPr>
      <p:cViewPr>
        <p:scale>
          <a:sx n="75" d="100"/>
          <a:sy n="75" d="100"/>
        </p:scale>
        <p:origin x="-1014" y="-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504919C-15EA-4E2E-B1C0-E798934135A0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0B0C8DE-AE0F-479F-ABB7-F4F2885858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18271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11AD1-3700-4862-A359-FD939B99A789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BDD6F-0994-4355-805F-BB0B954C11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424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23BBA-D963-4277-B64E-86B05EAE1654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83D5D-79CA-4155-AD78-C92F5C865F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820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DE494-CAD1-4AB4-BFD6-127348B1C184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CA0E5-2FB0-43CB-8837-BEBDFEF120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3291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D1070-91B7-43B5-ACAE-861C67458028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0B753-3EA5-431C-A15D-4DE9EF5E16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8277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8DB33-B4B8-4256-A86D-C68801DA48D1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5C7E1-5A9B-4E24-B498-B5374A97DB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475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66D07-8F45-47C3-B7A3-EB5C89BE341C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ECD3E-28AC-4EBA-BA2A-688A852DFC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6273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37A2E-CF59-4233-B12C-2B5E0045EFB9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77C10-E471-45E0-9DEA-95BC27AEC0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949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89DE6-5750-44C0-B677-00807D37833D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5C935-A02C-46B0-811C-E8CC2B3C3E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8597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69EB0-72B3-47FE-B63A-1F72CE6208F3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9BE5-2712-48FE-9F41-9FFC5240B7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3428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B3EEF-503B-4384-B248-B5E2AED7E093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8B2B9-1485-4F20-8134-27AF0A7834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67376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A3E4E-F003-42FF-B220-D72F219765C2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30BCA-0D34-47CE-ABFC-5CB948CFFD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3817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7C9FD0-27ED-45B6-9869-F1BCBF7CEE1E}" type="datetimeFigureOut">
              <a:rPr lang="cs-CZ"/>
              <a:pPr>
                <a:defRPr/>
              </a:pPr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7B974A-5E67-4DC6-895A-2CB84799EC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r%C3%A1ce_(fyzika)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%C3%9A%C4%8Dinnost_(fyzika)" TargetMode="External"/><Relationship Id="rId5" Type="http://schemas.openxmlformats.org/officeDocument/2006/relationships/hyperlink" Target="http://cs.wikipedia.org/wiki/Energie" TargetMode="External"/><Relationship Id="rId4" Type="http://schemas.openxmlformats.org/officeDocument/2006/relationships/hyperlink" Target="http://cs.wikipedia.org/wiki/V%C3%BDk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2071" name="Group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06637412"/>
              </p:ext>
            </p:extLst>
          </p:nvPr>
        </p:nvGraphicFramePr>
        <p:xfrm>
          <a:off x="250825" y="2544763"/>
          <a:ext cx="8786813" cy="4313239"/>
        </p:xfrm>
        <a:graphic>
          <a:graphicData uri="http://schemas.openxmlformats.org/drawingml/2006/table">
            <a:tbl>
              <a:tblPr/>
              <a:tblGrid>
                <a:gridCol w="2017181"/>
                <a:gridCol w="6769632"/>
              </a:tblGrid>
              <a:tr h="576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Lubomíra Moravcová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VY_32_INOVACE_2_FYZIKA_09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Mechanická práce, výkon, energie a účinnost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sady: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Fyzika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0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Obor, ročník: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Obchodní akademie, Sociální činnost, Veřejnosprávní činnost, 1.–2. ročník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listopad 2013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Vysvětlení základních pojmů a jejich popis a charakteristika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obsah: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Výklad nového učiva.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Obsah prezentace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r>
              <a:rPr lang="cs-CZ" sz="2400" dirty="0" smtClean="0">
                <a:latin typeface="Arial" charset="0"/>
                <a:cs typeface="Arial" charset="0"/>
              </a:rPr>
              <a:t>Fyzikální veličina práce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Fyzikální veličina výkon</a:t>
            </a:r>
          </a:p>
          <a:p>
            <a:r>
              <a:rPr lang="cs-CZ" sz="2400" dirty="0">
                <a:latin typeface="Arial" charset="0"/>
                <a:cs typeface="Arial" charset="0"/>
              </a:rPr>
              <a:t>Fyzikální veličina </a:t>
            </a:r>
            <a:r>
              <a:rPr lang="cs-CZ" sz="2400" dirty="0" smtClean="0">
                <a:latin typeface="Arial" charset="0"/>
                <a:cs typeface="Arial" charset="0"/>
              </a:rPr>
              <a:t>energie</a:t>
            </a:r>
            <a:endParaRPr lang="cs-CZ" sz="2400" dirty="0">
              <a:latin typeface="Arial" charset="0"/>
              <a:cs typeface="Arial" charset="0"/>
            </a:endParaRPr>
          </a:p>
          <a:p>
            <a:r>
              <a:rPr lang="cs-CZ" sz="2400" dirty="0">
                <a:latin typeface="Arial" charset="0"/>
                <a:cs typeface="Arial" charset="0"/>
              </a:rPr>
              <a:t>Fyzikální veličina </a:t>
            </a:r>
            <a:r>
              <a:rPr lang="cs-CZ" sz="2400" dirty="0" smtClean="0">
                <a:latin typeface="Arial" charset="0"/>
                <a:cs typeface="Arial" charset="0"/>
              </a:rPr>
              <a:t>účinnost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ZZE zákon zachování energie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Otázky k opakování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Pojem práce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Slovem 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práce označujeme různé činnosti:</a:t>
            </a:r>
          </a:p>
          <a:p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Včera přišla máma pozdě z </a:t>
            </a:r>
            <a:r>
              <a:rPr lang="cs-CZ" altLang="cs-CZ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práce.</a:t>
            </a:r>
          </a:p>
          <a:p>
            <a:r>
              <a:rPr lang="cs-CZ" altLang="cs-CZ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Práce</a:t>
            </a: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horníků je namáhavá.</a:t>
            </a:r>
          </a:p>
          <a:p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Bez </a:t>
            </a:r>
            <a:r>
              <a:rPr lang="cs-CZ" altLang="cs-CZ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práce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 nejsou koláče.</a:t>
            </a:r>
          </a:p>
          <a:p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Duševní </a:t>
            </a:r>
            <a:r>
              <a:rPr lang="cs-CZ" altLang="cs-CZ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práce</a:t>
            </a:r>
            <a:r>
              <a:rPr lang="cs-CZ" altLang="cs-CZ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člověka vyčerpává.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678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Práce (anglicky </a:t>
            </a:r>
            <a:r>
              <a:rPr lang="cs-CZ" altLang="cs-CZ" sz="3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cs-CZ" altLang="cs-CZ" sz="3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značíme </a:t>
            </a:r>
            <a:r>
              <a:rPr lang="cs-CZ" altLang="cs-CZ" sz="3200" i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cs-CZ" altLang="cs-CZ" sz="3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Slovo práce spojujeme s nějakou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námahou,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kde používáme sílu.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Společným </a:t>
            </a:r>
            <a:r>
              <a:rPr lang="cs-CZ" altLang="cs-CZ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znakem všech těles konajících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práci je: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Silové působení na jiné těleso.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Přemísťování tohoto tělesa nebo jeho části.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alt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Platí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= </a:t>
            </a: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altLang="cs-CZ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tj.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J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N·1m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(jednotkou je J joule)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= </a:t>
            </a: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F·s</a:t>
            </a: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r>
              <a:rPr lang="cs-CZ" altLang="cs-CZ" sz="2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</a:t>
            </a:r>
            <a:r>
              <a:rPr lang="el-GR" altLang="cs-CZ" sz="2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cs-CZ" altLang="cs-CZ" sz="2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sáňky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síla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svírá se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směrem úhel)</a:t>
            </a:r>
            <a:endParaRPr lang="el-GR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875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Výkon (anglicky </a:t>
            </a:r>
            <a:r>
              <a:rPr lang="cs-CZ" altLang="cs-CZ" sz="3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</a:t>
            </a:r>
            <a:r>
              <a:rPr lang="cs-CZ" altLang="cs-CZ" sz="3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značíme </a:t>
            </a:r>
            <a:r>
              <a:rPr lang="cs-CZ" altLang="cs-CZ" sz="3200" i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endParaRPr lang="cs-CZ" sz="3200" i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478539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Různí lidé vykonávají práci různou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dobu a k posuzování této činnosti se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používá výkon</a:t>
            </a:r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Známe pojmy </a:t>
            </a:r>
            <a:r>
              <a:rPr lang="cs-CZ" altLang="cs-CZ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průměrný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výkon a </a:t>
            </a:r>
            <a:r>
              <a:rPr lang="cs-CZ" altLang="cs-CZ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stálý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výkon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alt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Platí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= W/t </a:t>
            </a:r>
            <a:r>
              <a:rPr lang="cs-CZ" altLang="cs-CZ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nebo </a:t>
            </a: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= </a:t>
            </a: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F·s/t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tj. jednotkou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W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J/1s</a:t>
            </a:r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(jednotkou je W watt)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praktickém životě používáme jednotky </a:t>
            </a:r>
            <a:endParaRPr lang="cs-CZ" alt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kW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kilowatt,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MW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Megawatt</a:t>
            </a:r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kW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1 000 W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cs-CZ" alt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Mw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1000 kW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1 000 </a:t>
            </a:r>
            <a:r>
              <a:rPr lang="cs-CZ" alt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000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W</a:t>
            </a:r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2227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Výpočet práce pomocí výkonu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= </a:t>
            </a: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r>
              <a:rPr lang="cs-CZ" altLang="cs-CZ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</a:t>
            </a:r>
            <a:r>
              <a:rPr lang="cs-CZ" altLang="cs-CZ" sz="28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tj.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J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W</a:t>
            </a:r>
            <a:r>
              <a:rPr lang="cs-CZ" altLang="cs-CZ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s</a:t>
            </a:r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Někdy se místo názvu joule používá slovo 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wattsekunda (Ws) a další odvozené jednotky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Watthodina (Wh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), Kilowatthodina(kWh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Megawatthodina (</a:t>
            </a:r>
            <a:r>
              <a:rPr lang="cs-CZ" alt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MWh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cs-CZ" altLang="cs-CZ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J</a:t>
            </a:r>
            <a:endParaRPr lang="cs-CZ" altLang="cs-CZ" sz="28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Wh 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3 600 J 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3,6 </a:t>
            </a:r>
            <a:r>
              <a:rPr lang="cs-CZ" altLang="cs-CZ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kJ</a:t>
            </a:r>
            <a:endParaRPr lang="cs-CZ" altLang="cs-CZ" sz="28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kWh 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3 600 </a:t>
            </a:r>
            <a:r>
              <a:rPr lang="cs-CZ" altLang="cs-CZ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kJ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3,6 MJ</a:t>
            </a:r>
            <a:endParaRPr lang="cs-CZ" altLang="cs-CZ" sz="28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cs-CZ" altLang="cs-CZ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MWh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altLang="cs-CZ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3 600 MJ</a:t>
            </a:r>
            <a:endParaRPr lang="cs-CZ" altLang="cs-CZ" sz="28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5567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Energie (anglicky </a:t>
            </a:r>
            <a:r>
              <a:rPr lang="cs-CZ" altLang="cs-CZ" sz="3200" b="1" dirty="0" err="1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r>
              <a:rPr lang="cs-CZ" altLang="cs-CZ" sz="32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značíme </a:t>
            </a:r>
            <a:r>
              <a:rPr lang="cs-CZ" altLang="cs-CZ" sz="3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Při konání práce vydá těleso také 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nějakou energii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Rozlišujeme dva druhy mechanické 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Energie</a:t>
            </a:r>
          </a:p>
          <a:p>
            <a:pPr>
              <a:buFont typeface="Wingdings" pitchFamily="2" charset="2"/>
              <a:buNone/>
            </a:pP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Kinetická (</a:t>
            </a:r>
            <a:r>
              <a:rPr lang="cs-CZ" altLang="cs-CZ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pohybová) </a:t>
            </a: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energie </a:t>
            </a:r>
            <a:endParaRPr lang="cs-CZ" altLang="cs-CZ" sz="28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altLang="cs-CZ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Tíhová potenciální (polohová) </a:t>
            </a: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energie  </a:t>
            </a:r>
            <a:endParaRPr lang="cs-CZ" altLang="cs-CZ" sz="28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altLang="cs-CZ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Celková mechanická </a:t>
            </a: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energie </a:t>
            </a:r>
            <a:endParaRPr lang="cs-CZ" altLang="cs-CZ" sz="28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Jednotkou je Joule</a:t>
            </a:r>
          </a:p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31815189"/>
              </p:ext>
            </p:extLst>
          </p:nvPr>
        </p:nvGraphicFramePr>
        <p:xfrm>
          <a:off x="5796136" y="3573016"/>
          <a:ext cx="1512168" cy="773590"/>
        </p:xfrm>
        <a:graphic>
          <a:graphicData uri="http://schemas.openxmlformats.org/presentationml/2006/ole">
            <p:oleObj spid="_x0000_s1035" name="Rovnice" r:id="rId3" imgW="761669" imgH="393529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579959"/>
              </p:ext>
            </p:extLst>
          </p:nvPr>
        </p:nvGraphicFramePr>
        <p:xfrm>
          <a:off x="7164288" y="4221088"/>
          <a:ext cx="1567370" cy="567308"/>
        </p:xfrm>
        <a:graphic>
          <a:graphicData uri="http://schemas.openxmlformats.org/presentationml/2006/ole">
            <p:oleObj spid="_x0000_s1036" name="Rovnice" r:id="rId4" imgW="660113" imgH="241195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93586091"/>
              </p:ext>
            </p:extLst>
          </p:nvPr>
        </p:nvGraphicFramePr>
        <p:xfrm>
          <a:off x="5652120" y="4725144"/>
          <a:ext cx="1935732" cy="576064"/>
        </p:xfrm>
        <a:graphic>
          <a:graphicData uri="http://schemas.openxmlformats.org/presentationml/2006/ole">
            <p:oleObj spid="_x0000_s1037" name="Rovnice" r:id="rId5" imgW="799753" imgH="241195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73769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Účinnost </a:t>
            </a:r>
            <a:r>
              <a:rPr lang="cs-CZ" sz="3200" i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η</a:t>
            </a:r>
            <a:endParaRPr lang="cs-CZ" sz="3200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Udává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poměr mezi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výkonem a příkonem stroje 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při vykonávání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práce.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Energie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dodaná stroji musí být vždy větší než práce strojem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vykonaná</a:t>
            </a:r>
          </a:p>
          <a:p>
            <a:r>
              <a:rPr 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Účinnost </a:t>
            </a:r>
            <a:r>
              <a:rPr lang="cs-CZ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vždy menší než 100 %.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Je to bezrozměrná veličina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buď bez jednotky, příp. s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jednotkou %</a:t>
            </a:r>
          </a:p>
          <a:p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kde </a:t>
            </a:r>
            <a:r>
              <a:rPr lang="cs-CZ" sz="2000" i="1" dirty="0">
                <a:latin typeface="Arial" panose="020B0604020202020204" pitchFamily="34" charset="0"/>
                <a:cs typeface="Arial" panose="020B0604020202020204" pitchFamily="34" charset="0"/>
              </a:rPr>
              <a:t>P'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je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výkon </a:t>
            </a:r>
          </a:p>
          <a:p>
            <a:pPr marL="0" indent="0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cs-CZ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příkon 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4860032" y="4293096"/>
          <a:ext cx="975593" cy="864096"/>
        </p:xfrm>
        <a:graphic>
          <a:graphicData uri="http://schemas.openxmlformats.org/presentationml/2006/ole">
            <p:oleObj spid="_x0000_s20482" name="Rovnice" r:id="rId3" imgW="444240" imgH="39348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54846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Zákon zachování energie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Při všech dějích v izolované soustavě </a:t>
            </a: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</a:p>
          <a:p>
            <a:pPr>
              <a:buFont typeface="Wingdings" pitchFamily="2" charset="2"/>
              <a:buNone/>
            </a:pP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jeden 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druh energie mění v jiný </a:t>
            </a: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nebo </a:t>
            </a:r>
          </a:p>
          <a:p>
            <a:pPr>
              <a:buFont typeface="Wingdings" pitchFamily="2" charset="2"/>
              <a:buNone/>
            </a:pP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přechází 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z jednoho tělesa na </a:t>
            </a: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druhé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, ale </a:t>
            </a:r>
            <a:endParaRPr lang="cs-CZ" alt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celková 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energie soustavy </a:t>
            </a: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nemění.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3563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Otázky k opakování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641850"/>
          </a:xfrm>
        </p:spPr>
        <p:txBody>
          <a:bodyPr/>
          <a:lstStyle/>
          <a:p>
            <a:r>
              <a:rPr lang="cs-CZ" sz="2400" dirty="0" smtClean="0">
                <a:latin typeface="Arial" charset="0"/>
                <a:cs typeface="Arial" charset="0"/>
              </a:rPr>
              <a:t>Charakterizujte postupně tyto fyzikální veličiny:</a:t>
            </a:r>
          </a:p>
          <a:p>
            <a:pPr marL="0" indent="0">
              <a:buNone/>
            </a:pPr>
            <a:r>
              <a:rPr lang="cs-CZ" sz="2400" dirty="0">
                <a:latin typeface="Arial" charset="0"/>
                <a:cs typeface="Arial" charset="0"/>
              </a:rPr>
              <a:t> </a:t>
            </a:r>
            <a:r>
              <a:rPr lang="cs-CZ" sz="2400" dirty="0" smtClean="0">
                <a:latin typeface="Arial" charset="0"/>
                <a:cs typeface="Arial" charset="0"/>
              </a:rPr>
              <a:t>   - Práce</a:t>
            </a:r>
          </a:p>
          <a:p>
            <a:pPr marL="0" indent="0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    - Výkon</a:t>
            </a:r>
          </a:p>
          <a:p>
            <a:pPr marL="0" indent="0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    - Energie</a:t>
            </a:r>
          </a:p>
          <a:p>
            <a:pPr marL="0" indent="0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    - Účinnost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Vysvětlete ZZE – zákon zachování energie</a:t>
            </a:r>
          </a:p>
          <a:p>
            <a:pPr marL="0" indent="0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  <a:p>
            <a:r>
              <a:rPr lang="cs-CZ" sz="24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Odpovědi na jednotlivé otázky najdete v prezentaci.</a:t>
            </a:r>
            <a:endParaRPr lang="cs-CZ" sz="2400" dirty="0" smtClean="0">
              <a:latin typeface="Arial" charset="0"/>
              <a:cs typeface="Arial" charset="0"/>
            </a:endParaRPr>
          </a:p>
          <a:p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 idx="4294967295"/>
          </p:nvPr>
        </p:nvSpPr>
        <p:spPr>
          <a:xfrm>
            <a:off x="2700338" y="836613"/>
            <a:ext cx="6048375" cy="1439862"/>
          </a:xfrm>
        </p:spPr>
        <p:txBody>
          <a:bodyPr anchor="b"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				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Zdroje, autorská práva a citace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2636838"/>
            <a:ext cx="8569325" cy="3960812"/>
          </a:xfrm>
        </p:spPr>
        <p:txBody>
          <a:bodyPr/>
          <a:lstStyle/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Zdroje:</a:t>
            </a:r>
          </a:p>
          <a:p>
            <a:pPr marL="0" indent="0">
              <a:buNone/>
              <a:defRPr/>
            </a:pPr>
            <a:r>
              <a:rPr lang="cs-CZ" sz="1200" dirty="0" smtClean="0">
                <a:latin typeface="Arial" charset="0"/>
                <a:hlinkClick r:id="rId3"/>
              </a:rPr>
              <a:t>1. http</a:t>
            </a:r>
            <a:r>
              <a:rPr lang="cs-CZ" sz="1200" dirty="0">
                <a:latin typeface="Arial" charset="0"/>
                <a:hlinkClick r:id="rId3"/>
              </a:rPr>
              <a:t>://cs.wikipedia.org/wiki/Pr%C3%A1ce_(fyzika</a:t>
            </a:r>
            <a:r>
              <a:rPr lang="cs-CZ" sz="1200" dirty="0" smtClean="0">
                <a:latin typeface="Arial" charset="0"/>
                <a:hlinkClick r:id="rId3"/>
              </a:rPr>
              <a:t>)</a:t>
            </a:r>
            <a:endParaRPr lang="cs-CZ" sz="1200" dirty="0" smtClean="0">
              <a:latin typeface="Arial" charset="0"/>
            </a:endParaRPr>
          </a:p>
          <a:p>
            <a:pPr marL="0" indent="0">
              <a:buNone/>
              <a:defRPr/>
            </a:pPr>
            <a:r>
              <a:rPr lang="cs-CZ" sz="1200" dirty="0" smtClean="0">
                <a:latin typeface="Arial" charset="0"/>
                <a:hlinkClick r:id="rId4"/>
              </a:rPr>
              <a:t>2. http</a:t>
            </a:r>
            <a:r>
              <a:rPr lang="cs-CZ" sz="1200" dirty="0">
                <a:latin typeface="Arial" charset="0"/>
                <a:hlinkClick r:id="rId4"/>
              </a:rPr>
              <a:t>://</a:t>
            </a:r>
            <a:r>
              <a:rPr lang="cs-CZ" sz="1200" dirty="0" smtClean="0">
                <a:latin typeface="Arial" charset="0"/>
                <a:hlinkClick r:id="rId4"/>
              </a:rPr>
              <a:t>cs.wikipedia.org/wiki/V%C3%BDkon</a:t>
            </a:r>
            <a:endParaRPr lang="cs-CZ" sz="1200" dirty="0" smtClean="0">
              <a:latin typeface="Arial" charset="0"/>
            </a:endParaRPr>
          </a:p>
          <a:p>
            <a:pPr marL="0" indent="0">
              <a:buNone/>
              <a:defRPr/>
            </a:pPr>
            <a:r>
              <a:rPr lang="cs-CZ" sz="1200" dirty="0" smtClean="0">
                <a:latin typeface="Arial" charset="0"/>
                <a:hlinkClick r:id="rId5"/>
              </a:rPr>
              <a:t>3. http</a:t>
            </a:r>
            <a:r>
              <a:rPr lang="cs-CZ" sz="1200" dirty="0">
                <a:latin typeface="Arial" charset="0"/>
                <a:hlinkClick r:id="rId5"/>
              </a:rPr>
              <a:t>://</a:t>
            </a:r>
            <a:r>
              <a:rPr lang="cs-CZ" sz="1200" dirty="0" smtClean="0">
                <a:latin typeface="Arial" charset="0"/>
                <a:hlinkClick r:id="rId5"/>
              </a:rPr>
              <a:t>cs.wikipedia.org/wiki/Energie</a:t>
            </a:r>
            <a:endParaRPr lang="cs-CZ" sz="1200" dirty="0" smtClean="0">
              <a:latin typeface="Arial" charset="0"/>
            </a:endParaRPr>
          </a:p>
          <a:p>
            <a:pPr marL="0" indent="0">
              <a:buNone/>
              <a:defRPr/>
            </a:pPr>
            <a:r>
              <a:rPr lang="cs-CZ" sz="1200" dirty="0" smtClean="0">
                <a:latin typeface="Arial" charset="0"/>
                <a:hlinkClick r:id="rId6"/>
              </a:rPr>
              <a:t>4. http</a:t>
            </a:r>
            <a:r>
              <a:rPr lang="cs-CZ" sz="1200" dirty="0">
                <a:latin typeface="Arial" charset="0"/>
                <a:hlinkClick r:id="rId6"/>
              </a:rPr>
              <a:t>://cs.wikipedia.org/wiki/%C3%9A%C4%8Dinnost_(fyzika</a:t>
            </a:r>
            <a:r>
              <a:rPr lang="cs-CZ" sz="1200" dirty="0" smtClean="0">
                <a:latin typeface="Arial" charset="0"/>
                <a:hlinkClick r:id="rId6"/>
              </a:rPr>
              <a:t>)</a:t>
            </a:r>
            <a:endParaRPr lang="cs-CZ" sz="1200" dirty="0" smtClean="0">
              <a:latin typeface="Arial" charset="0"/>
            </a:endParaRP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5.   I. </a:t>
            </a:r>
            <a:r>
              <a:rPr lang="cs-CZ" sz="1200" dirty="0" err="1" smtClean="0">
                <a:latin typeface="Arial" charset="0"/>
              </a:rPr>
              <a:t>Šoll</a:t>
            </a:r>
            <a:r>
              <a:rPr lang="cs-CZ" sz="1200" dirty="0" smtClean="0">
                <a:latin typeface="Arial" charset="0"/>
              </a:rPr>
              <a:t>,. Fyzika pro netechnické obory SOŠ a SOU. </a:t>
            </a:r>
            <a:r>
              <a:rPr lang="cs-CZ" sz="1200" dirty="0">
                <a:latin typeface="Arial" charset="0"/>
              </a:rPr>
              <a:t>třetí, upravené vydání. Praha: Fortuna, </a:t>
            </a:r>
            <a:r>
              <a:rPr lang="cs-CZ" sz="1200" dirty="0" smtClean="0">
                <a:latin typeface="Arial" charset="0"/>
              </a:rPr>
              <a:t>2004.ISBN 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80-7168-902-5</a:t>
            </a:r>
            <a:r>
              <a:rPr lang="cs-CZ" sz="1200" dirty="0">
                <a:latin typeface="Arial" charset="0"/>
              </a:rPr>
              <a:t>.</a:t>
            </a:r>
          </a:p>
          <a:p>
            <a:pPr marL="609600" indent="-609600">
              <a:buFont typeface="Arial" charset="0"/>
              <a:buNone/>
              <a:defRPr/>
            </a:pPr>
            <a:endParaRPr lang="cs-CZ" sz="1200" dirty="0" smtClean="0">
              <a:latin typeface="Arial" charset="0"/>
            </a:endParaRPr>
          </a:p>
          <a:p>
            <a:pPr marL="609600" indent="-609600">
              <a:buFont typeface="Arial" charset="0"/>
              <a:buNone/>
              <a:defRPr/>
            </a:pPr>
            <a:r>
              <a:rPr lang="cs-CZ" sz="1200" dirty="0" smtClean="0">
                <a:latin typeface="Arial" charset="0"/>
              </a:rPr>
              <a:t>Autor: Mgr. Lubomíra Moravcová                                             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Název díla: </a:t>
            </a:r>
            <a:r>
              <a:rPr lang="cs-CZ" sz="1200" dirty="0">
                <a:latin typeface="Arial" charset="0"/>
                <a:cs typeface="Arial" charset="0"/>
              </a:rPr>
              <a:t>Mechanická práce, výkon, energie a účinnost</a:t>
            </a:r>
          </a:p>
          <a:p>
            <a:pPr marL="609600" lvl="0" indent="-609600">
              <a:buNone/>
              <a:defRPr/>
            </a:pPr>
            <a:r>
              <a:rPr lang="cs-CZ" sz="1200" dirty="0" smtClean="0">
                <a:latin typeface="Arial" charset="0"/>
                <a:cs typeface="Arial" charset="0"/>
              </a:rPr>
              <a:t> </a:t>
            </a:r>
            <a:r>
              <a:rPr lang="cs-CZ" sz="1200" dirty="0" smtClean="0">
                <a:latin typeface="Arial" charset="0"/>
              </a:rPr>
              <a:t>Datum vzniku: listopad 2013             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200" dirty="0" smtClean="0">
                <a:latin typeface="Arial" charset="0"/>
              </a:rPr>
              <a:t>Materiál je určen pro bezplatné používání pro potřeby výuky na všech typech škol a školských zařízení. Jakékoliv další využití podléhá autorskému zákonu. Tato prezentace je autorským dílem.</a:t>
            </a:r>
          </a:p>
          <a:p>
            <a:pPr marL="609600" indent="-609600">
              <a:defRPr/>
            </a:pPr>
            <a:endParaRPr lang="cs-CZ" sz="1200" b="1" dirty="0" smtClean="0">
              <a:latin typeface="Arial" charset="0"/>
            </a:endParaRPr>
          </a:p>
          <a:p>
            <a:pPr marL="609600" indent="-609600" eaLnBrk="1" hangingPunct="1">
              <a:buFont typeface="Arial" charset="0"/>
              <a:buNone/>
              <a:defRPr/>
            </a:pPr>
            <a:endParaRPr lang="cs-CZ" sz="1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1706</TotalTime>
  <Words>580</Words>
  <Application>Microsoft Office PowerPoint</Application>
  <PresentationFormat>Předvádění na obrazovce (4:3)</PresentationFormat>
  <Paragraphs>106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Motiv sady Office</vt:lpstr>
      <vt:lpstr>Rovnice</vt:lpstr>
      <vt:lpstr>Editor rovnic 3.0</vt:lpstr>
      <vt:lpstr>Obchodní akademie, Střední odborná škola  a Jazyková škola s právem státní jazykové zkoušky,  Hradec Králové</vt:lpstr>
      <vt:lpstr>Obsah prezentace</vt:lpstr>
      <vt:lpstr>Pojem práce</vt:lpstr>
      <vt:lpstr>Práce (anglicky work) značíme W </vt:lpstr>
      <vt:lpstr>Výkon (anglicky power) značíme P</vt:lpstr>
      <vt:lpstr>Výpočet práce pomocí výkonu</vt:lpstr>
      <vt:lpstr>Energie (anglicky energy) značíme E</vt:lpstr>
      <vt:lpstr>Účinnost η</vt:lpstr>
      <vt:lpstr>Zákon zachování energie</vt:lpstr>
      <vt:lpstr>Otázky k opakování</vt:lpstr>
      <vt:lpstr>     Zdroje, autorská práva a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156</cp:revision>
  <dcterms:created xsi:type="dcterms:W3CDTF">2012-11-30T22:17:21Z</dcterms:created>
  <dcterms:modified xsi:type="dcterms:W3CDTF">2014-01-03T08:45:18Z</dcterms:modified>
</cp:coreProperties>
</file>