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56" r:id="rId2"/>
    <p:sldId id="276" r:id="rId3"/>
    <p:sldId id="277" r:id="rId4"/>
    <p:sldId id="278" r:id="rId5"/>
    <p:sldId id="279" r:id="rId6"/>
    <p:sldId id="281" r:id="rId7"/>
    <p:sldId id="282" r:id="rId8"/>
    <p:sldId id="275" r:id="rId9"/>
    <p:sldId id="27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7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93641469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Zdeněk Šmíd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VY_32_INOVACE_2_FYZIKA_11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Teplo a teplota, výpočet tepla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Stručný přehled a výpočty tepla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08912" cy="3528392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Vymezení pojmu teplota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Zavedení jednotek °C a K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Charakteristika pojmu teplo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Rovnice pro výpočet tepla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Kalorimetrická rovnice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Otázky k opakování</a:t>
            </a: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Teplota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2404864"/>
          </a:xfrm>
        </p:spPr>
        <p:txBody>
          <a:bodyPr/>
          <a:lstStyle/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fyzikální veličina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charakterizuje tepelný stav hmoty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ěříme ji teploměrem</a:t>
            </a:r>
          </a:p>
          <a:p>
            <a:endParaRPr lang="cs-CZ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Teplotní jednotky 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měření teploty používáme několik stupnic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odle soustavy SI jsou povoleny 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tupnice Celsiova (°C)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tupnice Kelvinova (K)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elvinova stupnice nemá záporné hodnoty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835325599"/>
              </p:ext>
            </p:extLst>
          </p:nvPr>
        </p:nvGraphicFramePr>
        <p:xfrm>
          <a:off x="1617663" y="4216400"/>
          <a:ext cx="4027487" cy="749300"/>
        </p:xfrm>
        <a:graphic>
          <a:graphicData uri="http://schemas.openxmlformats.org/presentationml/2006/ole">
            <p:oleObj spid="_x0000_s1031" name="Rovnice" r:id="rId3" imgW="1091880" imgH="20304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57546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Teplo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onání práce (vrtání, broušení, rozdělávání ohně třením dvou dřev)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znik teploty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řeměna mechanické energie v tepelnou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značení veličiny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Q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určeno energií, kterou při tepelné výměně odevzdá teplejší těleso studenějšímu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ednotkou je joule (J)</a:t>
            </a:r>
          </a:p>
        </p:txBody>
      </p:sp>
    </p:spTree>
    <p:extLst>
      <p:ext uri="{BB962C8B-B14F-4D97-AF65-F5344CB8AC3E}">
        <p14:creationId xmlns:p14="http://schemas.microsoft.com/office/powerpoint/2010/main" xmlns="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Rovnice pro výpočet tepla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33909842"/>
              </p:ext>
            </p:extLst>
          </p:nvPr>
        </p:nvGraphicFramePr>
        <p:xfrm>
          <a:off x="1691680" y="1556792"/>
          <a:ext cx="3096344" cy="1010917"/>
        </p:xfrm>
        <a:graphic>
          <a:graphicData uri="http://schemas.openxmlformats.org/presentationml/2006/ole">
            <p:oleObj spid="_x0000_s3086" name="Rovnice" r:id="rId3" imgW="62208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865535516"/>
              </p:ext>
            </p:extLst>
          </p:nvPr>
        </p:nvGraphicFramePr>
        <p:xfrm>
          <a:off x="1763688" y="2708920"/>
          <a:ext cx="3303895" cy="1080120"/>
        </p:xfrm>
        <a:graphic>
          <a:graphicData uri="http://schemas.openxmlformats.org/presentationml/2006/ole">
            <p:oleObj spid="_x0000_s3087" name="Rovnice" r:id="rId4" imgW="660240" imgH="21564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065312" y="3829690"/>
            <a:ext cx="71287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Q</a:t>
            </a:r>
            <a:r>
              <a:rPr lang="cs-CZ" sz="2800" dirty="0" smtClean="0"/>
              <a:t> –  teplo</a:t>
            </a:r>
          </a:p>
          <a:p>
            <a:r>
              <a:rPr lang="cs-CZ" sz="2800" dirty="0" smtClean="0"/>
              <a:t>c – měrná tepelná kapacita</a:t>
            </a:r>
          </a:p>
          <a:p>
            <a:r>
              <a:rPr lang="cs-CZ" sz="2800" i="1" dirty="0" smtClean="0"/>
              <a:t>m</a:t>
            </a:r>
            <a:r>
              <a:rPr lang="cs-CZ" sz="2800" dirty="0" smtClean="0"/>
              <a:t> – hmotnost</a:t>
            </a:r>
          </a:p>
          <a:p>
            <a:r>
              <a:rPr lang="cs-CZ" sz="2800" dirty="0" smtClean="0"/>
              <a:t> </a:t>
            </a:r>
            <a:r>
              <a:rPr lang="cs-CZ" sz="2800" i="1" dirty="0" smtClean="0"/>
              <a:t>t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– </a:t>
            </a:r>
            <a:r>
              <a:rPr lang="cs-CZ" sz="2800" i="1" dirty="0" smtClean="0"/>
              <a:t>t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– rozdíl teplot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67709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Kalorimetrická rovnice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00077767"/>
              </p:ext>
            </p:extLst>
          </p:nvPr>
        </p:nvGraphicFramePr>
        <p:xfrm>
          <a:off x="683568" y="1628800"/>
          <a:ext cx="6984776" cy="998402"/>
        </p:xfrm>
        <a:graphic>
          <a:graphicData uri="http://schemas.openxmlformats.org/presentationml/2006/ole">
            <p:oleObj spid="_x0000_s4103" name="Rovnice" r:id="rId3" imgW="1511280" imgH="21564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43608" y="2852936"/>
            <a:ext cx="734481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</a:t>
            </a:r>
            <a:r>
              <a:rPr lang="cs-CZ" sz="2800" dirty="0"/>
              <a:t>– měrná tepelná </a:t>
            </a:r>
            <a:r>
              <a:rPr lang="cs-CZ" sz="2800" dirty="0" smtClean="0"/>
              <a:t>kapacita 1. tělesa</a:t>
            </a:r>
            <a:endParaRPr lang="cs-CZ" sz="2800" dirty="0"/>
          </a:p>
          <a:p>
            <a:r>
              <a:rPr lang="cs-CZ" sz="2800" i="1" dirty="0" smtClean="0"/>
              <a:t>m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</a:t>
            </a:r>
            <a:r>
              <a:rPr lang="cs-CZ" sz="2800" dirty="0"/>
              <a:t>– </a:t>
            </a:r>
            <a:r>
              <a:rPr lang="cs-CZ" sz="2800" dirty="0" smtClean="0"/>
              <a:t>hmotnost 1. tělesa</a:t>
            </a:r>
            <a:endParaRPr lang="cs-CZ" sz="2800" dirty="0"/>
          </a:p>
          <a:p>
            <a:r>
              <a:rPr lang="cs-CZ" sz="2800" dirty="0"/>
              <a:t> </a:t>
            </a:r>
            <a:r>
              <a:rPr lang="cs-CZ" sz="2800" i="1" dirty="0" smtClean="0"/>
              <a:t>t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– teplota 1. tělesa</a:t>
            </a:r>
            <a:endParaRPr lang="cs-CZ" sz="2800" dirty="0"/>
          </a:p>
          <a:p>
            <a:r>
              <a:rPr lang="cs-CZ" sz="2800" dirty="0" smtClean="0"/>
              <a:t>c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– měrná tepelná kapacita </a:t>
            </a:r>
            <a:r>
              <a:rPr lang="cs-CZ" sz="2800" dirty="0" smtClean="0"/>
              <a:t>2. </a:t>
            </a:r>
            <a:r>
              <a:rPr lang="cs-CZ" sz="2800" dirty="0"/>
              <a:t>tělesa</a:t>
            </a:r>
          </a:p>
          <a:p>
            <a:r>
              <a:rPr lang="cs-CZ" sz="2800" i="1" dirty="0" smtClean="0"/>
              <a:t>m</a:t>
            </a:r>
            <a:r>
              <a:rPr lang="cs-CZ" sz="2800" baseline="-25000" dirty="0"/>
              <a:t>2</a:t>
            </a:r>
            <a:r>
              <a:rPr lang="cs-CZ" sz="2800" dirty="0" smtClean="0"/>
              <a:t> </a:t>
            </a:r>
            <a:r>
              <a:rPr lang="cs-CZ" sz="2800" dirty="0"/>
              <a:t>– hmotnost </a:t>
            </a:r>
            <a:r>
              <a:rPr lang="cs-CZ" sz="2800" dirty="0" smtClean="0"/>
              <a:t>2. tělesa</a:t>
            </a:r>
            <a:endParaRPr lang="cs-CZ" sz="2800" dirty="0"/>
          </a:p>
          <a:p>
            <a:r>
              <a:rPr lang="cs-CZ" sz="2800" dirty="0"/>
              <a:t> </a:t>
            </a:r>
            <a:r>
              <a:rPr lang="cs-CZ" sz="2800" i="1" dirty="0" smtClean="0"/>
              <a:t>t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– teplota </a:t>
            </a:r>
            <a:r>
              <a:rPr lang="cs-CZ" sz="2800" dirty="0" smtClean="0"/>
              <a:t>2. tělesa</a:t>
            </a:r>
          </a:p>
          <a:p>
            <a:r>
              <a:rPr lang="cs-CZ" sz="2800" dirty="0" smtClean="0"/>
              <a:t> </a:t>
            </a:r>
            <a:r>
              <a:rPr lang="cs-CZ" sz="2800" i="1" dirty="0" smtClean="0"/>
              <a:t>t</a:t>
            </a:r>
            <a:r>
              <a:rPr lang="cs-CZ" sz="2800" dirty="0" smtClean="0"/>
              <a:t> – výsledná teplota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179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Jak charakterizujeme teplotu?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Které jednotky používáme k měření teploty a proč?</a:t>
            </a:r>
            <a:endParaRPr lang="cs-CZ" sz="2400" dirty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Jaký je rozdíl mez teplotou a teplem?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Proč jsou meteority při průchodu zemskou atmosférou rozžhaveny?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Určete, jaké množství tepla je třeba k zahřátí 100 l </a:t>
            </a:r>
            <a:r>
              <a:rPr lang="cs-CZ" sz="2400" dirty="0" smtClean="0">
                <a:latin typeface="Arial" charset="0"/>
                <a:cs typeface="Arial" charset="0"/>
              </a:rPr>
              <a:t>vody </a:t>
            </a:r>
            <a:r>
              <a:rPr lang="cs-CZ" sz="2400" dirty="0" smtClean="0">
                <a:latin typeface="Arial" charset="0"/>
                <a:cs typeface="Arial" charset="0"/>
              </a:rPr>
              <a:t>v elektrickém bojleru z teploty 18 °C na 70 °C.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Ve vaně je 350 l vody o teplotě 80 °C. Kolik litrů vody teploty 10 °C musíme napustit, aby koupel měla teplotu 55 °C? Tepelné ztráty zanedbáváme.</a:t>
            </a:r>
          </a:p>
          <a:p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http</a:t>
            </a:r>
            <a:r>
              <a:rPr lang="cs-CZ" sz="1400" dirty="0">
                <a:latin typeface="Arial" charset="0"/>
              </a:rPr>
              <a:t>://</a:t>
            </a:r>
            <a:r>
              <a:rPr lang="cs-CZ" sz="1400" dirty="0" smtClean="0">
                <a:latin typeface="Arial" charset="0"/>
              </a:rPr>
              <a:t>cs.wikipedia.org/wiki/Teplota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http</a:t>
            </a:r>
            <a:r>
              <a:rPr lang="cs-CZ" sz="1400" dirty="0">
                <a:latin typeface="Arial" charset="0"/>
              </a:rPr>
              <a:t>://cs.wikipedia.org/wiki/Teplo</a:t>
            </a:r>
            <a:endParaRPr lang="cs-CZ" sz="1400" dirty="0" smtClean="0"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I.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 Fyzika pro netechnické obory SOŠ a SOU. </a:t>
            </a:r>
            <a:r>
              <a:rPr lang="cs-CZ" sz="1400" dirty="0">
                <a:latin typeface="Arial" charset="0"/>
              </a:rPr>
              <a:t>třetí, upravené vydání. Praha: Fortuna, </a:t>
            </a:r>
            <a:r>
              <a:rPr lang="cs-CZ" sz="1400" dirty="0" smtClean="0">
                <a:latin typeface="Arial" charset="0"/>
              </a:rPr>
              <a:t>2004.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SBN 80-7168-902-5</a:t>
            </a:r>
          </a:p>
          <a:p>
            <a:pPr>
              <a:buNone/>
              <a:defRPr/>
            </a:pPr>
            <a:r>
              <a:rPr lang="cs-CZ" sz="1400" dirty="0" smtClean="0">
                <a:latin typeface="Arial" charset="0"/>
              </a:rPr>
              <a:t>V. </a:t>
            </a:r>
            <a:r>
              <a:rPr lang="cs-CZ" sz="1400" dirty="0" err="1" smtClean="0">
                <a:latin typeface="Arial" charset="0"/>
              </a:rPr>
              <a:t>Miklasová</a:t>
            </a:r>
            <a:r>
              <a:rPr lang="cs-CZ" sz="1400" dirty="0" smtClean="0">
                <a:latin typeface="Arial" charset="0"/>
              </a:rPr>
              <a:t>, Sbírka úloh z fyziky pro SOŠ a SOU. 1. vydání. Praha: Prometheus, 2005. ISBN 80-7196-135-3</a:t>
            </a:r>
            <a:endParaRPr lang="cs-CZ" sz="1400" dirty="0">
              <a:latin typeface="Arial" charset="0"/>
            </a:endParaRPr>
          </a:p>
          <a:p>
            <a:pPr marL="609600" indent="-609600"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Zdeněk Šmíd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Název díla: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Teplo a teplota, výpočet tepla</a:t>
            </a:r>
            <a:endParaRPr lang="cs-CZ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Datum vzniku: listopad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1308</TotalTime>
  <Words>429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Obchodní akademie, Střední odborná škola  a Jazyková škola s právem státní jazykové zkoušky,  Hradec Králové</vt:lpstr>
      <vt:lpstr>Obsah prezentace</vt:lpstr>
      <vt:lpstr>Teplota</vt:lpstr>
      <vt:lpstr>Teplotní jednotky </vt:lpstr>
      <vt:lpstr>Teplo</vt:lpstr>
      <vt:lpstr>Rovnice pro výpočet tepla</vt:lpstr>
      <vt:lpstr>Kalorimetrická rovnice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123</cp:revision>
  <dcterms:created xsi:type="dcterms:W3CDTF">2012-11-30T22:17:21Z</dcterms:created>
  <dcterms:modified xsi:type="dcterms:W3CDTF">2014-07-10T08:11:54Z</dcterms:modified>
</cp:coreProperties>
</file>